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257" r:id="rId4"/>
    <p:sldId id="258" r:id="rId5"/>
    <p:sldId id="288" r:id="rId6"/>
    <p:sldId id="294" r:id="rId7"/>
    <p:sldId id="295" r:id="rId8"/>
    <p:sldId id="259" r:id="rId9"/>
    <p:sldId id="260" r:id="rId10"/>
    <p:sldId id="263" r:id="rId11"/>
    <p:sldId id="264" r:id="rId12"/>
    <p:sldId id="265" r:id="rId13"/>
    <p:sldId id="266" r:id="rId14"/>
    <p:sldId id="267" r:id="rId15"/>
    <p:sldId id="268" r:id="rId16"/>
    <p:sldId id="29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1" r:id="rId37"/>
    <p:sldId id="289" r:id="rId38"/>
    <p:sldId id="297" r:id="rId39"/>
    <p:sldId id="290" r:id="rId40"/>
    <p:sldId id="292"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79"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17.01.2024</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17.01.2024</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AM LOGO KISA.png"/>
          <p:cNvPicPr>
            <a:picLocks noChangeAspect="1"/>
          </p:cNvPicPr>
          <p:nvPr/>
        </p:nvPicPr>
        <p:blipFill>
          <a:blip r:embed="rId2" cstate="print"/>
          <a:stretch>
            <a:fillRect/>
          </a:stretch>
        </p:blipFill>
        <p:spPr>
          <a:xfrm>
            <a:off x="6715140" y="5500702"/>
            <a:ext cx="2186093" cy="1142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Resim" descr="ak.zor 3.jpg"/>
          <p:cNvPicPr>
            <a:picLocks noChangeAspect="1"/>
          </p:cNvPicPr>
          <p:nvPr/>
        </p:nvPicPr>
        <p:blipFill>
          <a:blip r:embed="rId3"/>
          <a:stretch>
            <a:fillRect/>
          </a:stretch>
        </p:blipFill>
        <p:spPr>
          <a:xfrm>
            <a:off x="1714480" y="2357430"/>
            <a:ext cx="5857916" cy="2080066"/>
          </a:xfrm>
          <a:prstGeom prst="rect">
            <a:avLst/>
          </a:prstGeom>
          <a:ln>
            <a:noFill/>
          </a:ln>
          <a:effectLst>
            <a:softEdge rad="112500"/>
          </a:effectLst>
        </p:spPr>
      </p:pic>
      <p:sp>
        <p:nvSpPr>
          <p:cNvPr id="2" name="1 Başlık"/>
          <p:cNvSpPr>
            <a:spLocks noGrp="1"/>
          </p:cNvSpPr>
          <p:nvPr>
            <p:ph type="ctrTitle"/>
          </p:nvPr>
        </p:nvSpPr>
        <p:spPr>
          <a:xfrm>
            <a:off x="714348" y="1071546"/>
            <a:ext cx="7696224" cy="1428759"/>
          </a:xfrm>
        </p:spPr>
        <p:txBody>
          <a:bodyPr>
            <a:normAutofit fontScale="90000"/>
          </a:bodyPr>
          <a:lstStyle/>
          <a:p>
            <a:pPr algn="ctr"/>
            <a:r>
              <a:rPr lang="tr-TR" b="1" cap="none" dirty="0" smtClean="0">
                <a:ln w="17780" cmpd="sng">
                  <a:solidFill>
                    <a:srgbClr val="FFFFFF"/>
                  </a:solidFill>
                  <a:prstDash val="solid"/>
                  <a:miter lim="800000"/>
                </a:ln>
                <a:solidFill>
                  <a:srgbClr val="FF0000"/>
                </a:solidFill>
                <a:effectLst>
                  <a:outerShdw blurRad="50800" algn="tl" rotWithShape="0">
                    <a:srgbClr val="000000"/>
                  </a:outerShdw>
                </a:effectLst>
              </a:rPr>
              <a:t>AKRAN ZORBALIĞI MI; ŞAKA MI;  AKRAN BASKISI MI; AKRAN İSTİSMARI MI? </a:t>
            </a: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
        <p:nvSpPr>
          <p:cNvPr id="3" name="2 Alt Başlık"/>
          <p:cNvSpPr>
            <a:spLocks noGrp="1"/>
          </p:cNvSpPr>
          <p:nvPr>
            <p:ph type="subTitle" idx="1"/>
          </p:nvPr>
        </p:nvSpPr>
        <p:spPr>
          <a:xfrm>
            <a:off x="714348" y="4857760"/>
            <a:ext cx="7743852" cy="500066"/>
          </a:xfrm>
        </p:spPr>
        <p:txBody>
          <a:bodyPr>
            <a:noAutofit/>
          </a:bodyPr>
          <a:lstStyle/>
          <a:p>
            <a:pPr algn="ctr"/>
            <a:endParaRPr lang="tr-TR" b="1" dirty="0" smtClean="0"/>
          </a:p>
          <a:p>
            <a:pPr algn="ctr"/>
            <a:endParaRPr lang="tr-TR" b="1" dirty="0" smtClean="0"/>
          </a:p>
          <a:p>
            <a:pPr algn="ctr"/>
            <a:r>
              <a:rPr lang="tr-TR" b="1" dirty="0" smtClean="0">
                <a:solidFill>
                  <a:srgbClr val="002060"/>
                </a:solidFill>
              </a:rPr>
              <a:t>ŞEBİNKARAHİSAR REHBERLİK VE ARAŞTIRMA MERKEZİ</a:t>
            </a:r>
            <a:endParaRPr lang="tr-TR" b="1" dirty="0">
              <a:solidFill>
                <a:srgbClr val="002060"/>
              </a:solidFill>
            </a:endParaRPr>
          </a:p>
        </p:txBody>
      </p:sp>
      <p:sp>
        <p:nvSpPr>
          <p:cNvPr id="36866" name="AutoShape 2" descr="Akran Zorbalığı nedir? - Adana Psikolog, Çocuk Psikologu, Aile ve Evlilik  Terap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68" name="AutoShape 4" descr="Akran Zorbalığı nedir? - Adana Psikolog, Çocuk Psikologu, Aile ve Evlilik  Terap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Metin kutusu"/>
          <p:cNvSpPr txBox="1"/>
          <p:nvPr/>
        </p:nvSpPr>
        <p:spPr>
          <a:xfrm>
            <a:off x="642910" y="5929330"/>
            <a:ext cx="5929354" cy="369332"/>
          </a:xfrm>
          <a:prstGeom prst="rect">
            <a:avLst/>
          </a:prstGeom>
          <a:noFill/>
        </p:spPr>
        <p:txBody>
          <a:bodyPr wrap="square" rtlCol="0">
            <a:spAutoFit/>
          </a:bodyPr>
          <a:lstStyle/>
          <a:p>
            <a:r>
              <a:rPr lang="tr-TR" b="1" dirty="0" smtClean="0">
                <a:solidFill>
                  <a:srgbClr val="C00000"/>
                </a:solidFill>
              </a:rPr>
              <a:t>HAZIRLAYANLAR:  </a:t>
            </a:r>
            <a:r>
              <a:rPr lang="tr-TR" b="1" dirty="0" smtClean="0"/>
              <a:t>AYLA ŞEKERLİ - MELİKE DEĞİRMENCİ</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714488"/>
            <a:ext cx="3838572" cy="3375036"/>
          </a:xfrm>
        </p:spPr>
        <p:txBody>
          <a:bodyPr>
            <a:normAutofit lnSpcReduction="10000"/>
          </a:bodyPr>
          <a:lstStyle/>
          <a:p>
            <a:pPr algn="just">
              <a:buNone/>
            </a:pPr>
            <a:r>
              <a:rPr lang="tr-TR" sz="2400" b="1" dirty="0" smtClean="0">
                <a:solidFill>
                  <a:srgbClr val="C00000"/>
                </a:solidFill>
              </a:rPr>
              <a:t>3. Sözel Akran Zorbalığı:</a:t>
            </a:r>
            <a:r>
              <a:rPr lang="tr-TR" sz="2400" dirty="0" smtClean="0"/>
              <a:t> Zarar veren tüm sözel davranışlar bu çeşit içerisinde yer alır. Hakaret ya da tehdit etmek, lakap takmak, dalga geçmek sözel akran zorbalığı örnekleri arasındadır.</a:t>
            </a:r>
          </a:p>
          <a:p>
            <a:pPr algn="r">
              <a:buNone/>
            </a:pPr>
            <a:endParaRPr lang="tr-TR" dirty="0" smtClean="0"/>
          </a:p>
          <a:p>
            <a:pPr algn="r">
              <a:buNone/>
            </a:pPr>
            <a:endParaRPr lang="tr-TR" dirty="0" smtClean="0"/>
          </a:p>
          <a:p>
            <a:pPr algn="r">
              <a:buNone/>
            </a:pPr>
            <a:endParaRPr lang="tr-TR"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142976" y="6143644"/>
            <a:ext cx="571502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ran zorbalığı resim 1.jpg"/>
          <p:cNvPicPr>
            <a:picLocks noChangeAspect="1"/>
          </p:cNvPicPr>
          <p:nvPr/>
        </p:nvPicPr>
        <p:blipFill>
          <a:blip r:embed="rId3"/>
          <a:stretch>
            <a:fillRect/>
          </a:stretch>
        </p:blipFill>
        <p:spPr>
          <a:xfrm>
            <a:off x="4857752" y="1500174"/>
            <a:ext cx="3357586" cy="35004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43438" y="2000240"/>
            <a:ext cx="4286280" cy="2428892"/>
          </a:xfrm>
        </p:spPr>
        <p:txBody>
          <a:bodyPr>
            <a:normAutofit lnSpcReduction="10000"/>
          </a:bodyPr>
          <a:lstStyle/>
          <a:p>
            <a:pPr>
              <a:buNone/>
            </a:pPr>
            <a:r>
              <a:rPr lang="tr-TR" sz="2400" b="1" dirty="0" smtClean="0">
                <a:solidFill>
                  <a:srgbClr val="C00000"/>
                </a:solidFill>
              </a:rPr>
              <a:t>4. Sosyal Akran Zorbalığı:</a:t>
            </a:r>
            <a:r>
              <a:rPr lang="tr-TR" sz="2400" dirty="0" smtClean="0"/>
              <a:t> Rahatsız edici davranışların, grup üyelerine yansıdığı durumlarda bu problem görülür</a:t>
            </a:r>
            <a:r>
              <a:rPr lang="tr-TR" sz="2600" dirty="0" smtClean="0"/>
              <a:t>.</a:t>
            </a:r>
          </a:p>
          <a:p>
            <a:pPr algn="r">
              <a:buNone/>
            </a:pPr>
            <a:r>
              <a:rPr lang="tr-TR" dirty="0" smtClean="0"/>
              <a:t> </a:t>
            </a:r>
          </a:p>
          <a:p>
            <a:pPr>
              <a:buNone/>
            </a:pPr>
            <a:endParaRPr lang="tr-TR" dirty="0"/>
          </a:p>
        </p:txBody>
      </p:sp>
      <p:sp>
        <p:nvSpPr>
          <p:cNvPr id="29698" name="AutoShape 2" descr="Akran Zorbalığı Nedir? Nasıl Engellenir? » Çevrimiçi Terap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700" name="AutoShape 4" descr="file:///C:/Users/Sinan/Desktop/akran%20zor.%20resimleri/m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702" name="AutoShape 6" descr="file:///C:/Users/Sinan/Desktop/akran%20zor.%20resimleri/m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7 Resim" descr="194326ad-200b-48b0-8f2c-bb7b712d41bd.jpg"/>
          <p:cNvPicPr>
            <a:picLocks noChangeAspect="1"/>
          </p:cNvPicPr>
          <p:nvPr/>
        </p:nvPicPr>
        <p:blipFill>
          <a:blip r:embed="rId2"/>
          <a:stretch>
            <a:fillRect/>
          </a:stretch>
        </p:blipFill>
        <p:spPr>
          <a:xfrm>
            <a:off x="928662" y="1643050"/>
            <a:ext cx="3485834" cy="3214710"/>
          </a:xfrm>
          <a:prstGeom prst="rect">
            <a:avLst/>
          </a:prstGeom>
          <a:ln>
            <a:noFill/>
          </a:ln>
          <a:effectLst>
            <a:softEdge rad="112500"/>
          </a:effectLst>
        </p:spPr>
      </p:pic>
      <p:pic>
        <p:nvPicPr>
          <p:cNvPr id="9" name="8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9 Dikdörtgen"/>
          <p:cNvSpPr/>
          <p:nvPr/>
        </p:nvSpPr>
        <p:spPr>
          <a:xfrm>
            <a:off x="1285852" y="6143644"/>
            <a:ext cx="557214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000240"/>
            <a:ext cx="3910010" cy="2517780"/>
          </a:xfrm>
        </p:spPr>
        <p:txBody>
          <a:bodyPr/>
          <a:lstStyle/>
          <a:p>
            <a:pPr>
              <a:buNone/>
            </a:pPr>
            <a:r>
              <a:rPr lang="tr-TR" sz="2400" dirty="0" smtClean="0"/>
              <a:t>   </a:t>
            </a:r>
            <a:r>
              <a:rPr lang="tr-TR" sz="2400" b="1" dirty="0" smtClean="0">
                <a:solidFill>
                  <a:srgbClr val="C00000"/>
                </a:solidFill>
              </a:rPr>
              <a:t>5. Siber Akran Zorbalığı:</a:t>
            </a:r>
            <a:r>
              <a:rPr lang="tr-TR" sz="2400" dirty="0" smtClean="0"/>
              <a:t> Çeşitli sosyal mecralar üzerinden yapılan tehdit, hakaret davranışları bu çeşidin örneklerindendir.</a:t>
            </a:r>
          </a:p>
          <a:p>
            <a:pPr algn="r">
              <a:buNone/>
            </a:pPr>
            <a:endParaRPr lang="tr-TR" dirty="0" smtClean="0"/>
          </a:p>
          <a:p>
            <a:pPr algn="r">
              <a:buNone/>
            </a:pPr>
            <a:endParaRPr lang="tr-TR"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71538" y="6215082"/>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DW-YEVOXcAAqkxu.jpg"/>
          <p:cNvPicPr>
            <a:picLocks noChangeAspect="1"/>
          </p:cNvPicPr>
          <p:nvPr/>
        </p:nvPicPr>
        <p:blipFill>
          <a:blip r:embed="rId3"/>
          <a:stretch>
            <a:fillRect/>
          </a:stretch>
        </p:blipFill>
        <p:spPr>
          <a:xfrm>
            <a:off x="4429124" y="1428736"/>
            <a:ext cx="4214842"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71612"/>
            <a:ext cx="8686800" cy="2589218"/>
          </a:xfrm>
        </p:spPr>
        <p:txBody>
          <a:bodyPr/>
          <a:lstStyle/>
          <a:p>
            <a:pPr>
              <a:buNone/>
            </a:pPr>
            <a:r>
              <a:rPr lang="tr-TR" b="1" dirty="0" smtClean="0"/>
              <a:t>   </a:t>
            </a:r>
            <a:r>
              <a:rPr lang="tr-TR" b="1" dirty="0" smtClean="0">
                <a:solidFill>
                  <a:srgbClr val="C00000"/>
                </a:solidFill>
              </a:rPr>
              <a:t>6. Cinsel Akran Zorbalığı:</a:t>
            </a:r>
          </a:p>
          <a:p>
            <a:pPr>
              <a:buNone/>
            </a:pPr>
            <a:r>
              <a:rPr lang="tr-TR" dirty="0" smtClean="0"/>
              <a:t>   Kişinin istemediği her cinsel dokunuş ya da söz, kıyafet kaldırma gibi durumlar bu soruna örnek sayılabilir.</a:t>
            </a:r>
          </a:p>
          <a:p>
            <a:pPr algn="r">
              <a:buNone/>
            </a:pPr>
            <a:endParaRPr lang="tr-TR" dirty="0" smtClean="0"/>
          </a:p>
          <a:p>
            <a:pPr algn="r">
              <a:buNone/>
            </a:pPr>
            <a:endParaRPr lang="tr-TR"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2071678"/>
            <a:ext cx="3695696" cy="2303466"/>
          </a:xfrm>
        </p:spPr>
        <p:txBody>
          <a:bodyPr/>
          <a:lstStyle/>
          <a:p>
            <a:pPr>
              <a:buNone/>
            </a:pPr>
            <a:r>
              <a:rPr lang="tr-TR" sz="2400" b="1" dirty="0" smtClean="0">
                <a:solidFill>
                  <a:srgbClr val="C00000"/>
                </a:solidFill>
              </a:rPr>
              <a:t>7. Eşya Zorbalığı: </a:t>
            </a:r>
            <a:r>
              <a:rPr lang="tr-TR" sz="2400" dirty="0" smtClean="0"/>
              <a:t>Çocuğun el konulan ya da rızası dışında kullanılan eşyaları bu türün örneklerinden biridir.</a:t>
            </a:r>
          </a:p>
          <a:p>
            <a:pPr>
              <a:buNone/>
            </a:pPr>
            <a:endParaRPr lang="tr-TR" dirty="0" smtClean="0"/>
          </a:p>
          <a:p>
            <a:pPr algn="r">
              <a:buNone/>
            </a:pPr>
            <a:endParaRPr lang="tr-TR" dirty="0" smtClean="0"/>
          </a:p>
          <a:p>
            <a:pPr>
              <a:buNone/>
            </a:pPr>
            <a:endParaRPr lang="tr-TR" dirty="0" smtClean="0"/>
          </a:p>
          <a:p>
            <a:pPr algn="r">
              <a:buNone/>
            </a:pPr>
            <a:endParaRPr lang="tr-TR" dirty="0" smtClean="0"/>
          </a:p>
          <a:p>
            <a:pPr>
              <a:buNone/>
            </a:pPr>
            <a:endParaRPr lang="tr-TR" dirty="0"/>
          </a:p>
        </p:txBody>
      </p:sp>
      <p:pic>
        <p:nvPicPr>
          <p:cNvPr id="5" name="4 Resim" descr="indir (2).jpg"/>
          <p:cNvPicPr>
            <a:picLocks noChangeAspect="1"/>
          </p:cNvPicPr>
          <p:nvPr/>
        </p:nvPicPr>
        <p:blipFill>
          <a:blip r:embed="rId2"/>
          <a:stretch>
            <a:fillRect/>
          </a:stretch>
        </p:blipFill>
        <p:spPr>
          <a:xfrm>
            <a:off x="4929190" y="1643050"/>
            <a:ext cx="3000396" cy="3000396"/>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142976" y="6215082"/>
            <a:ext cx="5857900"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C00000"/>
                </a:solidFill>
              </a:rPr>
              <a:t>Akran </a:t>
            </a:r>
            <a:r>
              <a:rPr lang="tr-TR" dirty="0" err="1" smtClean="0">
                <a:solidFill>
                  <a:srgbClr val="C00000"/>
                </a:solidFill>
              </a:rPr>
              <a:t>ZorbalIğININ</a:t>
            </a:r>
            <a:r>
              <a:rPr lang="tr-TR" dirty="0" smtClean="0">
                <a:solidFill>
                  <a:srgbClr val="C00000"/>
                </a:solidFill>
              </a:rPr>
              <a:t> </a:t>
            </a:r>
            <a:r>
              <a:rPr lang="tr-TR" dirty="0" err="1" smtClean="0">
                <a:solidFill>
                  <a:srgbClr val="C00000"/>
                </a:solidFill>
              </a:rPr>
              <a:t>Nedenlerİ</a:t>
            </a:r>
            <a:r>
              <a:rPr lang="tr-TR" b="1" dirty="0" smtClean="0"/>
              <a:t/>
            </a:r>
            <a:br>
              <a:rPr lang="tr-TR" b="1" dirty="0" smtClean="0"/>
            </a:br>
            <a:endParaRPr lang="tr-TR" dirty="0"/>
          </a:p>
        </p:txBody>
      </p:sp>
      <p:sp>
        <p:nvSpPr>
          <p:cNvPr id="3" name="2 İçerik Yer Tutucusu"/>
          <p:cNvSpPr>
            <a:spLocks noGrp="1"/>
          </p:cNvSpPr>
          <p:nvPr>
            <p:ph idx="1"/>
          </p:nvPr>
        </p:nvSpPr>
        <p:spPr>
          <a:xfrm>
            <a:off x="457200" y="1357298"/>
            <a:ext cx="4972056" cy="4000528"/>
          </a:xfrm>
        </p:spPr>
        <p:txBody>
          <a:bodyPr>
            <a:normAutofit lnSpcReduction="10000"/>
          </a:bodyPr>
          <a:lstStyle/>
          <a:p>
            <a:pPr marL="514350" indent="-514350">
              <a:buNone/>
            </a:pPr>
            <a:r>
              <a:rPr lang="tr-TR" sz="2200" dirty="0" smtClean="0"/>
              <a:t>1. Güç dengesizliği yaygın görülen ilk faktördür. Çocuk, kendini güçlü göstermek amacıyla sıklıkla bu yola başvurarak akranlarına baskı oluşturabilir.</a:t>
            </a:r>
          </a:p>
          <a:p>
            <a:pPr marL="514350" indent="-514350">
              <a:buAutoNum type="arabicPeriod"/>
            </a:pPr>
            <a:endParaRPr lang="tr-TR" sz="1200" dirty="0" smtClean="0"/>
          </a:p>
          <a:p>
            <a:pPr marL="514350" indent="-514350">
              <a:buNone/>
            </a:pPr>
            <a:endParaRPr lang="tr-TR" sz="1200" dirty="0" smtClean="0"/>
          </a:p>
          <a:p>
            <a:pPr marL="514350" indent="-514350">
              <a:buNone/>
            </a:pPr>
            <a:endParaRPr lang="tr-TR" sz="1200" dirty="0" smtClean="0"/>
          </a:p>
          <a:p>
            <a:pPr>
              <a:buNone/>
            </a:pPr>
            <a:r>
              <a:rPr lang="tr-TR" sz="2200" dirty="0" smtClean="0"/>
              <a:t>2. Ailevi problemler, çocukların baş etmekte zorlandığı ve öfkelendiği durumlar arasındadır. Çocuk, öfkesini kontrol edemeyerek arkadaşlarına karşı zorba tavırlar oluşturabilir.</a:t>
            </a:r>
          </a:p>
          <a:p>
            <a:pPr>
              <a:buNone/>
            </a:pPr>
            <a:endParaRPr lang="tr-TR" sz="1200" dirty="0" smtClean="0"/>
          </a:p>
          <a:p>
            <a:pPr algn="r">
              <a:buNone/>
            </a:pPr>
            <a:endParaRPr lang="tr-TR" dirty="0" smtClean="0"/>
          </a:p>
        </p:txBody>
      </p:sp>
      <p:pic>
        <p:nvPicPr>
          <p:cNvPr id="6" name="5 Resim" descr="cb14530bf84f2d046e18934a33e90d81.png"/>
          <p:cNvPicPr>
            <a:picLocks noChangeAspect="1"/>
          </p:cNvPicPr>
          <p:nvPr/>
        </p:nvPicPr>
        <p:blipFill>
          <a:blip r:embed="rId2"/>
          <a:stretch>
            <a:fillRect/>
          </a:stretch>
        </p:blipFill>
        <p:spPr>
          <a:xfrm>
            <a:off x="5429256" y="1214422"/>
            <a:ext cx="2587096" cy="1785950"/>
          </a:xfrm>
          <a:prstGeom prst="rect">
            <a:avLst/>
          </a:prstGeom>
        </p:spPr>
      </p:pic>
      <p:pic>
        <p:nvPicPr>
          <p:cNvPr id="25602" name="Picture 2" descr="Aile içi çatışmalar çocuğu nasıl etkiler? | Independent Türkçe"/>
          <p:cNvPicPr>
            <a:picLocks noChangeAspect="1" noChangeArrowheads="1"/>
          </p:cNvPicPr>
          <p:nvPr/>
        </p:nvPicPr>
        <p:blipFill>
          <a:blip r:embed="rId3" cstate="print"/>
          <a:srcRect/>
          <a:stretch>
            <a:fillRect/>
          </a:stretch>
        </p:blipFill>
        <p:spPr bwMode="auto">
          <a:xfrm>
            <a:off x="5857884" y="3500438"/>
            <a:ext cx="2499340" cy="1664400"/>
          </a:xfrm>
          <a:prstGeom prst="rect">
            <a:avLst/>
          </a:prstGeom>
          <a:noFill/>
        </p:spPr>
      </p:pic>
      <p:pic>
        <p:nvPicPr>
          <p:cNvPr id="8" name="7 Resim" descr="RAM LOGO KISA.png"/>
          <p:cNvPicPr>
            <a:picLocks noChangeAspect="1"/>
          </p:cNvPicPr>
          <p:nvPr/>
        </p:nvPicPr>
        <p:blipFill>
          <a:blip r:embed="rId4"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Dikdörtgen"/>
          <p:cNvSpPr/>
          <p:nvPr/>
        </p:nvSpPr>
        <p:spPr>
          <a:xfrm>
            <a:off x="1000100" y="6143644"/>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5214974" cy="4525963"/>
          </a:xfrm>
        </p:spPr>
        <p:txBody>
          <a:bodyPr>
            <a:normAutofit lnSpcReduction="10000"/>
          </a:bodyPr>
          <a:lstStyle/>
          <a:p>
            <a:pPr>
              <a:buNone/>
            </a:pPr>
            <a:r>
              <a:rPr lang="tr-TR" sz="2400" dirty="0" smtClean="0"/>
              <a:t>3. Çocuklar, sosyal medyada kendilerine bir karakter belirleyebilir. Belirledikleri karakteri, yansıtabilmek adına onun kötü hareket ve davranışlarını da tekrar edebilir.</a:t>
            </a:r>
          </a:p>
          <a:p>
            <a:endParaRPr lang="tr-TR" sz="2400" dirty="0" smtClean="0"/>
          </a:p>
          <a:p>
            <a:pPr>
              <a:buNone/>
            </a:pPr>
            <a:r>
              <a:rPr lang="tr-TR" sz="2400" dirty="0" smtClean="0"/>
              <a:t>4. Arkadaş grubu baskısı da sorunun nedenleri arasında yer alır. Okul ya da mahalle içerisinde yer alan baskın grubun kurallarına uymak adına bu yaklaşımlar görülebilir.</a:t>
            </a:r>
          </a:p>
          <a:p>
            <a:endParaRPr lang="tr-TR" dirty="0"/>
          </a:p>
        </p:txBody>
      </p:sp>
      <p:pic>
        <p:nvPicPr>
          <p:cNvPr id="4" name="3 Resim" descr="siber-zorbalik-nedir-nasil-onlenir.jpg"/>
          <p:cNvPicPr>
            <a:picLocks noChangeAspect="1"/>
          </p:cNvPicPr>
          <p:nvPr/>
        </p:nvPicPr>
        <p:blipFill>
          <a:blip r:embed="rId2"/>
          <a:stretch>
            <a:fillRect/>
          </a:stretch>
        </p:blipFill>
        <p:spPr>
          <a:xfrm>
            <a:off x="5572132" y="1071546"/>
            <a:ext cx="2786082" cy="2214578"/>
          </a:xfrm>
          <a:prstGeom prst="rect">
            <a:avLst/>
          </a:prstGeom>
          <a:ln>
            <a:noFill/>
          </a:ln>
          <a:effectLst>
            <a:softEdge rad="112500"/>
          </a:effectLst>
        </p:spPr>
      </p:pic>
      <p:pic>
        <p:nvPicPr>
          <p:cNvPr id="5" name="4 Resim" descr="indir (3).jpg"/>
          <p:cNvPicPr>
            <a:picLocks noChangeAspect="1"/>
          </p:cNvPicPr>
          <p:nvPr/>
        </p:nvPicPr>
        <p:blipFill>
          <a:blip r:embed="rId3"/>
          <a:srcRect l="17791" r="17791"/>
          <a:stretch>
            <a:fillRect/>
          </a:stretch>
        </p:blipFill>
        <p:spPr>
          <a:xfrm>
            <a:off x="5500694" y="3500438"/>
            <a:ext cx="2857520" cy="2119317"/>
          </a:xfrm>
          <a:prstGeom prst="rect">
            <a:avLst/>
          </a:prstGeom>
          <a:ln>
            <a:noFill/>
          </a:ln>
          <a:effectLst>
            <a:softEdge rad="112500"/>
          </a:effectLst>
        </p:spPr>
      </p:pic>
      <p:pic>
        <p:nvPicPr>
          <p:cNvPr id="6" name="5 Resim" descr="RAM LOGO KISA.png"/>
          <p:cNvPicPr>
            <a:picLocks noChangeAspect="1"/>
          </p:cNvPicPr>
          <p:nvPr/>
        </p:nvPicPr>
        <p:blipFill>
          <a:blip r:embed="rId4"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214414" y="6215082"/>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 y="357166"/>
            <a:ext cx="8991600" cy="838200"/>
          </a:xfrm>
        </p:spPr>
        <p:txBody>
          <a:bodyPr>
            <a:normAutofit fontScale="90000"/>
          </a:bodyPr>
          <a:lstStyle/>
          <a:p>
            <a:pPr algn="ctr"/>
            <a:r>
              <a:rPr lang="tr-TR" b="1" dirty="0" smtClean="0">
                <a:solidFill>
                  <a:srgbClr val="C00000"/>
                </a:solidFill>
              </a:rPr>
              <a:t>Akran Zorbalığı Hangi Yaşlarda Görülür?</a:t>
            </a:r>
            <a:endParaRPr lang="tr-TR" dirty="0">
              <a:solidFill>
                <a:srgbClr val="C00000"/>
              </a:solidFill>
            </a:endParaRPr>
          </a:p>
        </p:txBody>
      </p:sp>
      <p:sp>
        <p:nvSpPr>
          <p:cNvPr id="3" name="2 İçerik Yer Tutucusu"/>
          <p:cNvSpPr>
            <a:spLocks noGrp="1"/>
          </p:cNvSpPr>
          <p:nvPr>
            <p:ph idx="1"/>
          </p:nvPr>
        </p:nvSpPr>
        <p:spPr>
          <a:xfrm>
            <a:off x="214282" y="1428736"/>
            <a:ext cx="8686800" cy="1803400"/>
          </a:xfrm>
        </p:spPr>
        <p:txBody>
          <a:bodyPr/>
          <a:lstStyle/>
          <a:p>
            <a:pPr algn="just">
              <a:buNone/>
            </a:pPr>
            <a:r>
              <a:rPr lang="tr-TR" b="1" dirty="0" smtClean="0"/>
              <a:t>    </a:t>
            </a:r>
            <a:r>
              <a:rPr lang="tr-TR" sz="2400" dirty="0" smtClean="0"/>
              <a:t>Bu problem, hayatın her döneminde görülebilir. Yapılan araştırmalar kapsamında 7 - 15 yaş arasında daha yoğun olduğu </a:t>
            </a:r>
            <a:r>
              <a:rPr lang="tr-TR" sz="2400" dirty="0" smtClean="0"/>
              <a:t>belirlenmiştir</a:t>
            </a:r>
            <a:r>
              <a:rPr lang="tr-TR" sz="2400" dirty="0" smtClean="0"/>
              <a:t>.</a:t>
            </a:r>
          </a:p>
          <a:p>
            <a:pPr algn="r">
              <a:buNone/>
            </a:pPr>
            <a:endParaRPr lang="tr-TR" dirty="0" smtClean="0"/>
          </a:p>
          <a:p>
            <a:pPr algn="r">
              <a:buNone/>
            </a:pPr>
            <a:endParaRPr lang="tr-TR"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285852" y="6143644"/>
            <a:ext cx="571502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zorbalik-ve-zorbalikla-bas-etme-yontemleri-post.jpg"/>
          <p:cNvPicPr>
            <a:picLocks noChangeAspect="1"/>
          </p:cNvPicPr>
          <p:nvPr/>
        </p:nvPicPr>
        <p:blipFill>
          <a:blip r:embed="rId3"/>
          <a:stretch>
            <a:fillRect/>
          </a:stretch>
        </p:blipFill>
        <p:spPr>
          <a:xfrm>
            <a:off x="2071670" y="2928934"/>
            <a:ext cx="4857784"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457200"/>
            <a:ext cx="8777318" cy="838200"/>
          </a:xfrm>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ZorbalIğININ</a:t>
            </a:r>
            <a:r>
              <a:rPr lang="tr-TR" b="1" dirty="0" smtClean="0">
                <a:solidFill>
                  <a:srgbClr val="C00000"/>
                </a:solidFill>
              </a:rPr>
              <a:t> </a:t>
            </a:r>
            <a:r>
              <a:rPr lang="tr-TR" b="1" dirty="0" err="1" smtClean="0">
                <a:solidFill>
                  <a:srgbClr val="C00000"/>
                </a:solidFill>
              </a:rPr>
              <a:t>Belİrtİlerİ</a:t>
            </a:r>
            <a:r>
              <a:rPr lang="tr-TR" b="1" dirty="0" smtClean="0">
                <a:solidFill>
                  <a:srgbClr val="C00000"/>
                </a:solidFill>
              </a:rPr>
              <a:t> </a:t>
            </a:r>
            <a:r>
              <a:rPr lang="tr-TR" b="1" dirty="0" err="1" smtClean="0">
                <a:solidFill>
                  <a:srgbClr val="C00000"/>
                </a:solidFill>
              </a:rPr>
              <a:t>Nelerdİr</a:t>
            </a:r>
            <a:r>
              <a:rPr lang="tr-TR" b="1" dirty="0" smtClean="0">
                <a:solidFill>
                  <a:srgbClr val="C00000"/>
                </a:solidFill>
              </a:rPr>
              <a:t>?</a:t>
            </a:r>
            <a:br>
              <a:rPr lang="tr-TR" b="1" dirty="0" smtClean="0">
                <a:solidFill>
                  <a:srgbClr val="C00000"/>
                </a:solidFill>
              </a:rPr>
            </a:br>
            <a:endParaRPr lang="tr-TR" dirty="0">
              <a:solidFill>
                <a:srgbClr val="C00000"/>
              </a:solidFill>
            </a:endParaRPr>
          </a:p>
        </p:txBody>
      </p:sp>
      <p:sp>
        <p:nvSpPr>
          <p:cNvPr id="3" name="2 İçerik Yer Tutucusu"/>
          <p:cNvSpPr>
            <a:spLocks noGrp="1"/>
          </p:cNvSpPr>
          <p:nvPr>
            <p:ph idx="1"/>
          </p:nvPr>
        </p:nvSpPr>
        <p:spPr>
          <a:xfrm>
            <a:off x="304800" y="1554162"/>
            <a:ext cx="8686800" cy="2660655"/>
          </a:xfrm>
        </p:spPr>
        <p:txBody>
          <a:bodyPr>
            <a:normAutofit fontScale="85000" lnSpcReduction="10000"/>
          </a:bodyPr>
          <a:lstStyle/>
          <a:p>
            <a:pPr algn="just">
              <a:buNone/>
            </a:pPr>
            <a:r>
              <a:rPr lang="tr-TR" sz="3100" dirty="0" smtClean="0"/>
              <a:t>   Bu durumun belirtileri, kişiye bağlı olarak farklılaşabilir. Aynı zamanda </a:t>
            </a:r>
            <a:r>
              <a:rPr lang="tr-TR" sz="3100" b="1" dirty="0" smtClean="0">
                <a:solidFill>
                  <a:srgbClr val="C00000"/>
                </a:solidFill>
              </a:rPr>
              <a:t>zorba</a:t>
            </a:r>
            <a:r>
              <a:rPr lang="tr-TR" sz="3100" dirty="0" smtClean="0"/>
              <a:t>, </a:t>
            </a:r>
            <a:r>
              <a:rPr lang="tr-TR" sz="3100" b="1" dirty="0" smtClean="0">
                <a:solidFill>
                  <a:srgbClr val="002060"/>
                </a:solidFill>
              </a:rPr>
              <a:t>mağdur</a:t>
            </a:r>
            <a:r>
              <a:rPr lang="tr-TR" sz="3100" dirty="0" smtClean="0"/>
              <a:t> ya da </a:t>
            </a:r>
            <a:r>
              <a:rPr lang="tr-TR" sz="3100" b="1" dirty="0" smtClean="0">
                <a:solidFill>
                  <a:srgbClr val="7030A0"/>
                </a:solidFill>
              </a:rPr>
              <a:t>seyirci</a:t>
            </a:r>
            <a:r>
              <a:rPr lang="tr-TR" sz="3100" dirty="0" smtClean="0"/>
              <a:t> grupta görülen belirtiler birbirinden farklı olabilir.</a:t>
            </a:r>
          </a:p>
          <a:p>
            <a:pPr>
              <a:buNone/>
            </a:pPr>
            <a:endParaRPr lang="tr-TR" dirty="0" smtClean="0"/>
          </a:p>
          <a:p>
            <a:pPr algn="r">
              <a:buNone/>
            </a:pPr>
            <a:r>
              <a:rPr lang="tr-TR" dirty="0" smtClean="0"/>
              <a:t/>
            </a:r>
            <a:br>
              <a:rPr lang="tr-TR" dirty="0" smtClean="0"/>
            </a:br>
            <a:endParaRPr lang="tr-TR" dirty="0"/>
          </a:p>
        </p:txBody>
      </p:sp>
      <p:pic>
        <p:nvPicPr>
          <p:cNvPr id="5" name="4 Resim" descr="indir (4).jpg"/>
          <p:cNvPicPr>
            <a:picLocks noChangeAspect="1"/>
          </p:cNvPicPr>
          <p:nvPr/>
        </p:nvPicPr>
        <p:blipFill>
          <a:blip r:embed="rId2"/>
          <a:stretch>
            <a:fillRect/>
          </a:stretch>
        </p:blipFill>
        <p:spPr>
          <a:xfrm>
            <a:off x="2285984" y="2928934"/>
            <a:ext cx="4357718" cy="2428892"/>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928662" y="6215082"/>
            <a:ext cx="614365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285860"/>
            <a:ext cx="4500594" cy="4286280"/>
          </a:xfrm>
        </p:spPr>
        <p:txBody>
          <a:bodyPr>
            <a:normAutofit fontScale="92500" lnSpcReduction="10000"/>
          </a:bodyPr>
          <a:lstStyle/>
          <a:p>
            <a:pPr>
              <a:buNone/>
            </a:pPr>
            <a:r>
              <a:rPr lang="tr-TR" b="1" dirty="0" smtClean="0">
                <a:solidFill>
                  <a:srgbClr val="002060"/>
                </a:solidFill>
              </a:rPr>
              <a:t>  </a:t>
            </a:r>
            <a:r>
              <a:rPr lang="tr-TR" sz="2600" b="1" dirty="0" smtClean="0">
                <a:solidFill>
                  <a:srgbClr val="002060"/>
                </a:solidFill>
              </a:rPr>
              <a:t>1. Zorbalığa Uğrayanların (Mağdurun) Gösterdiği Davranışlar:</a:t>
            </a:r>
          </a:p>
          <a:p>
            <a:pPr>
              <a:buNone/>
            </a:pPr>
            <a:r>
              <a:rPr lang="tr-TR" sz="2600" dirty="0" smtClean="0"/>
              <a:t>    Genel olarak mağdur kişiler sağlık sorunları ya da stres bozuklukları ile karşılaşabilir. Uykusuzluk, </a:t>
            </a:r>
            <a:r>
              <a:rPr lang="tr-TR" sz="2600" dirty="0" err="1" smtClean="0"/>
              <a:t>anksiyete</a:t>
            </a:r>
            <a:r>
              <a:rPr lang="tr-TR" sz="2600" dirty="0" smtClean="0"/>
              <a:t> gibi problemler ile beraber sosyalleşme davranışında isteksizlik de sıklıkla karşılaşılan davranışlar arasındadır.</a:t>
            </a:r>
            <a:r>
              <a:rPr lang="tr-TR" dirty="0" smtClean="0"/>
              <a:t> </a:t>
            </a:r>
          </a:p>
          <a:p>
            <a:pPr algn="r">
              <a:buNone/>
            </a:pPr>
            <a:endParaRPr lang="tr-TR" dirty="0" smtClean="0"/>
          </a:p>
          <a:p>
            <a:pPr>
              <a:buNone/>
            </a:pPr>
            <a:endParaRPr lang="tr-TR" b="1" dirty="0" smtClean="0"/>
          </a:p>
          <a:p>
            <a:endParaRPr lang="tr-TR" dirty="0"/>
          </a:p>
        </p:txBody>
      </p:sp>
      <p:pic>
        <p:nvPicPr>
          <p:cNvPr id="5" name="4 Resim" descr="akzor.2.jpg"/>
          <p:cNvPicPr>
            <a:picLocks noChangeAspect="1"/>
          </p:cNvPicPr>
          <p:nvPr/>
        </p:nvPicPr>
        <p:blipFill>
          <a:blip r:embed="rId2"/>
          <a:stretch>
            <a:fillRect/>
          </a:stretch>
        </p:blipFill>
        <p:spPr>
          <a:xfrm>
            <a:off x="5000628" y="1357298"/>
            <a:ext cx="3714776" cy="4143404"/>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928662" y="6215082"/>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nan\Desktop\akran zor. resimleri\ak.zor. 7.jpg"/>
          <p:cNvPicPr>
            <a:picLocks noGrp="1" noChangeAspect="1" noChangeArrowheads="1"/>
          </p:cNvPicPr>
          <p:nvPr>
            <p:ph idx="1"/>
          </p:nvPr>
        </p:nvPicPr>
        <p:blipFill>
          <a:blip r:embed="rId2"/>
          <a:srcRect/>
          <a:stretch>
            <a:fillRect/>
          </a:stretch>
        </p:blipFill>
        <p:spPr bwMode="auto">
          <a:xfrm>
            <a:off x="1214414" y="1571612"/>
            <a:ext cx="6737131" cy="2071702"/>
          </a:xfrm>
          <a:prstGeom prst="rect">
            <a:avLst/>
          </a:prstGeom>
          <a:noFill/>
        </p:spPr>
      </p:pic>
      <p:sp>
        <p:nvSpPr>
          <p:cNvPr id="5" name="4 Dikdörtgen"/>
          <p:cNvSpPr/>
          <p:nvPr/>
        </p:nvSpPr>
        <p:spPr>
          <a:xfrm>
            <a:off x="1142976" y="4286256"/>
            <a:ext cx="7000924" cy="923330"/>
          </a:xfrm>
          <a:prstGeom prst="rect">
            <a:avLst/>
          </a:prstGeom>
        </p:spPr>
        <p:txBody>
          <a:bodyPr wrap="square">
            <a:spAutoFit/>
          </a:bodyPr>
          <a:lstStyle/>
          <a:p>
            <a:pPr algn="just"/>
            <a:r>
              <a:rPr lang="tr-TR" dirty="0" smtClean="0"/>
              <a:t>SON YILLARDA OKULLARDA ÖĞRENCİLER ARASINDA YAYGINLAŞAN ŞİDDET İÇERİKLİ DAVRANIŞLAR, ŞAKADAN ZİYADE NE YAZIK Kİ </a:t>
            </a:r>
            <a:r>
              <a:rPr lang="tr-TR" b="1" dirty="0" smtClean="0">
                <a:solidFill>
                  <a:srgbClr val="FF0000"/>
                </a:solidFill>
              </a:rPr>
              <a:t>AKRAN ZORBALIĞIDIR.</a:t>
            </a:r>
          </a:p>
        </p:txBody>
      </p:sp>
      <p:pic>
        <p:nvPicPr>
          <p:cNvPr id="7" name="6 Resim" descr="RAM LOGO KISA.png"/>
          <p:cNvPicPr>
            <a:picLocks noChangeAspect="1"/>
          </p:cNvPicPr>
          <p:nvPr/>
        </p:nvPicPr>
        <p:blipFill>
          <a:blip r:embed="rId3" cstate="print"/>
          <a:stretch>
            <a:fillRect/>
          </a:stretch>
        </p:blipFill>
        <p:spPr>
          <a:xfrm>
            <a:off x="7244604" y="5706503"/>
            <a:ext cx="1899396" cy="1151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Dikdörtgen"/>
          <p:cNvSpPr/>
          <p:nvPr/>
        </p:nvSpPr>
        <p:spPr>
          <a:xfrm>
            <a:off x="857224" y="6143644"/>
            <a:ext cx="585788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14810" y="1285860"/>
            <a:ext cx="4633946" cy="4525963"/>
          </a:xfrm>
        </p:spPr>
        <p:txBody>
          <a:bodyPr>
            <a:normAutofit/>
          </a:bodyPr>
          <a:lstStyle/>
          <a:p>
            <a:pPr>
              <a:buNone/>
            </a:pPr>
            <a:r>
              <a:rPr lang="tr-TR" b="1" dirty="0" smtClean="0"/>
              <a:t>  </a:t>
            </a:r>
            <a:r>
              <a:rPr lang="tr-TR" sz="2400" b="1" dirty="0" smtClean="0">
                <a:solidFill>
                  <a:srgbClr val="C00000"/>
                </a:solidFill>
              </a:rPr>
              <a:t>2. Zorbalığı Yapanların (Zorbanın) Gösterdiği Davranışlar: </a:t>
            </a:r>
            <a:r>
              <a:rPr lang="tr-TR" sz="2400" dirty="0" smtClean="0"/>
              <a:t>Kurallara uymama davranışı göstermeleriyle beraber öfke kontrolü konusunda problem yaşayabilirler Aynı zamanda bu kişilerde empati duygusu da yeterince gelişmemiş olabilir.</a:t>
            </a:r>
            <a:r>
              <a:rPr lang="tr-TR" sz="2800" dirty="0" smtClean="0"/>
              <a:t> </a:t>
            </a:r>
          </a:p>
          <a:p>
            <a:pPr algn="r">
              <a:buNone/>
            </a:pPr>
            <a:endParaRPr lang="tr-TR" sz="2800" dirty="0" smtClean="0"/>
          </a:p>
          <a:p>
            <a:pPr algn="r">
              <a:buNone/>
            </a:pPr>
            <a:endParaRPr lang="tr-TR" dirty="0"/>
          </a:p>
        </p:txBody>
      </p:sp>
      <p:pic>
        <p:nvPicPr>
          <p:cNvPr id="5" name="4 Resim" descr="k_28004604_AKRAN-ZORBALIGI.jpg"/>
          <p:cNvPicPr>
            <a:picLocks noChangeAspect="1"/>
          </p:cNvPicPr>
          <p:nvPr/>
        </p:nvPicPr>
        <p:blipFill>
          <a:blip r:embed="rId2"/>
          <a:stretch>
            <a:fillRect/>
          </a:stretch>
        </p:blipFill>
        <p:spPr>
          <a:xfrm>
            <a:off x="571472" y="1428736"/>
            <a:ext cx="3571900" cy="3571900"/>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285852" y="6215082"/>
            <a:ext cx="571502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000108"/>
            <a:ext cx="8686800" cy="4786346"/>
          </a:xfrm>
        </p:spPr>
        <p:txBody>
          <a:bodyPr>
            <a:normAutofit/>
          </a:bodyPr>
          <a:lstStyle/>
          <a:p>
            <a:pPr algn="just">
              <a:buNone/>
            </a:pPr>
            <a:r>
              <a:rPr lang="tr-TR" sz="2800" b="1" dirty="0" smtClean="0"/>
              <a:t>   </a:t>
            </a:r>
            <a:r>
              <a:rPr lang="tr-TR" sz="2800" b="1" dirty="0" smtClean="0">
                <a:solidFill>
                  <a:srgbClr val="7030A0"/>
                </a:solidFill>
              </a:rPr>
              <a:t>Zorbalığa Tanık Olanların (Seyircinin) Gösterdiği Davranışlar:</a:t>
            </a:r>
          </a:p>
          <a:p>
            <a:pPr algn="just"/>
            <a:r>
              <a:rPr lang="tr-TR" sz="2800" dirty="0" smtClean="0"/>
              <a:t>Zorbalığa tanık olan kişilerde iki farklı tip davranış görülebilir:</a:t>
            </a:r>
          </a:p>
          <a:p>
            <a:pPr algn="just"/>
            <a:r>
              <a:rPr lang="tr-TR" sz="2800" dirty="0" smtClean="0"/>
              <a:t>Birinci davranış, seyircilerin kendini suçlu hissetmesi olur. Zarar veren davranışı kendi yapmamalarına rağmen suçluluk hissi yaşayabilirler.</a:t>
            </a:r>
          </a:p>
          <a:p>
            <a:pPr algn="just"/>
            <a:r>
              <a:rPr lang="tr-TR" sz="2800" dirty="0" smtClean="0"/>
              <a:t>İkinci davranış ise mağdurun zorbayı kışkırtarak bu davranışı hak ettiği yönünde olur. Birinci davranışa kıyasla görülme sıklığı oldukça fazladır.</a:t>
            </a:r>
          </a:p>
          <a:p>
            <a:pPr algn="r">
              <a:buNone/>
            </a:pPr>
            <a:endParaRPr lang="tr-TR" sz="800" dirty="0" smtClean="0"/>
          </a:p>
          <a:p>
            <a:pPr algn="r">
              <a:buNone/>
            </a:pPr>
            <a:endParaRPr lang="tr-TR" sz="2600" dirty="0" smtClean="0"/>
          </a:p>
          <a:p>
            <a:pPr>
              <a:buNone/>
            </a:pPr>
            <a:endParaRPr lang="tr-TR" sz="2600" dirty="0" smtClean="0"/>
          </a:p>
          <a:p>
            <a:endParaRPr lang="tr-TR" dirty="0"/>
          </a:p>
        </p:txBody>
      </p:sp>
      <p:sp>
        <p:nvSpPr>
          <p:cNvPr id="5" name="4 Dikdörtgen"/>
          <p:cNvSpPr/>
          <p:nvPr/>
        </p:nvSpPr>
        <p:spPr>
          <a:xfrm>
            <a:off x="1071538" y="6143644"/>
            <a:ext cx="5857900"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6" name="5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ZorbalIğInIn</a:t>
            </a:r>
            <a:r>
              <a:rPr lang="tr-TR" b="1" dirty="0" smtClean="0">
                <a:solidFill>
                  <a:srgbClr val="C00000"/>
                </a:solidFill>
              </a:rPr>
              <a:t> </a:t>
            </a:r>
            <a:r>
              <a:rPr lang="tr-TR" b="1" dirty="0" err="1" smtClean="0">
                <a:solidFill>
                  <a:srgbClr val="C00000"/>
                </a:solidFill>
              </a:rPr>
              <a:t>Etkİlerİ</a:t>
            </a:r>
            <a:r>
              <a:rPr lang="tr-TR" b="1" dirty="0" smtClean="0">
                <a:solidFill>
                  <a:srgbClr val="C00000"/>
                </a:solidFill>
              </a:rPr>
              <a:t> ve </a:t>
            </a:r>
            <a:r>
              <a:rPr lang="tr-TR" b="1" dirty="0" err="1" smtClean="0">
                <a:solidFill>
                  <a:srgbClr val="C00000"/>
                </a:solidFill>
              </a:rPr>
              <a:t>SonuçlarI</a:t>
            </a:r>
            <a:r>
              <a:rPr lang="tr-TR" b="1" dirty="0" smtClean="0">
                <a:solidFill>
                  <a:srgbClr val="C00000"/>
                </a:solidFill>
              </a:rPr>
              <a:t> </a:t>
            </a:r>
            <a:r>
              <a:rPr lang="tr-TR" b="1" dirty="0" err="1" smtClean="0">
                <a:solidFill>
                  <a:srgbClr val="C00000"/>
                </a:solidFill>
              </a:rPr>
              <a:t>Nelerdİr</a:t>
            </a:r>
            <a:r>
              <a:rPr lang="tr-TR" b="1" dirty="0" smtClean="0">
                <a:solidFill>
                  <a:srgbClr val="C00000"/>
                </a:solidFill>
              </a:rPr>
              <a:t>?</a:t>
            </a:r>
            <a:endParaRPr lang="tr-TR" dirty="0">
              <a:solidFill>
                <a:srgbClr val="C00000"/>
              </a:solidFill>
            </a:endParaRPr>
          </a:p>
        </p:txBody>
      </p:sp>
      <p:sp>
        <p:nvSpPr>
          <p:cNvPr id="3" name="2 İçerik Yer Tutucusu"/>
          <p:cNvSpPr>
            <a:spLocks noGrp="1"/>
          </p:cNvSpPr>
          <p:nvPr>
            <p:ph idx="1"/>
          </p:nvPr>
        </p:nvSpPr>
        <p:spPr>
          <a:xfrm>
            <a:off x="0" y="1000108"/>
            <a:ext cx="8686800" cy="2446341"/>
          </a:xfrm>
        </p:spPr>
        <p:txBody>
          <a:bodyPr/>
          <a:lstStyle/>
          <a:p>
            <a:pPr algn="ctr">
              <a:buNone/>
            </a:pPr>
            <a:r>
              <a:rPr lang="tr-TR" b="1" dirty="0" smtClean="0"/>
              <a:t>   </a:t>
            </a:r>
          </a:p>
          <a:p>
            <a:pPr algn="just">
              <a:buNone/>
            </a:pPr>
            <a:r>
              <a:rPr lang="tr-TR" dirty="0" smtClean="0"/>
              <a:t>   </a:t>
            </a:r>
            <a:r>
              <a:rPr lang="tr-TR" sz="2400" b="1" i="1" dirty="0" smtClean="0"/>
              <a:t>Akran</a:t>
            </a:r>
            <a:r>
              <a:rPr lang="tr-TR" b="1" i="1" dirty="0" smtClean="0"/>
              <a:t> </a:t>
            </a:r>
            <a:r>
              <a:rPr lang="tr-TR" sz="2400" b="1" i="1" dirty="0" smtClean="0"/>
              <a:t>Zorbalığına </a:t>
            </a:r>
            <a:r>
              <a:rPr lang="tr-TR" sz="2400" dirty="0" smtClean="0"/>
              <a:t>uğrayan kişiler, uyum konusunda çeşitli problemler ile karşılaşabilir. Günlük </a:t>
            </a:r>
            <a:r>
              <a:rPr lang="tr-TR" sz="2400" dirty="0" smtClean="0"/>
              <a:t>hayata </a:t>
            </a:r>
            <a:r>
              <a:rPr lang="tr-TR" sz="2400" dirty="0" smtClean="0"/>
              <a:t>katılmak onlar için bir hayli </a:t>
            </a:r>
            <a:r>
              <a:rPr lang="tr-TR" sz="2400" dirty="0" smtClean="0"/>
              <a:t>zordur ve </a:t>
            </a:r>
            <a:r>
              <a:rPr lang="tr-TR" sz="2400" dirty="0" smtClean="0"/>
              <a:t>travma ve özgüven problemleri ile </a:t>
            </a:r>
            <a:r>
              <a:rPr lang="tr-TR" sz="2400" dirty="0" smtClean="0"/>
              <a:t>baş </a:t>
            </a:r>
            <a:r>
              <a:rPr lang="tr-TR" sz="2400" dirty="0" err="1" smtClean="0"/>
              <a:t>edebilmedemezler</a:t>
            </a:r>
            <a:r>
              <a:rPr lang="tr-TR" sz="2400" dirty="0" smtClean="0"/>
              <a:t>.</a:t>
            </a:r>
            <a:endParaRPr lang="tr-TR" sz="2400" dirty="0" smtClean="0"/>
          </a:p>
          <a:p>
            <a:pPr algn="r">
              <a:buNone/>
            </a:pPr>
            <a:endParaRPr lang="tr-TR" sz="2800" dirty="0" smtClean="0"/>
          </a:p>
          <a:p>
            <a:pPr algn="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ran-zorbaligi-e1477384857664.jpg"/>
          <p:cNvPicPr>
            <a:picLocks noChangeAspect="1"/>
          </p:cNvPicPr>
          <p:nvPr/>
        </p:nvPicPr>
        <p:blipFill>
          <a:blip r:embed="rId3"/>
          <a:stretch>
            <a:fillRect/>
          </a:stretch>
        </p:blipFill>
        <p:spPr>
          <a:xfrm>
            <a:off x="2285984" y="3143248"/>
            <a:ext cx="4943475" cy="25574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46" y="500042"/>
            <a:ext cx="9501222" cy="838200"/>
          </a:xfrm>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ZorbalIğIndan</a:t>
            </a:r>
            <a:r>
              <a:rPr lang="tr-TR" b="1" dirty="0" smtClean="0">
                <a:solidFill>
                  <a:srgbClr val="C00000"/>
                </a:solidFill>
              </a:rPr>
              <a:t> Korunma </a:t>
            </a:r>
            <a:r>
              <a:rPr lang="tr-TR" b="1" dirty="0" err="1" smtClean="0">
                <a:solidFill>
                  <a:srgbClr val="C00000"/>
                </a:solidFill>
              </a:rPr>
              <a:t>Yöntemlerİ</a:t>
            </a:r>
            <a:r>
              <a:rPr lang="tr-TR" b="1" dirty="0" smtClean="0"/>
              <a:t/>
            </a:r>
            <a:br>
              <a:rPr lang="tr-TR" b="1" dirty="0" smtClean="0"/>
            </a:br>
            <a:endParaRPr lang="tr-TR" dirty="0"/>
          </a:p>
        </p:txBody>
      </p:sp>
      <p:sp>
        <p:nvSpPr>
          <p:cNvPr id="3" name="2 İçerik Yer Tutucusu"/>
          <p:cNvSpPr>
            <a:spLocks noGrp="1"/>
          </p:cNvSpPr>
          <p:nvPr>
            <p:ph idx="1"/>
          </p:nvPr>
        </p:nvSpPr>
        <p:spPr>
          <a:xfrm>
            <a:off x="0" y="2000240"/>
            <a:ext cx="8786842" cy="3017846"/>
          </a:xfrm>
        </p:spPr>
        <p:txBody>
          <a:bodyPr>
            <a:normAutofit/>
          </a:bodyPr>
          <a:lstStyle/>
          <a:p>
            <a:pPr algn="ctr">
              <a:buNone/>
            </a:pPr>
            <a:r>
              <a:rPr lang="tr-TR" sz="2400" dirty="0" smtClean="0"/>
              <a:t>Korunmak için </a:t>
            </a:r>
            <a:r>
              <a:rPr lang="tr-TR" sz="2400" dirty="0" smtClean="0">
                <a:solidFill>
                  <a:srgbClr val="FF0000"/>
                </a:solidFill>
              </a:rPr>
              <a:t>özgüvenin geliştirilmesi </a:t>
            </a:r>
            <a:r>
              <a:rPr lang="tr-TR" sz="2400" dirty="0" smtClean="0"/>
              <a:t>gereklidir. Özgüvenin gelişmesi adına da zorbalıkla karşılaşılan ortam dışında sosyalleşme, çeşitli kurs ve aktivitelere katılma, ebeveyn ve öğretmenden alınan cesaretlendirici sözler gereklidir. Aynı zamanda zorbalık yapan kişiyi sosyal medya hesaplarından çıkarma ve silme de korunma yöntemlerindendir.</a:t>
            </a:r>
          </a:p>
          <a:p>
            <a:pPr algn="r">
              <a:buNone/>
            </a:pPr>
            <a:endParaRPr lang="tr-TR" sz="2600" dirty="0" smtClean="0"/>
          </a:p>
          <a:p>
            <a:pPr algn="r">
              <a:buNone/>
            </a:pPr>
            <a:endParaRPr lang="tr-TR" sz="26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142976" y="6143644"/>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571480"/>
            <a:ext cx="8686800" cy="1000132"/>
          </a:xfrm>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ZorbalIğInI</a:t>
            </a:r>
            <a:r>
              <a:rPr lang="tr-TR" b="1" dirty="0" smtClean="0">
                <a:solidFill>
                  <a:srgbClr val="C00000"/>
                </a:solidFill>
              </a:rPr>
              <a:t> Önleme </a:t>
            </a:r>
            <a:r>
              <a:rPr lang="tr-TR" b="1" dirty="0" err="1" smtClean="0">
                <a:solidFill>
                  <a:srgbClr val="C00000"/>
                </a:solidFill>
              </a:rPr>
              <a:t>Yöntemlerİ</a:t>
            </a:r>
            <a:r>
              <a:rPr lang="tr-TR" b="1" dirty="0" smtClean="0">
                <a:solidFill>
                  <a:srgbClr val="C00000"/>
                </a:solidFill>
              </a:rPr>
              <a:t> </a:t>
            </a:r>
            <a:r>
              <a:rPr lang="tr-TR" b="1" dirty="0" smtClean="0"/>
              <a:t/>
            </a:r>
            <a:br>
              <a:rPr lang="tr-TR" b="1" dirty="0" smtClean="0"/>
            </a:br>
            <a:endParaRPr lang="tr-TR" dirty="0"/>
          </a:p>
        </p:txBody>
      </p:sp>
      <p:sp>
        <p:nvSpPr>
          <p:cNvPr id="3" name="2 İçerik Yer Tutucusu"/>
          <p:cNvSpPr>
            <a:spLocks noGrp="1"/>
          </p:cNvSpPr>
          <p:nvPr>
            <p:ph idx="1"/>
          </p:nvPr>
        </p:nvSpPr>
        <p:spPr>
          <a:xfrm>
            <a:off x="0" y="1500174"/>
            <a:ext cx="8686800" cy="1874838"/>
          </a:xfrm>
        </p:spPr>
        <p:txBody>
          <a:bodyPr/>
          <a:lstStyle/>
          <a:p>
            <a:pPr algn="just">
              <a:buNone/>
            </a:pPr>
            <a:r>
              <a:rPr lang="tr-TR" sz="2400" dirty="0" smtClean="0"/>
              <a:t>    Son dönemde yaygın olarak görülen bu problem, </a:t>
            </a:r>
            <a:r>
              <a:rPr lang="tr-TR" sz="2400" i="1" dirty="0" smtClean="0"/>
              <a:t>“Akran zorbalığı nasıl önlenir?” </a:t>
            </a:r>
            <a:r>
              <a:rPr lang="tr-TR" sz="2400" dirty="0" smtClean="0"/>
              <a:t>sorusunu da beraberinde getirir. Bu davranışı önlemek için </a:t>
            </a:r>
            <a:r>
              <a:rPr lang="tr-TR" sz="2400" b="1" dirty="0" smtClean="0">
                <a:solidFill>
                  <a:srgbClr val="FF0000"/>
                </a:solidFill>
              </a:rPr>
              <a:t>öğretmen</a:t>
            </a:r>
            <a:r>
              <a:rPr lang="tr-TR" sz="2400" dirty="0" smtClean="0"/>
              <a:t> ve </a:t>
            </a:r>
            <a:r>
              <a:rPr lang="tr-TR" sz="2400" b="1" dirty="0" smtClean="0">
                <a:solidFill>
                  <a:srgbClr val="7030A0"/>
                </a:solidFill>
              </a:rPr>
              <a:t>rehberlik servisleri</a:t>
            </a:r>
            <a:r>
              <a:rPr lang="tr-TR" sz="2400" dirty="0" smtClean="0"/>
              <a:t>nden yardım alınması gereklidir</a:t>
            </a:r>
            <a:r>
              <a:rPr lang="tr-TR" sz="2800" dirty="0" smtClean="0"/>
              <a:t>.</a:t>
            </a:r>
          </a:p>
          <a:p>
            <a:pPr algn="r">
              <a:buNone/>
            </a:pPr>
            <a:endParaRPr lang="tr-TR" sz="2800" dirty="0" smtClean="0"/>
          </a:p>
          <a:p>
            <a:pPr algn="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7221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unnamed (1).jpg"/>
          <p:cNvPicPr>
            <a:picLocks noChangeAspect="1"/>
          </p:cNvPicPr>
          <p:nvPr/>
        </p:nvPicPr>
        <p:blipFill>
          <a:blip r:embed="rId3"/>
          <a:stretch>
            <a:fillRect/>
          </a:stretch>
        </p:blipFill>
        <p:spPr>
          <a:xfrm>
            <a:off x="2214546" y="3214686"/>
            <a:ext cx="4714908"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5"/>
            <a:ext cx="8686800" cy="3000396"/>
          </a:xfrm>
        </p:spPr>
        <p:txBody>
          <a:bodyPr/>
          <a:lstStyle/>
          <a:p>
            <a:pPr algn="just">
              <a:buNone/>
            </a:pPr>
            <a:r>
              <a:rPr lang="tr-TR" sz="2400" b="1" dirty="0" smtClean="0">
                <a:solidFill>
                  <a:srgbClr val="C00000"/>
                </a:solidFill>
              </a:rPr>
              <a:t>1.Okulda Alınabilecek Önlemler: </a:t>
            </a:r>
            <a:r>
              <a:rPr lang="tr-TR" sz="2400" dirty="0" smtClean="0"/>
              <a:t>Okulda alınması gereken önlemlerden biri akran zorbalığı etkinlikleridir. Çocuklarda empati duygusunun gelişmesini sağlayan bu etkinlikler, zorbalık davranışlarının azaltılması ve ortadan kaldırılmasını sağlayabilir.</a:t>
            </a:r>
          </a:p>
          <a:p>
            <a:pPr algn="r">
              <a:buNone/>
            </a:pPr>
            <a:endParaRPr lang="tr-TR" sz="2800"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785786" y="6143644"/>
            <a:ext cx="628652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maxresdefault.jpg"/>
          <p:cNvPicPr>
            <a:picLocks noChangeAspect="1"/>
          </p:cNvPicPr>
          <p:nvPr/>
        </p:nvPicPr>
        <p:blipFill>
          <a:blip r:embed="rId3"/>
          <a:srcRect l="7812" r="13281"/>
          <a:stretch>
            <a:fillRect/>
          </a:stretch>
        </p:blipFill>
        <p:spPr>
          <a:xfrm>
            <a:off x="2285984" y="3429000"/>
            <a:ext cx="4500594" cy="2357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8686800" cy="2643206"/>
          </a:xfrm>
        </p:spPr>
        <p:txBody>
          <a:bodyPr/>
          <a:lstStyle/>
          <a:p>
            <a:pPr algn="just">
              <a:buNone/>
            </a:pPr>
            <a:r>
              <a:rPr lang="tr-TR" sz="2400" b="1" dirty="0" smtClean="0">
                <a:solidFill>
                  <a:srgbClr val="C00000"/>
                </a:solidFill>
              </a:rPr>
              <a:t>2.Ailede Alınabilecek Önlemler: </a:t>
            </a:r>
            <a:r>
              <a:rPr lang="tr-TR" sz="2400" dirty="0" smtClean="0"/>
              <a:t>Çocuk ve aile bireyleri arasında sağlıklı iletişim kurmak, alınabilecek olan önlemlerdendir. Kurulan sağlıklı iletişim, çocuğun ailesi ile durumu paylaşması ve olayların </a:t>
            </a:r>
            <a:r>
              <a:rPr lang="tr-TR" sz="2400" dirty="0" err="1" smtClean="0"/>
              <a:t>travmatik</a:t>
            </a:r>
            <a:r>
              <a:rPr lang="tr-TR" sz="2400" dirty="0" smtClean="0"/>
              <a:t> sonuçlara ulaşmadan çözümlenmesine yardımcı olabilir</a:t>
            </a:r>
            <a:r>
              <a:rPr lang="tr-TR" sz="2800" dirty="0" smtClean="0"/>
              <a:t>.</a:t>
            </a:r>
          </a:p>
          <a:p>
            <a:pPr algn="r">
              <a:buNone/>
            </a:pPr>
            <a:endParaRPr lang="tr-TR" sz="2800" dirty="0" smtClean="0"/>
          </a:p>
          <a:p>
            <a:pPr algn="r">
              <a:buNone/>
            </a:pPr>
            <a:endParaRPr lang="tr-TR" sz="2800" dirty="0" smtClean="0"/>
          </a:p>
          <a:p>
            <a:pPr algn="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Resim" descr="depositphotos_54163789-stock-illustration-family-having-meal-together.jpg"/>
          <p:cNvPicPr>
            <a:picLocks noChangeAspect="1"/>
          </p:cNvPicPr>
          <p:nvPr/>
        </p:nvPicPr>
        <p:blipFill>
          <a:blip r:embed="rId3"/>
          <a:stretch>
            <a:fillRect/>
          </a:stretch>
        </p:blipFill>
        <p:spPr>
          <a:xfrm>
            <a:off x="2143108" y="3214686"/>
            <a:ext cx="4929222" cy="2571768"/>
          </a:xfrm>
          <a:prstGeom prst="rect">
            <a:avLst/>
          </a:prstGeom>
          <a:ln>
            <a:noFill/>
          </a:ln>
          <a:effectLst>
            <a:softEdge rad="112500"/>
          </a:effectLst>
        </p:spPr>
      </p:pic>
      <p:sp>
        <p:nvSpPr>
          <p:cNvPr id="7" name="6 Dikdörtgen"/>
          <p:cNvSpPr/>
          <p:nvPr/>
        </p:nvSpPr>
        <p:spPr>
          <a:xfrm>
            <a:off x="1285852" y="6286520"/>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 y="357166"/>
            <a:ext cx="8991600" cy="1042974"/>
          </a:xfrm>
        </p:spPr>
        <p:txBody>
          <a:bodyPr>
            <a:normAutofit fontScale="90000"/>
          </a:bodyPr>
          <a:lstStyle/>
          <a:p>
            <a:pPr algn="ctr"/>
            <a:r>
              <a:rPr lang="tr-TR" b="1" dirty="0" smtClean="0">
                <a:solidFill>
                  <a:srgbClr val="C00000"/>
                </a:solidFill>
              </a:rPr>
              <a:t>Akran Zorbalığı </a:t>
            </a:r>
            <a:r>
              <a:rPr lang="tr-TR" b="1" dirty="0" err="1" smtClean="0">
                <a:solidFill>
                  <a:srgbClr val="C00000"/>
                </a:solidFill>
              </a:rPr>
              <a:t>HakkInda</a:t>
            </a:r>
            <a:r>
              <a:rPr lang="tr-TR" b="1" dirty="0" smtClean="0">
                <a:solidFill>
                  <a:srgbClr val="C00000"/>
                </a:solidFill>
              </a:rPr>
              <a:t> </a:t>
            </a:r>
            <a:r>
              <a:rPr lang="tr-TR" b="1" dirty="0" err="1" smtClean="0">
                <a:solidFill>
                  <a:srgbClr val="C00000"/>
                </a:solidFill>
              </a:rPr>
              <a:t>SIkça</a:t>
            </a:r>
            <a:r>
              <a:rPr lang="tr-TR" b="1" dirty="0" smtClean="0">
                <a:solidFill>
                  <a:srgbClr val="C00000"/>
                </a:solidFill>
              </a:rPr>
              <a:t> Sorulan Sorular</a:t>
            </a:r>
            <a:r>
              <a:rPr lang="tr-TR" b="1" dirty="0" smtClean="0"/>
              <a:t/>
            </a:r>
            <a:br>
              <a:rPr lang="tr-TR" b="1" dirty="0" smtClean="0"/>
            </a:br>
            <a:endParaRPr lang="tr-TR" dirty="0"/>
          </a:p>
        </p:txBody>
      </p:sp>
      <p:sp>
        <p:nvSpPr>
          <p:cNvPr id="3" name="2 İçerik Yer Tutucusu"/>
          <p:cNvSpPr>
            <a:spLocks noGrp="1"/>
          </p:cNvSpPr>
          <p:nvPr>
            <p:ph idx="1"/>
          </p:nvPr>
        </p:nvSpPr>
        <p:spPr>
          <a:xfrm>
            <a:off x="4214810" y="1714488"/>
            <a:ext cx="4705352" cy="3786214"/>
          </a:xfrm>
        </p:spPr>
        <p:txBody>
          <a:bodyPr>
            <a:normAutofit/>
          </a:bodyPr>
          <a:lstStyle/>
          <a:p>
            <a:pPr>
              <a:buNone/>
            </a:pPr>
            <a:r>
              <a:rPr lang="tr-TR" sz="2400" b="1" dirty="0" smtClean="0"/>
              <a:t>   “</a:t>
            </a:r>
            <a:r>
              <a:rPr lang="tr-TR" sz="2400" b="1" i="1" dirty="0" smtClean="0">
                <a:solidFill>
                  <a:srgbClr val="002060"/>
                </a:solidFill>
              </a:rPr>
              <a:t>Akran zorbalığına uğrayan birine nasıl yardımcı olabilirim?”</a:t>
            </a:r>
          </a:p>
          <a:p>
            <a:pPr>
              <a:buNone/>
            </a:pPr>
            <a:r>
              <a:rPr lang="tr-TR" sz="2400" dirty="0" smtClean="0"/>
              <a:t>    </a:t>
            </a:r>
            <a:r>
              <a:rPr lang="tr-TR" sz="2400" b="1" dirty="0" smtClean="0"/>
              <a:t>Sessiz kalmayarak </a:t>
            </a:r>
            <a:r>
              <a:rPr lang="tr-TR" sz="2400" dirty="0" smtClean="0"/>
              <a:t>en büyük yardımda bulunabilirsiniz. O kişinin karşılaştığı zorbalığa müdahale edebilir, bu konuda zorlanıyor iseniz yardım edebilecek kişilere konu hakkında bilgi verebilirsiniz.</a:t>
            </a:r>
          </a:p>
          <a:p>
            <a:pPr algn="r">
              <a:buNone/>
            </a:pPr>
            <a:endParaRPr lang="tr-TR" sz="2800" dirty="0" smtClean="0"/>
          </a:p>
          <a:p>
            <a:pPr algn="r">
              <a:buNone/>
            </a:pPr>
            <a:endParaRPr lang="tr-TR" sz="2800" dirty="0" smtClean="0"/>
          </a:p>
          <a:p>
            <a:pP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642910" y="6143644"/>
            <a:ext cx="635796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soru-isareti-850x491.png"/>
          <p:cNvPicPr>
            <a:picLocks noChangeAspect="1"/>
          </p:cNvPicPr>
          <p:nvPr/>
        </p:nvPicPr>
        <p:blipFill>
          <a:blip r:embed="rId3"/>
          <a:stretch>
            <a:fillRect/>
          </a:stretch>
        </p:blipFill>
        <p:spPr>
          <a:xfrm>
            <a:off x="785786" y="1643050"/>
            <a:ext cx="3214710" cy="3857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4267200" cy="4214842"/>
          </a:xfrm>
        </p:spPr>
        <p:txBody>
          <a:bodyPr>
            <a:normAutofit fontScale="92500" lnSpcReduction="10000"/>
          </a:bodyPr>
          <a:lstStyle/>
          <a:p>
            <a:pPr algn="just">
              <a:buNone/>
            </a:pPr>
            <a:r>
              <a:rPr lang="tr-TR" b="1" dirty="0" smtClean="0"/>
              <a:t>  </a:t>
            </a:r>
            <a:r>
              <a:rPr lang="tr-TR" sz="2600" b="1" dirty="0" smtClean="0"/>
              <a:t>“</a:t>
            </a:r>
            <a:r>
              <a:rPr lang="tr-TR" sz="2600" b="1" i="1" dirty="0" smtClean="0">
                <a:solidFill>
                  <a:srgbClr val="002060"/>
                </a:solidFill>
              </a:rPr>
              <a:t>Çocuklar neden zorbalık yapar?”</a:t>
            </a:r>
          </a:p>
          <a:p>
            <a:pPr algn="just">
              <a:buNone/>
            </a:pPr>
            <a:r>
              <a:rPr lang="tr-TR" sz="2600" dirty="0" smtClean="0"/>
              <a:t>   Ağır Fiziksel şiddete maruz kalan, sevgiden yoksun büyütülmüş,  özgüven ya da uyum konusunda problem yaşayan çocuklar, öfke sorunu ile karşılaşabilir. Bu sorun kapsamında öfkelerini birinden çıkarmayı tercih edebilirler.</a:t>
            </a:r>
          </a:p>
          <a:p>
            <a:pPr algn="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Resim" descr="images (1).jpg"/>
          <p:cNvPicPr>
            <a:picLocks noChangeAspect="1"/>
          </p:cNvPicPr>
          <p:nvPr/>
        </p:nvPicPr>
        <p:blipFill>
          <a:blip r:embed="rId3"/>
          <a:stretch>
            <a:fillRect/>
          </a:stretch>
        </p:blipFill>
        <p:spPr>
          <a:xfrm>
            <a:off x="5214942" y="1500174"/>
            <a:ext cx="3286148" cy="3757629"/>
          </a:xfrm>
          <a:prstGeom prst="rect">
            <a:avLst/>
          </a:prstGeom>
          <a:ln>
            <a:noFill/>
          </a:ln>
          <a:effectLst>
            <a:softEdge rad="112500"/>
          </a:effectLst>
        </p:spPr>
      </p:pic>
      <p:sp>
        <p:nvSpPr>
          <p:cNvPr id="7" name="6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29124" y="1500174"/>
            <a:ext cx="4143404" cy="4525963"/>
          </a:xfrm>
        </p:spPr>
        <p:txBody>
          <a:bodyPr/>
          <a:lstStyle/>
          <a:p>
            <a:pPr algn="just">
              <a:buNone/>
            </a:pPr>
            <a:r>
              <a:rPr lang="tr-TR" sz="2400" b="1" dirty="0" smtClean="0"/>
              <a:t>   “</a:t>
            </a:r>
            <a:r>
              <a:rPr lang="tr-TR" sz="2400" b="1" i="1" dirty="0" smtClean="0">
                <a:solidFill>
                  <a:srgbClr val="002060"/>
                </a:solidFill>
              </a:rPr>
              <a:t>Akran zorbalığı kendi haline bırakılırsa geçer mi?”</a:t>
            </a:r>
          </a:p>
          <a:p>
            <a:pPr algn="just">
              <a:buNone/>
            </a:pPr>
            <a:r>
              <a:rPr lang="tr-TR" sz="2400" dirty="0" smtClean="0"/>
              <a:t>    Bu durum, kendi haline bırakılınca geçen problemlerden biri değildir. Bu sorun için sessiz kalmak, zorbalığın doz ve şeklini artırabilir.</a:t>
            </a:r>
          </a:p>
          <a:p>
            <a:pPr algn="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Resim" descr="images (2).jpg"/>
          <p:cNvPicPr>
            <a:picLocks noChangeAspect="1"/>
          </p:cNvPicPr>
          <p:nvPr/>
        </p:nvPicPr>
        <p:blipFill>
          <a:blip r:embed="rId3"/>
          <a:srcRect r="2173" b="7786"/>
          <a:stretch>
            <a:fillRect/>
          </a:stretch>
        </p:blipFill>
        <p:spPr>
          <a:xfrm>
            <a:off x="928662" y="1500174"/>
            <a:ext cx="3143272" cy="3286148"/>
          </a:xfrm>
          <a:prstGeom prst="rect">
            <a:avLst/>
          </a:prstGeom>
          <a:ln>
            <a:noFill/>
          </a:ln>
          <a:effectLst>
            <a:softEdge rad="112500"/>
          </a:effectLst>
        </p:spPr>
      </p:pic>
      <p:sp>
        <p:nvSpPr>
          <p:cNvPr id="7" name="6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57200"/>
            <a:ext cx="8686800" cy="5615006"/>
          </a:xfrm>
        </p:spPr>
        <p:txBody>
          <a:bodyPr>
            <a:normAutofit/>
          </a:bodyPr>
          <a:lstStyle/>
          <a:p>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
        <p:nvSpPr>
          <p:cNvPr id="3" name="2 İçerik Yer Tutucusu"/>
          <p:cNvSpPr>
            <a:spLocks noGrp="1"/>
          </p:cNvSpPr>
          <p:nvPr>
            <p:ph idx="1"/>
          </p:nvPr>
        </p:nvSpPr>
        <p:spPr>
          <a:xfrm>
            <a:off x="457200" y="1071546"/>
            <a:ext cx="8686800" cy="4937141"/>
          </a:xfrm>
        </p:spPr>
        <p:txBody>
          <a:bodyPr>
            <a:normAutofit/>
          </a:bodyPr>
          <a:lstStyle/>
          <a:p>
            <a:pPr algn="just"/>
            <a:r>
              <a:rPr lang="tr-TR" sz="2000" dirty="0" smtClean="0">
                <a:solidFill>
                  <a:srgbClr val="FF0000"/>
                </a:solidFill>
              </a:rPr>
              <a:t>AKRAN ZORBALIĞINI</a:t>
            </a:r>
            <a:r>
              <a:rPr lang="tr-TR" sz="2000" dirty="0" smtClean="0">
                <a:solidFill>
                  <a:schemeClr val="tx1"/>
                </a:solidFill>
              </a:rPr>
              <a:t>, </a:t>
            </a:r>
            <a:r>
              <a:rPr lang="tr-TR" sz="2000" i="1" dirty="0" smtClean="0">
                <a:solidFill>
                  <a:schemeClr val="tx1"/>
                </a:solidFill>
              </a:rPr>
              <a:t>AKRAN İSTİSMARINDAN </a:t>
            </a:r>
            <a:r>
              <a:rPr lang="tr-TR" sz="2000" dirty="0" smtClean="0">
                <a:solidFill>
                  <a:schemeClr val="tx1"/>
                </a:solidFill>
              </a:rPr>
              <a:t>AYIRAN EN ÖNEMLİ </a:t>
            </a:r>
            <a:r>
              <a:rPr lang="tr-TR" sz="2000" u="sng" dirty="0" smtClean="0">
                <a:solidFill>
                  <a:schemeClr val="tx1"/>
                </a:solidFill>
              </a:rPr>
              <a:t>FARK</a:t>
            </a:r>
            <a:r>
              <a:rPr lang="tr-TR" sz="2000" dirty="0" smtClean="0">
                <a:solidFill>
                  <a:schemeClr val="tx1"/>
                </a:solidFill>
              </a:rPr>
              <a:t>; AKRAN ZORBALIĞI, ASLINDA AKRAN İSTİSMARININ BİR ALT TÜRÜDÜR.</a:t>
            </a: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buNone/>
            </a:pPr>
            <a:r>
              <a:rPr lang="tr-TR" sz="2400" dirty="0" smtClean="0">
                <a:solidFill>
                  <a:schemeClr val="tx1"/>
                </a:solidFill>
              </a:rPr>
              <a:t> </a:t>
            </a:r>
          </a:p>
          <a:p>
            <a:pPr algn="just"/>
            <a:r>
              <a:rPr lang="tr-TR" sz="2000" dirty="0" smtClean="0">
                <a:solidFill>
                  <a:schemeClr val="tx1"/>
                </a:solidFill>
              </a:rPr>
              <a:t>ÖĞRENCİNİN BUNU, </a:t>
            </a:r>
            <a:r>
              <a:rPr lang="tr-TR" sz="2000" b="1" dirty="0" smtClean="0">
                <a:solidFill>
                  <a:schemeClr val="tx1"/>
                </a:solidFill>
              </a:rPr>
              <a:t>BİLEREK</a:t>
            </a:r>
            <a:r>
              <a:rPr lang="tr-TR" sz="2000" dirty="0" smtClean="0">
                <a:solidFill>
                  <a:schemeClr val="tx1"/>
                </a:solidFill>
              </a:rPr>
              <a:t>; KENDİNDEN GÜÇSÜZ BULDUĞU ARKADAŞINA TEKRAR TEKRAR UYGULADIĞI HER TÜRLÜ ŞİDDETTİR VE BUNA </a:t>
            </a:r>
            <a:r>
              <a:rPr lang="tr-TR" sz="2000" b="1" i="1" dirty="0" smtClean="0">
                <a:solidFill>
                  <a:srgbClr val="7030A0"/>
                </a:solidFill>
              </a:rPr>
              <a:t>SİBER ZORBALIK </a:t>
            </a:r>
            <a:r>
              <a:rPr lang="tr-TR" sz="2000" dirty="0" smtClean="0">
                <a:solidFill>
                  <a:schemeClr val="tx1"/>
                </a:solidFill>
              </a:rPr>
              <a:t>DA DAHİL İSE BİZ BUNA </a:t>
            </a:r>
            <a:r>
              <a:rPr lang="tr-TR" sz="2000" b="1" dirty="0" smtClean="0">
                <a:solidFill>
                  <a:schemeClr val="tx1"/>
                </a:solidFill>
              </a:rPr>
              <a:t>AKRAN ZORBALIĞI </a:t>
            </a:r>
            <a:r>
              <a:rPr lang="tr-TR" sz="2000" dirty="0" smtClean="0">
                <a:solidFill>
                  <a:schemeClr val="tx1"/>
                </a:solidFill>
              </a:rPr>
              <a:t>DERİZ.</a:t>
            </a:r>
          </a:p>
          <a:p>
            <a:endParaRPr lang="tr-TR" sz="2400" dirty="0" smtClean="0">
              <a:solidFill>
                <a:schemeClr val="tx1"/>
              </a:solidFill>
            </a:endParaRPr>
          </a:p>
          <a:p>
            <a:pPr algn="r"/>
            <a:endParaRPr lang="tr-TR" sz="2400" dirty="0">
              <a:solidFill>
                <a:schemeClr val="tx1"/>
              </a:solidFill>
            </a:endParaRPr>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4 Resim" descr="cyberr-1024x683.jpg"/>
          <p:cNvPicPr>
            <a:picLocks noChangeAspect="1"/>
          </p:cNvPicPr>
          <p:nvPr/>
        </p:nvPicPr>
        <p:blipFill>
          <a:blip r:embed="rId3"/>
          <a:stretch>
            <a:fillRect/>
          </a:stretch>
        </p:blipFill>
        <p:spPr>
          <a:xfrm>
            <a:off x="1714480" y="1928802"/>
            <a:ext cx="5857916" cy="2286016"/>
          </a:xfrm>
          <a:prstGeom prst="rect">
            <a:avLst/>
          </a:prstGeom>
          <a:ln>
            <a:noFill/>
          </a:ln>
          <a:effectLst>
            <a:softEdge rad="112500"/>
          </a:effectLst>
        </p:spPr>
      </p:pic>
      <p:sp>
        <p:nvSpPr>
          <p:cNvPr id="6" name="5 Dikdörtgen"/>
          <p:cNvSpPr/>
          <p:nvPr/>
        </p:nvSpPr>
        <p:spPr>
          <a:xfrm>
            <a:off x="1000100" y="6215082"/>
            <a:ext cx="600079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4572000" cy="4525963"/>
          </a:xfrm>
        </p:spPr>
        <p:txBody>
          <a:bodyPr>
            <a:normAutofit/>
          </a:bodyPr>
          <a:lstStyle/>
          <a:p>
            <a:pPr>
              <a:buNone/>
            </a:pPr>
            <a:r>
              <a:rPr lang="tr-TR" b="1" dirty="0" smtClean="0"/>
              <a:t>   </a:t>
            </a:r>
            <a:r>
              <a:rPr lang="tr-TR" sz="2400" b="1" i="1" dirty="0" smtClean="0">
                <a:solidFill>
                  <a:srgbClr val="002060"/>
                </a:solidFill>
              </a:rPr>
              <a:t>“Zorbalığa uğrayan çocuğun ebeveyni ne yapmalıdır?”</a:t>
            </a:r>
          </a:p>
          <a:p>
            <a:pPr>
              <a:buNone/>
            </a:pPr>
            <a:r>
              <a:rPr lang="tr-TR" sz="2400" dirty="0" smtClean="0"/>
              <a:t>    İlk olarak sakin kalmalısınız. Çocuğunuzu cesaretlendirmeli, olayı yakından gözlemlemelisiniz. Okulda yaşanan durumlar hakkında öğretmenlere bilgi vermeli ve bu zorbalığı yapan kişinin de bir çocuk olduğunu unutmamalısınız.</a:t>
            </a:r>
          </a:p>
          <a:p>
            <a:pPr algn="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1533677527229.jpg"/>
          <p:cNvPicPr>
            <a:picLocks noChangeAspect="1"/>
          </p:cNvPicPr>
          <p:nvPr/>
        </p:nvPicPr>
        <p:blipFill>
          <a:blip r:embed="rId3"/>
          <a:stretch>
            <a:fillRect/>
          </a:stretch>
        </p:blipFill>
        <p:spPr>
          <a:xfrm>
            <a:off x="5214942" y="1428736"/>
            <a:ext cx="3214710"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43372" y="1214422"/>
            <a:ext cx="4572032" cy="4786346"/>
          </a:xfrm>
        </p:spPr>
        <p:txBody>
          <a:bodyPr>
            <a:normAutofit/>
          </a:bodyPr>
          <a:lstStyle/>
          <a:p>
            <a:pPr algn="just">
              <a:buNone/>
            </a:pPr>
            <a:r>
              <a:rPr lang="tr-TR" sz="2400" b="1" i="1" dirty="0" smtClean="0">
                <a:solidFill>
                  <a:srgbClr val="002060"/>
                </a:solidFill>
              </a:rPr>
              <a:t>  “Zorbalık yapan çocuğun ebeveyni ne yapmalıdır?”</a:t>
            </a:r>
          </a:p>
          <a:p>
            <a:pPr algn="just">
              <a:buNone/>
            </a:pPr>
            <a:r>
              <a:rPr lang="tr-TR" sz="2400" dirty="0" smtClean="0"/>
              <a:t>   Çocuğunuz ile iletişimini artırmalı ve yaptığı davranışı takdir etmediğinizi belirterek ona kendini ifade edebilmek için başka yollar sunmalısınız. Enerjisini çeşitli spor dalları için kullanmasına da teşvik edebilirsiniz.</a:t>
            </a:r>
          </a:p>
          <a:p>
            <a:pPr algn="r">
              <a:buNone/>
            </a:pPr>
            <a:endParaRPr lang="tr-TR" dirty="0" smtClean="0"/>
          </a:p>
          <a:p>
            <a:pPr>
              <a:buNone/>
            </a:pPr>
            <a:endParaRPr lang="tr-TR"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9" name="8 Resim" descr="18437103-3d-insanlar-erkek-kişi-ve-bir-soru-işareti-işadamı.jpg"/>
          <p:cNvPicPr>
            <a:picLocks noChangeAspect="1"/>
          </p:cNvPicPr>
          <p:nvPr/>
        </p:nvPicPr>
        <p:blipFill>
          <a:blip r:embed="rId3" cstate="print"/>
          <a:stretch>
            <a:fillRect/>
          </a:stretch>
        </p:blipFill>
        <p:spPr>
          <a:xfrm>
            <a:off x="928662" y="1285860"/>
            <a:ext cx="3143272" cy="43577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5257808" cy="4740277"/>
          </a:xfrm>
        </p:spPr>
        <p:txBody>
          <a:bodyPr>
            <a:normAutofit fontScale="25000" lnSpcReduction="20000"/>
          </a:bodyPr>
          <a:lstStyle/>
          <a:p>
            <a:pPr>
              <a:buNone/>
            </a:pPr>
            <a:r>
              <a:rPr lang="tr-TR" sz="9600" b="1" dirty="0" smtClean="0">
                <a:latin typeface="Arial Narrow" pitchFamily="34" charset="0"/>
              </a:rPr>
              <a:t>  “ </a:t>
            </a:r>
            <a:r>
              <a:rPr lang="tr-TR" sz="9600" b="1" i="1" dirty="0" smtClean="0">
                <a:solidFill>
                  <a:srgbClr val="002060"/>
                </a:solidFill>
                <a:latin typeface="Arial Narrow" pitchFamily="34" charset="0"/>
              </a:rPr>
              <a:t>Aile, çocuğunun akran zorbalığına uğradığını nasıl anlayabilir?”</a:t>
            </a:r>
          </a:p>
          <a:p>
            <a:pPr>
              <a:buNone/>
            </a:pPr>
            <a:r>
              <a:rPr lang="tr-TR" sz="9600" dirty="0" smtClean="0">
                <a:latin typeface="Arial Narrow" pitchFamily="34" charset="0"/>
              </a:rPr>
              <a:t>   Çocuğun sosyal ortama katılmak istememesi ve eşyaların sıklıkla kaybolması ya da zarar görmesi yaygın olarak görülür. Bu durumlar da çocuğunuz ile sağlıklı iletişim kurarak bilgi almalısınız.</a:t>
            </a:r>
          </a:p>
          <a:p>
            <a:pPr>
              <a:buNone/>
            </a:pPr>
            <a:endParaRPr lang="tr-TR" sz="9600" dirty="0" smtClean="0">
              <a:latin typeface="Arial Narrow" pitchFamily="34" charset="0"/>
            </a:endParaRPr>
          </a:p>
          <a:p>
            <a:pPr>
              <a:buNone/>
            </a:pPr>
            <a:r>
              <a:rPr lang="tr-TR" sz="9600" b="1" dirty="0" smtClean="0">
                <a:solidFill>
                  <a:srgbClr val="002060"/>
                </a:solidFill>
                <a:latin typeface="Arial Narrow" pitchFamily="34" charset="0"/>
              </a:rPr>
              <a:t>    “Ceza vermek akran zorbalığını önler mi?”</a:t>
            </a:r>
          </a:p>
          <a:p>
            <a:pPr>
              <a:buNone/>
            </a:pPr>
            <a:r>
              <a:rPr lang="tr-TR" sz="9600" dirty="0" smtClean="0">
                <a:latin typeface="Arial Narrow" pitchFamily="34" charset="0"/>
              </a:rPr>
              <a:t>    Çocuğun özelliklerine bağlı olarak zorbalık önlenebilir. Ortaöğretim kurumlarında bu durum  disiplin suçu olarak kabul ediliyor olup akran zorbalığı cezası; kınama </a:t>
            </a:r>
            <a:r>
              <a:rPr lang="tr-TR" sz="9600" dirty="0" smtClean="0">
                <a:latin typeface="Arial Narrow" pitchFamily="34" charset="0"/>
              </a:rPr>
              <a:t>cezası şeklinde </a:t>
            </a:r>
            <a:r>
              <a:rPr lang="tr-TR" sz="9600" dirty="0" smtClean="0">
                <a:latin typeface="Arial Narrow" pitchFamily="34" charset="0"/>
              </a:rPr>
              <a:t>çeşitlendirilebilir.</a:t>
            </a:r>
          </a:p>
          <a:p>
            <a:pPr>
              <a:buNone/>
            </a:pPr>
            <a:r>
              <a:rPr lang="tr-TR" sz="9600" dirty="0" smtClean="0">
                <a:latin typeface="Arial Narrow" pitchFamily="34" charset="0"/>
              </a:rPr>
              <a:t/>
            </a:r>
            <a:br>
              <a:rPr lang="tr-TR" sz="9600" dirty="0" smtClean="0">
                <a:latin typeface="Arial Narrow" pitchFamily="34" charset="0"/>
              </a:rPr>
            </a:br>
            <a:endParaRPr lang="tr-TR" sz="9600" dirty="0" smtClean="0">
              <a:latin typeface="Arial Narrow" pitchFamily="34" charset="0"/>
            </a:endParaRPr>
          </a:p>
          <a:p>
            <a:pPr algn="r">
              <a:buNone/>
            </a:pPr>
            <a:endParaRPr lang="tr-TR" sz="9600" dirty="0" smtClean="0">
              <a:latin typeface="Arial Narrow" pitchFamily="34" charset="0"/>
            </a:endParaRPr>
          </a:p>
          <a:p>
            <a:pPr>
              <a:buNone/>
            </a:pPr>
            <a:endParaRPr lang="tr-TR" sz="9600" dirty="0" smtClean="0">
              <a:latin typeface="Arial Narrow" pitchFamily="34" charset="0"/>
            </a:endParaRPr>
          </a:p>
          <a:p>
            <a:pPr>
              <a:buNone/>
            </a:pPr>
            <a:r>
              <a:rPr lang="tr-TR" dirty="0" smtClean="0"/>
              <a:t/>
            </a:r>
            <a:br>
              <a:rPr lang="tr-TR" dirty="0" smtClean="0"/>
            </a:b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depositphotos_105855888-stock-illustration-3d-man-thinking-with-red.jpg"/>
          <p:cNvPicPr>
            <a:picLocks noChangeAspect="1"/>
          </p:cNvPicPr>
          <p:nvPr/>
        </p:nvPicPr>
        <p:blipFill>
          <a:blip r:embed="rId3"/>
          <a:srcRect l="25510" r="15306"/>
          <a:stretch>
            <a:fillRect/>
          </a:stretch>
        </p:blipFill>
        <p:spPr>
          <a:xfrm>
            <a:off x="5643570" y="1285860"/>
            <a:ext cx="3143272" cy="42550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29058" y="1214422"/>
            <a:ext cx="5062542" cy="4865703"/>
          </a:xfrm>
        </p:spPr>
        <p:txBody>
          <a:bodyPr>
            <a:normAutofit fontScale="32500" lnSpcReduction="20000"/>
          </a:bodyPr>
          <a:lstStyle/>
          <a:p>
            <a:pPr>
              <a:buNone/>
            </a:pPr>
            <a:r>
              <a:rPr lang="tr-TR" sz="2800" b="1" dirty="0" smtClean="0"/>
              <a:t>  </a:t>
            </a:r>
          </a:p>
          <a:p>
            <a:pPr>
              <a:buNone/>
            </a:pPr>
            <a:r>
              <a:rPr lang="tr-TR" sz="5900" b="1" i="1" dirty="0" smtClean="0">
                <a:solidFill>
                  <a:srgbClr val="002060"/>
                </a:solidFill>
              </a:rPr>
              <a:t>   Akran zorbalığında terapi gerekir mi?”</a:t>
            </a:r>
          </a:p>
          <a:p>
            <a:pPr>
              <a:buNone/>
            </a:pPr>
            <a:r>
              <a:rPr lang="tr-TR" sz="5900" dirty="0" smtClean="0"/>
              <a:t>   Olayın tekrarlanması ve yetişkinlik hayatına yansımaması adına terapi gereklidir. </a:t>
            </a:r>
          </a:p>
          <a:p>
            <a:pPr>
              <a:buNone/>
            </a:pPr>
            <a:endParaRPr lang="tr-TR" sz="5900" dirty="0" smtClean="0"/>
          </a:p>
          <a:p>
            <a:pPr>
              <a:buNone/>
            </a:pPr>
            <a:r>
              <a:rPr lang="tr-TR" sz="5900" b="1" dirty="0" smtClean="0"/>
              <a:t>  </a:t>
            </a:r>
            <a:r>
              <a:rPr lang="tr-TR" sz="5900" b="1" i="1" dirty="0" smtClean="0">
                <a:solidFill>
                  <a:srgbClr val="002060"/>
                </a:solidFill>
              </a:rPr>
              <a:t>“Genellikle hangi özelliklere sahip çocuklar akran zorbalığı yaparlar?”</a:t>
            </a:r>
          </a:p>
          <a:p>
            <a:pPr>
              <a:buNone/>
            </a:pPr>
            <a:r>
              <a:rPr lang="tr-TR" sz="5900" dirty="0" smtClean="0"/>
              <a:t>     Öfke sorunu yaşayan, saldırganlık dürtüsünü kontrol edemeyen çocuklar da yoğun olarak görülür.</a:t>
            </a:r>
          </a:p>
          <a:p>
            <a:pPr>
              <a:buNone/>
            </a:pPr>
            <a:endParaRPr lang="tr-TR" sz="5900" dirty="0" smtClean="0"/>
          </a:p>
          <a:p>
            <a:pPr>
              <a:buNone/>
            </a:pPr>
            <a:r>
              <a:rPr lang="tr-TR" sz="5900" b="1" dirty="0" smtClean="0"/>
              <a:t>   </a:t>
            </a:r>
            <a:r>
              <a:rPr lang="tr-TR" sz="5900" b="1" i="1" dirty="0" smtClean="0">
                <a:solidFill>
                  <a:srgbClr val="002060"/>
                </a:solidFill>
              </a:rPr>
              <a:t>“Hangi özelliklere sahip çocuklar akran zorbalığına maruz kalır?”</a:t>
            </a:r>
          </a:p>
          <a:p>
            <a:pPr>
              <a:buNone/>
            </a:pPr>
            <a:r>
              <a:rPr lang="tr-TR" sz="5900" dirty="0" smtClean="0"/>
              <a:t>     Kendini ifade etme konusunda çekinen ve utangaç çocuklar bu sorunla sıklıkla karşılaşabilir.</a:t>
            </a:r>
          </a:p>
          <a:p>
            <a:pPr algn="r">
              <a:buNone/>
            </a:pPr>
            <a:endParaRPr lang="tr-TR" sz="2800" dirty="0" smtClean="0"/>
          </a:p>
          <a:p>
            <a:pPr>
              <a:buNone/>
            </a:pPr>
            <a:endParaRPr lang="tr-TR" sz="2800" dirty="0" smtClean="0"/>
          </a:p>
          <a:p>
            <a:pPr>
              <a:buNone/>
            </a:pPr>
            <a:endParaRPr lang="tr-TR" sz="2800" dirty="0" smtClean="0"/>
          </a:p>
          <a:p>
            <a:pPr>
              <a:buNone/>
            </a:pPr>
            <a:r>
              <a:rPr lang="tr-TR" dirty="0" smtClean="0"/>
              <a:t/>
            </a:r>
            <a:br>
              <a:rPr lang="tr-TR" dirty="0" smtClean="0"/>
            </a:b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928662" y="6215082"/>
            <a:ext cx="607221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images (3).jpg"/>
          <p:cNvPicPr>
            <a:picLocks noChangeAspect="1"/>
          </p:cNvPicPr>
          <p:nvPr/>
        </p:nvPicPr>
        <p:blipFill>
          <a:blip r:embed="rId3"/>
          <a:stretch>
            <a:fillRect/>
          </a:stretch>
        </p:blipFill>
        <p:spPr>
          <a:xfrm>
            <a:off x="714348" y="1500174"/>
            <a:ext cx="3071834"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5553084" cy="4786346"/>
          </a:xfrm>
        </p:spPr>
        <p:txBody>
          <a:bodyPr>
            <a:normAutofit fontScale="92500" lnSpcReduction="20000"/>
          </a:bodyPr>
          <a:lstStyle/>
          <a:p>
            <a:pPr>
              <a:buNone/>
            </a:pPr>
            <a:r>
              <a:rPr lang="tr-TR" sz="2600" b="1" i="1" dirty="0" smtClean="0">
                <a:solidFill>
                  <a:srgbClr val="002060"/>
                </a:solidFill>
              </a:rPr>
              <a:t>“Hangi davranışlar akran zorbalığı sayılır?</a:t>
            </a:r>
            <a:r>
              <a:rPr lang="tr-TR" sz="2600" b="1" dirty="0" smtClean="0"/>
              <a:t>”</a:t>
            </a:r>
          </a:p>
          <a:p>
            <a:pPr>
              <a:buNone/>
            </a:pPr>
            <a:r>
              <a:rPr lang="tr-TR" sz="2600" dirty="0" smtClean="0"/>
              <a:t>Tekrarlayan fiziksel ya da psikolojik baskılar bu soruna örnek sayılabilir.</a:t>
            </a:r>
          </a:p>
          <a:p>
            <a:pPr>
              <a:buNone/>
            </a:pPr>
            <a:r>
              <a:rPr lang="tr-TR" sz="2600" b="1" i="1" dirty="0" smtClean="0">
                <a:solidFill>
                  <a:srgbClr val="002060"/>
                </a:solidFill>
              </a:rPr>
              <a:t>“Akran zorbalığında hangi uzmandan destek alınmalıdır?”</a:t>
            </a:r>
          </a:p>
          <a:p>
            <a:pPr>
              <a:buNone/>
            </a:pPr>
            <a:r>
              <a:rPr lang="tr-TR" sz="2600" dirty="0" smtClean="0"/>
              <a:t>Psikolog ya da </a:t>
            </a:r>
            <a:r>
              <a:rPr lang="tr-TR" sz="2600" dirty="0" err="1" smtClean="0"/>
              <a:t>psikiyatristen</a:t>
            </a:r>
            <a:r>
              <a:rPr lang="tr-TR" sz="2600" dirty="0" smtClean="0"/>
              <a:t> destek alınabilir.</a:t>
            </a:r>
          </a:p>
          <a:p>
            <a:pPr>
              <a:buNone/>
            </a:pPr>
            <a:r>
              <a:rPr lang="tr-TR" sz="2600" b="1" i="1" dirty="0" smtClean="0">
                <a:solidFill>
                  <a:srgbClr val="002060"/>
                </a:solidFill>
              </a:rPr>
              <a:t>“Öğretmenler akran zorbalığına karşı ne  yapmalıdır?”</a:t>
            </a:r>
          </a:p>
          <a:p>
            <a:pPr>
              <a:buNone/>
            </a:pPr>
            <a:r>
              <a:rPr lang="tr-TR" sz="2600" dirty="0" smtClean="0"/>
              <a:t>     Olay görüldüğü an müdahale edilmeli, konu hakkında çeşitli etkinlik ve çalışmalar ile empati duygusu geliştirilmeye çalışılmalıdır</a:t>
            </a:r>
            <a:r>
              <a:rPr lang="tr-TR" dirty="0" smtClean="0"/>
              <a:t>.</a:t>
            </a:r>
          </a:p>
          <a:p>
            <a:endParaRPr lang="tr-TR"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214414" y="6215082"/>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Cum-este-corect.jpeg"/>
          <p:cNvPicPr>
            <a:picLocks noChangeAspect="1"/>
          </p:cNvPicPr>
          <p:nvPr/>
        </p:nvPicPr>
        <p:blipFill>
          <a:blip r:embed="rId3"/>
          <a:stretch>
            <a:fillRect/>
          </a:stretch>
        </p:blipFill>
        <p:spPr>
          <a:xfrm>
            <a:off x="5857884" y="1428736"/>
            <a:ext cx="2928958"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357158" y="1500174"/>
            <a:ext cx="8572560" cy="35719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a:t>
            </a:r>
            <a:r>
              <a:rPr lang="tr-TR" b="1" dirty="0" smtClean="0">
                <a:solidFill>
                  <a:srgbClr val="C00000"/>
                </a:solidFill>
              </a:rPr>
              <a:t> İle </a:t>
            </a:r>
            <a:r>
              <a:rPr lang="tr-TR" b="1" dirty="0" err="1" smtClean="0">
                <a:solidFill>
                  <a:srgbClr val="C00000"/>
                </a:solidFill>
              </a:rPr>
              <a:t>nasIl</a:t>
            </a:r>
            <a:r>
              <a:rPr lang="tr-TR" b="1" dirty="0" smtClean="0">
                <a:solidFill>
                  <a:srgbClr val="C00000"/>
                </a:solidFill>
              </a:rPr>
              <a:t> </a:t>
            </a:r>
            <a:r>
              <a:rPr lang="tr-TR" b="1" dirty="0" err="1" smtClean="0">
                <a:solidFill>
                  <a:srgbClr val="C00000"/>
                </a:solidFill>
              </a:rPr>
              <a:t>başedİlebİlİr</a:t>
            </a:r>
            <a:r>
              <a:rPr lang="tr-TR" b="1" dirty="0" smtClean="0">
                <a:solidFill>
                  <a:srgbClr val="C00000"/>
                </a:solidFill>
              </a:rPr>
              <a:t>?</a:t>
            </a:r>
            <a:endParaRPr lang="tr-TR" b="1" dirty="0">
              <a:solidFill>
                <a:srgbClr val="C00000"/>
              </a:solidFill>
            </a:endParaRPr>
          </a:p>
        </p:txBody>
      </p:sp>
      <p:sp>
        <p:nvSpPr>
          <p:cNvPr id="3" name="2 İçerik Yer Tutucusu"/>
          <p:cNvSpPr>
            <a:spLocks noGrp="1"/>
          </p:cNvSpPr>
          <p:nvPr>
            <p:ph idx="1"/>
          </p:nvPr>
        </p:nvSpPr>
        <p:spPr>
          <a:xfrm>
            <a:off x="304800" y="1554163"/>
            <a:ext cx="8410604" cy="3517912"/>
          </a:xfrm>
        </p:spPr>
        <p:txBody>
          <a:bodyPr>
            <a:normAutofit/>
          </a:bodyPr>
          <a:lstStyle/>
          <a:p>
            <a:pPr algn="just">
              <a:buNone/>
            </a:pPr>
            <a:r>
              <a:rPr lang="tr-TR" sz="2800" b="1" dirty="0" smtClean="0">
                <a:solidFill>
                  <a:srgbClr val="0070C0"/>
                </a:solidFill>
              </a:rPr>
              <a:t>    Zorbalığa Tanık Olanların (Seyircilerin) Yaklaşımı:</a:t>
            </a:r>
          </a:p>
          <a:p>
            <a:pPr algn="just">
              <a:buNone/>
            </a:pPr>
            <a:r>
              <a:rPr lang="tr-TR" sz="2800" dirty="0" smtClean="0"/>
              <a:t>    Zorbalık yapan çocuğu cesaretlendirecek davranışlarda bulunmayın. Yaptıklarına gülmeyin, tezahürat yapmayın, alkışlamayın. Böyle bir durumda hemen öğretmenlerinizden birine haber verin. Zorbalığa maruz kalan kişiyle arkadaş olun, onu grubunuza alın.</a:t>
            </a:r>
          </a:p>
          <a:p>
            <a:pPr algn="r">
              <a:buNone/>
            </a:pPr>
            <a:endParaRPr lang="tr-TR" sz="2800" dirty="0" smtClean="0"/>
          </a:p>
          <a:p>
            <a:pPr>
              <a:buNone/>
            </a:pPr>
            <a:endParaRPr lang="tr-TR" sz="2800" i="1"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571472" y="6143644"/>
            <a:ext cx="664371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357298"/>
            <a:ext cx="8686800" cy="4071965"/>
          </a:xfrm>
          <a:solidFill>
            <a:schemeClr val="bg2"/>
          </a:solidFill>
        </p:spPr>
        <p:txBody>
          <a:bodyPr>
            <a:normAutofit/>
          </a:bodyPr>
          <a:lstStyle/>
          <a:p>
            <a:pPr fontAlgn="base">
              <a:buNone/>
            </a:pPr>
            <a:r>
              <a:rPr lang="tr-TR" sz="2600" b="1" dirty="0" smtClean="0">
                <a:solidFill>
                  <a:srgbClr val="C00000"/>
                </a:solidFill>
              </a:rPr>
              <a:t>1Destek Ol</a:t>
            </a:r>
            <a:endParaRPr lang="tr-TR" sz="2600" dirty="0" smtClean="0">
              <a:solidFill>
                <a:srgbClr val="C00000"/>
              </a:solidFill>
            </a:endParaRPr>
          </a:p>
          <a:p>
            <a:pPr>
              <a:buNone/>
            </a:pPr>
            <a:r>
              <a:rPr lang="tr-TR" sz="2600" dirty="0" smtClean="0"/>
              <a:t>      Zorbalığa maruz kalan kişiye iyi davranın.</a:t>
            </a:r>
          </a:p>
          <a:p>
            <a:pPr>
              <a:buNone/>
            </a:pPr>
            <a:r>
              <a:rPr lang="tr-TR" sz="2600" dirty="0" smtClean="0"/>
              <a:t>  Zorbalığa maruz kalan kişiyi sizinle gelmeye ikna edin.</a:t>
            </a:r>
          </a:p>
          <a:p>
            <a:pPr>
              <a:buNone/>
            </a:pPr>
            <a:r>
              <a:rPr lang="tr-TR" sz="2600" dirty="0" smtClean="0"/>
              <a:t>  Unutmayın, siz de bir gün zorbalığa maruz kalabilirsiniz.</a:t>
            </a:r>
          </a:p>
          <a:p>
            <a:pPr>
              <a:buNone/>
            </a:pPr>
            <a:r>
              <a:rPr lang="tr-TR" sz="2600" b="1" dirty="0" smtClean="0">
                <a:solidFill>
                  <a:srgbClr val="C00000"/>
                </a:solidFill>
              </a:rPr>
              <a:t>2.Uyar</a:t>
            </a:r>
            <a:endParaRPr lang="tr-TR" sz="2600" dirty="0" smtClean="0">
              <a:solidFill>
                <a:srgbClr val="C00000"/>
              </a:solidFill>
            </a:endParaRPr>
          </a:p>
          <a:p>
            <a:pPr>
              <a:buNone/>
            </a:pPr>
            <a:r>
              <a:rPr lang="tr-TR" sz="2600" dirty="0" smtClean="0"/>
              <a:t>    Arkadaşlarınızla birlikte zorbalık yapan çocuğu nazikçe uyarın ve bu davranışların karşıdaki kişiyi çok incitebileceğini söyleyin.</a:t>
            </a:r>
          </a:p>
          <a:p>
            <a:endParaRPr lang="tr-TR" sz="2600"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214414" y="6143644"/>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928670"/>
            <a:ext cx="8686800" cy="4929221"/>
          </a:xfrm>
          <a:solidFill>
            <a:schemeClr val="bg2"/>
          </a:solidFill>
        </p:spPr>
        <p:txBody>
          <a:bodyPr>
            <a:normAutofit fontScale="77500" lnSpcReduction="20000"/>
          </a:bodyPr>
          <a:lstStyle/>
          <a:p>
            <a:pPr>
              <a:buNone/>
            </a:pPr>
            <a:r>
              <a:rPr lang="tr-TR" dirty="0" smtClean="0"/>
              <a:t>   </a:t>
            </a:r>
          </a:p>
          <a:p>
            <a:pPr algn="ctr">
              <a:buNone/>
            </a:pPr>
            <a:r>
              <a:rPr lang="tr-TR" sz="3400" b="1" dirty="0" smtClean="0">
                <a:solidFill>
                  <a:srgbClr val="0070C0"/>
                </a:solidFill>
              </a:rPr>
              <a:t>Zorbalığa Maruz Kalan Çocuğun ( Mağdurun) Yaklaşımı:</a:t>
            </a:r>
          </a:p>
          <a:p>
            <a:pPr>
              <a:buNone/>
            </a:pPr>
            <a:endParaRPr lang="tr-TR" sz="3400" b="1" dirty="0" smtClean="0">
              <a:solidFill>
                <a:srgbClr val="0070C0"/>
              </a:solidFill>
            </a:endParaRPr>
          </a:p>
          <a:p>
            <a:pPr>
              <a:buNone/>
            </a:pPr>
            <a:r>
              <a:rPr lang="tr-TR" sz="3400" dirty="0" smtClean="0">
                <a:solidFill>
                  <a:srgbClr val="C00000"/>
                </a:solidFill>
              </a:rPr>
              <a:t>     1.Neler Olduğunu Birilerine Anlat</a:t>
            </a:r>
          </a:p>
          <a:p>
            <a:pPr fontAlgn="base">
              <a:buNone/>
            </a:pPr>
            <a:r>
              <a:rPr lang="tr-TR" sz="3400" dirty="0" smtClean="0">
                <a:solidFill>
                  <a:schemeClr val="tx1"/>
                </a:solidFill>
              </a:rPr>
              <a:t>     Zorbalık asla birinin sessizce açı çekmek zorunda olduğu bir şey olmamalı. Bunu hemen güvendiğiniz birine anlatın, bu kişi bir arkadaş, öğretmen, aklı hocası ya da güvenilen bir yetişkin olabilir. Yalnız değilsiniz ve zorbalığa uğruyorsanız ya da diğerlerinin zorbalığa uğradığını görüyorsanız birine anlatmak çok önemlidir.</a:t>
            </a:r>
          </a:p>
          <a:p>
            <a:pPr fontAlgn="base">
              <a:buNone/>
            </a:pPr>
            <a:r>
              <a:rPr lang="tr-TR" sz="3400" b="1" dirty="0" smtClean="0">
                <a:solidFill>
                  <a:schemeClr val="tx1"/>
                </a:solidFill>
              </a:rPr>
              <a:t>     </a:t>
            </a:r>
            <a:endParaRPr lang="tr-TR" sz="2800" dirty="0" smtClean="0">
              <a:solidFill>
                <a:schemeClr val="tx1"/>
              </a:solidFill>
            </a:endParaRPr>
          </a:p>
          <a:p>
            <a:pPr fontAlgn="base">
              <a:buNone/>
            </a:pPr>
            <a:endParaRPr lang="tr-TR" sz="2800" dirty="0" smtClean="0">
              <a:solidFill>
                <a:schemeClr val="tx1"/>
              </a:solidFill>
            </a:endParaRPr>
          </a:p>
          <a:p>
            <a:pPr>
              <a:buNone/>
            </a:pPr>
            <a:r>
              <a:rPr lang="tr-TR" sz="2800" dirty="0" smtClean="0"/>
              <a:t>     </a:t>
            </a:r>
            <a:br>
              <a:rPr lang="tr-TR" sz="2800" dirty="0" smtClean="0"/>
            </a:br>
            <a:endParaRPr lang="tr-TR" sz="2800" b="1" dirty="0" smtClean="0"/>
          </a:p>
          <a:p>
            <a:pPr>
              <a:buNone/>
            </a:pPr>
            <a:endParaRPr lang="tr-TR" sz="2800" b="1"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142976" y="6143644"/>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71612"/>
            <a:ext cx="8686800" cy="4232292"/>
          </a:xfrm>
          <a:solidFill>
            <a:schemeClr val="bg2"/>
          </a:solidFill>
        </p:spPr>
        <p:txBody>
          <a:bodyPr/>
          <a:lstStyle/>
          <a:p>
            <a:pPr algn="just" fontAlgn="base">
              <a:buNone/>
            </a:pPr>
            <a:endParaRPr lang="tr-TR" sz="2800" b="1" dirty="0" smtClean="0">
              <a:solidFill>
                <a:srgbClr val="C00000"/>
              </a:solidFill>
            </a:endParaRPr>
          </a:p>
          <a:p>
            <a:pPr algn="just" fontAlgn="base">
              <a:buNone/>
            </a:pPr>
            <a:r>
              <a:rPr lang="tr-TR" sz="2800" b="1" dirty="0" smtClean="0">
                <a:solidFill>
                  <a:srgbClr val="C00000"/>
                </a:solidFill>
              </a:rPr>
              <a:t>2.Cesur Ol ve Susma:</a:t>
            </a:r>
            <a:endParaRPr lang="tr-TR" sz="2800" dirty="0" smtClean="0">
              <a:solidFill>
                <a:srgbClr val="C00000"/>
              </a:solidFill>
            </a:endParaRPr>
          </a:p>
          <a:p>
            <a:pPr algn="just" fontAlgn="base">
              <a:buNone/>
            </a:pPr>
            <a:r>
              <a:rPr lang="tr-TR" sz="2800" dirty="0" smtClean="0">
                <a:solidFill>
                  <a:schemeClr val="tx1"/>
                </a:solidFill>
              </a:rPr>
              <a:t>     Karakterinize güvenin ve arkadaşlarınızı zorbalığa karşı durmaları ve bunu durdurmaları için cesaretlendirin, bunu yaşayanın siz ya da başkası olması önemli değil. Bu konudan konuşmanız sizin ispiyoncu olduğunuz anlamına gelmez. Birisine yardım ederek iyi bir şey yaptığınızı unutmayın.</a:t>
            </a:r>
          </a:p>
          <a:p>
            <a:endParaRPr lang="tr-TR" dirty="0"/>
          </a:p>
        </p:txBody>
      </p:sp>
      <p:sp>
        <p:nvSpPr>
          <p:cNvPr id="4" name="3 Dikdörtgen"/>
          <p:cNvSpPr/>
          <p:nvPr/>
        </p:nvSpPr>
        <p:spPr>
          <a:xfrm>
            <a:off x="857224" y="6143644"/>
            <a:ext cx="6215090"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214422"/>
            <a:ext cx="8553480" cy="4525963"/>
          </a:xfrm>
          <a:solidFill>
            <a:schemeClr val="bg2"/>
          </a:solidFill>
        </p:spPr>
        <p:txBody>
          <a:bodyPr>
            <a:normAutofit fontScale="85000" lnSpcReduction="20000"/>
          </a:bodyPr>
          <a:lstStyle/>
          <a:p>
            <a:pPr algn="ctr">
              <a:buNone/>
            </a:pPr>
            <a:r>
              <a:rPr lang="tr-TR" b="1" smtClean="0">
                <a:solidFill>
                  <a:srgbClr val="0070C0"/>
                </a:solidFill>
              </a:rPr>
              <a:t>         Zorba </a:t>
            </a:r>
            <a:r>
              <a:rPr lang="tr-TR" b="1" dirty="0" smtClean="0">
                <a:solidFill>
                  <a:srgbClr val="0070C0"/>
                </a:solidFill>
              </a:rPr>
              <a:t>Çocuk Ne Yapmalı?</a:t>
            </a:r>
          </a:p>
          <a:p>
            <a:pPr>
              <a:buNone/>
            </a:pPr>
            <a:r>
              <a:rPr lang="tr-TR" b="1" dirty="0" smtClean="0">
                <a:solidFill>
                  <a:srgbClr val="C00000"/>
                </a:solidFill>
              </a:rPr>
              <a:t> </a:t>
            </a:r>
            <a:r>
              <a:rPr lang="tr-TR" b="1" dirty="0" smtClean="0">
                <a:solidFill>
                  <a:srgbClr val="C00000"/>
                </a:solidFill>
              </a:rPr>
              <a:t>         </a:t>
            </a:r>
            <a:r>
              <a:rPr lang="tr-TR" b="1" dirty="0" smtClean="0">
                <a:solidFill>
                  <a:srgbClr val="C00000"/>
                </a:solidFill>
              </a:rPr>
              <a:t>Zorba </a:t>
            </a:r>
            <a:r>
              <a:rPr lang="tr-TR" b="1" dirty="0" smtClean="0">
                <a:solidFill>
                  <a:srgbClr val="C00000"/>
                </a:solidFill>
              </a:rPr>
              <a:t>Olma!</a:t>
            </a:r>
            <a:endParaRPr lang="tr-TR" dirty="0" smtClean="0">
              <a:solidFill>
                <a:srgbClr val="C00000"/>
              </a:solidFill>
            </a:endParaRPr>
          </a:p>
          <a:p>
            <a:pPr algn="just" fontAlgn="base">
              <a:buFont typeface="Wingdings" pitchFamily="2" charset="2"/>
              <a:buChar char="Ø"/>
            </a:pPr>
            <a:r>
              <a:rPr lang="tr-TR" dirty="0" smtClean="0"/>
              <a:t>   Zorbalığın sadece komik olduğunu düşünsen de, zorbalığa uğrayan çocuklar korkar ve üzülür. Bir şey hakkında üzgün ya da kızgınsanız, başkalarını sorumlu tutmak yerine bu konu hakkında konuşun</a:t>
            </a:r>
          </a:p>
          <a:p>
            <a:pPr algn="just" fontAlgn="base">
              <a:buFont typeface="Wingdings" pitchFamily="2" charset="2"/>
              <a:buChar char="Ø"/>
            </a:pPr>
            <a:r>
              <a:rPr lang="tr-TR" dirty="0" smtClean="0"/>
              <a:t>  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a:t>
            </a:r>
          </a:p>
          <a:p>
            <a:pPr>
              <a:buNone/>
            </a:pPr>
            <a:r>
              <a:rPr lang="tr-TR" dirty="0" smtClean="0"/>
              <a:t>   </a:t>
            </a:r>
          </a:p>
          <a:p>
            <a:endParaRPr lang="tr-TR" dirty="0"/>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Dikdörtgen"/>
          <p:cNvSpPr/>
          <p:nvPr/>
        </p:nvSpPr>
        <p:spPr>
          <a:xfrm>
            <a:off x="1500166" y="6143644"/>
            <a:ext cx="557214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C00000"/>
                </a:solidFill>
              </a:rPr>
              <a:t>AKRAN ZORBALIĞI NEDİR?</a:t>
            </a:r>
            <a:endParaRPr lang="tr-TR" dirty="0">
              <a:solidFill>
                <a:srgbClr val="C00000"/>
              </a:solidFill>
            </a:endParaRPr>
          </a:p>
        </p:txBody>
      </p:sp>
      <p:sp>
        <p:nvSpPr>
          <p:cNvPr id="3" name="2 İçerik Yer Tutucusu"/>
          <p:cNvSpPr>
            <a:spLocks noGrp="1"/>
          </p:cNvSpPr>
          <p:nvPr>
            <p:ph idx="1"/>
          </p:nvPr>
        </p:nvSpPr>
        <p:spPr>
          <a:xfrm>
            <a:off x="0" y="1571612"/>
            <a:ext cx="8686800" cy="1374772"/>
          </a:xfrm>
        </p:spPr>
        <p:txBody>
          <a:bodyPr/>
          <a:lstStyle/>
          <a:p>
            <a:pPr algn="just">
              <a:buNone/>
            </a:pPr>
            <a:r>
              <a:rPr lang="tr-TR" sz="2400" dirty="0" smtClean="0"/>
              <a:t>    Bir çocuğun, bir veya daha fazla akranı tarafından tekrar tekrar ve kasıtlı biçimde kötü muameleye maruz kaldığı bir istismar türüdür.</a:t>
            </a:r>
          </a:p>
          <a:p>
            <a:pPr>
              <a:buNone/>
            </a:pPr>
            <a:endParaRPr lang="tr-TR" sz="2400" dirty="0" smtClean="0"/>
          </a:p>
          <a:p>
            <a:endParaRPr lang="tr-TR" dirty="0" smtClean="0"/>
          </a:p>
          <a:p>
            <a:endParaRPr lang="tr-TR" dirty="0" smtClean="0"/>
          </a:p>
          <a:p>
            <a:pPr algn="r">
              <a:buNone/>
            </a:pPr>
            <a:endParaRPr lang="tr-TR" dirty="0" smtClean="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857224" y="6215082"/>
            <a:ext cx="600079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cb14530bf84f2d046e18934a33e90d81.png"/>
          <p:cNvPicPr>
            <a:picLocks noChangeAspect="1"/>
          </p:cNvPicPr>
          <p:nvPr/>
        </p:nvPicPr>
        <p:blipFill>
          <a:blip r:embed="rId3"/>
          <a:stretch>
            <a:fillRect/>
          </a:stretch>
        </p:blipFill>
        <p:spPr>
          <a:xfrm>
            <a:off x="2571736" y="2714620"/>
            <a:ext cx="3500462" cy="298087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00232" y="1214422"/>
            <a:ext cx="5066900" cy="1754326"/>
          </a:xfrm>
          <a:prstGeom prst="rect">
            <a:avLst/>
          </a:prstGeom>
          <a:noFill/>
        </p:spPr>
        <p:txBody>
          <a:bodyPr wrap="none" lIns="91440" tIns="45720" rIns="91440" bIns="45720">
            <a:spAutoFit/>
          </a:bodyPr>
          <a:lstStyle/>
          <a:p>
            <a:pPr algn="ct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KATILIMINIZ İÇİN</a:t>
            </a:r>
          </a:p>
          <a:p>
            <a:pPr algn="ct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TEŞEKKÜRLER</a:t>
            </a:r>
            <a:endPar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4 Resim" descr="pngtree-smiley-emoji-png-image_6587368.png"/>
          <p:cNvPicPr>
            <a:picLocks noChangeAspect="1"/>
          </p:cNvPicPr>
          <p:nvPr/>
        </p:nvPicPr>
        <p:blipFill>
          <a:blip r:embed="rId2"/>
          <a:stretch>
            <a:fillRect/>
          </a:stretch>
        </p:blipFill>
        <p:spPr>
          <a:xfrm>
            <a:off x="3000364" y="3214686"/>
            <a:ext cx="3357586" cy="278608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Akran </a:t>
            </a:r>
            <a:r>
              <a:rPr lang="tr-TR" dirty="0" err="1" smtClean="0">
                <a:solidFill>
                  <a:srgbClr val="C00000"/>
                </a:solidFill>
              </a:rPr>
              <a:t>zorbalIğInIn</a:t>
            </a:r>
            <a:r>
              <a:rPr lang="tr-TR" dirty="0" smtClean="0">
                <a:solidFill>
                  <a:srgbClr val="C00000"/>
                </a:solidFill>
              </a:rPr>
              <a:t> görülme sIKLIĞI</a:t>
            </a:r>
            <a:endParaRPr lang="tr-TR" dirty="0">
              <a:solidFill>
                <a:srgbClr val="C00000"/>
              </a:solidFill>
            </a:endParaRPr>
          </a:p>
        </p:txBody>
      </p:sp>
      <p:sp>
        <p:nvSpPr>
          <p:cNvPr id="3" name="2 İçerik Yer Tutucusu"/>
          <p:cNvSpPr>
            <a:spLocks noGrp="1"/>
          </p:cNvSpPr>
          <p:nvPr>
            <p:ph idx="1"/>
          </p:nvPr>
        </p:nvSpPr>
        <p:spPr>
          <a:xfrm>
            <a:off x="214282" y="714356"/>
            <a:ext cx="8686800" cy="3000395"/>
          </a:xfrm>
        </p:spPr>
        <p:txBody>
          <a:bodyPr>
            <a:normAutofit fontScale="77500" lnSpcReduction="20000"/>
          </a:bodyPr>
          <a:lstStyle/>
          <a:p>
            <a:pPr fontAlgn="base">
              <a:buNone/>
            </a:pPr>
            <a:r>
              <a:rPr lang="tr-TR" dirty="0" smtClean="0"/>
              <a:t>     </a:t>
            </a:r>
          </a:p>
          <a:p>
            <a:pPr algn="just" fontAlgn="base">
              <a:buNone/>
            </a:pPr>
            <a:endParaRPr lang="tr-TR" sz="2900" dirty="0" smtClean="0">
              <a:latin typeface="Times New Roman" pitchFamily="18" charset="0"/>
              <a:cs typeface="Times New Roman" pitchFamily="18" charset="0"/>
            </a:endParaRPr>
          </a:p>
          <a:p>
            <a:pPr algn="just" fontAlgn="base">
              <a:buNone/>
            </a:pPr>
            <a:r>
              <a:rPr lang="tr-TR" sz="2900" dirty="0" smtClean="0">
                <a:latin typeface="Times New Roman" pitchFamily="18" charset="0"/>
                <a:cs typeface="Times New Roman" pitchFamily="18" charset="0"/>
              </a:rPr>
              <a:t>     </a:t>
            </a:r>
            <a:r>
              <a:rPr lang="tr-TR" sz="2900" dirty="0" smtClean="0">
                <a:solidFill>
                  <a:schemeClr val="tx1"/>
                </a:solidFill>
                <a:latin typeface="Times New Roman" pitchFamily="18" charset="0"/>
                <a:cs typeface="Times New Roman" pitchFamily="18" charset="0"/>
              </a:rPr>
              <a:t>Bugün gelişmiş </a:t>
            </a:r>
            <a:r>
              <a:rPr lang="tr-TR" sz="2900" dirty="0" smtClean="0">
                <a:solidFill>
                  <a:schemeClr val="tx1"/>
                </a:solidFill>
                <a:latin typeface="Times New Roman" pitchFamily="18" charset="0"/>
                <a:cs typeface="Times New Roman" pitchFamily="18" charset="0"/>
              </a:rPr>
              <a:t>ülkeler, </a:t>
            </a:r>
            <a:r>
              <a:rPr lang="tr-TR" sz="2900" dirty="0" smtClean="0">
                <a:solidFill>
                  <a:schemeClr val="tx1"/>
                </a:solidFill>
                <a:latin typeface="Times New Roman" pitchFamily="18" charset="0"/>
                <a:cs typeface="Times New Roman" pitchFamily="18" charset="0"/>
              </a:rPr>
              <a:t>zorbalığı derinlemesine araştırmakta ve </a:t>
            </a:r>
            <a:r>
              <a:rPr lang="tr-TR" sz="2900" dirty="0" smtClean="0">
                <a:solidFill>
                  <a:schemeClr val="tx1"/>
                </a:solidFill>
                <a:latin typeface="Times New Roman" pitchFamily="18" charset="0"/>
                <a:cs typeface="Times New Roman" pitchFamily="18" charset="0"/>
              </a:rPr>
              <a:t>zorbalığın; </a:t>
            </a:r>
            <a:r>
              <a:rPr lang="tr-TR" sz="2900" dirty="0" smtClean="0">
                <a:solidFill>
                  <a:schemeClr val="tx1"/>
                </a:solidFill>
                <a:latin typeface="Times New Roman" pitchFamily="18" charset="0"/>
                <a:cs typeface="Times New Roman" pitchFamily="18" charset="0"/>
              </a:rPr>
              <a:t>çocukların ilerleyen yaşantılarında yarattığı etkileri göz önünde bulundurarak, devlet politikaları geliştirmekte ve zorbalığın önüne geçmek için okullarla ve uzmanlarla iş birliği </a:t>
            </a:r>
            <a:r>
              <a:rPr lang="tr-TR" sz="2900" dirty="0" smtClean="0">
                <a:solidFill>
                  <a:schemeClr val="tx1"/>
                </a:solidFill>
                <a:latin typeface="Times New Roman" pitchFamily="18" charset="0"/>
                <a:cs typeface="Times New Roman" pitchFamily="18" charset="0"/>
              </a:rPr>
              <a:t>kurmaktadırlar</a:t>
            </a:r>
            <a:r>
              <a:rPr lang="tr-TR" sz="2900" dirty="0" smtClean="0">
                <a:solidFill>
                  <a:schemeClr val="tx1"/>
                </a:solidFill>
                <a:latin typeface="Times New Roman" pitchFamily="18" charset="0"/>
                <a:cs typeface="Times New Roman" pitchFamily="18" charset="0"/>
              </a:rPr>
              <a:t>. Yapılan bu araştırmalar gösteriyor ki:</a:t>
            </a:r>
          </a:p>
          <a:p>
            <a:pPr algn="just" fontAlgn="base">
              <a:buNone/>
            </a:pPr>
            <a:r>
              <a:rPr lang="tr-TR" sz="2900" dirty="0" smtClean="0">
                <a:solidFill>
                  <a:schemeClr val="tx1"/>
                </a:solidFill>
                <a:latin typeface="Times New Roman" pitchFamily="18" charset="0"/>
                <a:cs typeface="Times New Roman" pitchFamily="18" charset="0"/>
              </a:rPr>
              <a:t>    </a:t>
            </a:r>
            <a:r>
              <a:rPr lang="tr-TR" sz="2900" dirty="0" smtClean="0">
                <a:solidFill>
                  <a:schemeClr val="tx1"/>
                </a:solidFill>
                <a:latin typeface="Times New Roman" pitchFamily="18" charset="0"/>
                <a:cs typeface="Times New Roman" pitchFamily="18" charset="0"/>
              </a:rPr>
              <a:t>* </a:t>
            </a:r>
            <a:r>
              <a:rPr lang="tr-TR" sz="2900" dirty="0" smtClean="0">
                <a:solidFill>
                  <a:schemeClr val="tx1"/>
                </a:solidFill>
                <a:latin typeface="Times New Roman" pitchFamily="18" charset="0"/>
                <a:cs typeface="Times New Roman" pitchFamily="18" charset="0"/>
              </a:rPr>
              <a:t>Kız çocuklarının % 83’ü, erkek çocukların ise %79’u çocukluklarında en az bir kez zorbalıkla karşılaşıyor.</a:t>
            </a:r>
          </a:p>
          <a:p>
            <a:pPr fontAlgn="base">
              <a:buNone/>
            </a:pPr>
            <a:endParaRPr lang="tr-TR" sz="6200" dirty="0" smtClean="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928662" y="6143644"/>
            <a:ext cx="585791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ran-zorbaligi-3.jpg"/>
          <p:cNvPicPr>
            <a:picLocks noChangeAspect="1"/>
          </p:cNvPicPr>
          <p:nvPr/>
        </p:nvPicPr>
        <p:blipFill>
          <a:blip r:embed="rId3"/>
          <a:stretch>
            <a:fillRect/>
          </a:stretch>
        </p:blipFill>
        <p:spPr>
          <a:xfrm>
            <a:off x="2643174" y="3643314"/>
            <a:ext cx="3786214" cy="2214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686800" cy="2803531"/>
          </a:xfrm>
        </p:spPr>
        <p:txBody>
          <a:bodyPr>
            <a:normAutofit/>
          </a:bodyPr>
          <a:lstStyle/>
          <a:p>
            <a:pPr algn="just" fontAlgn="base"/>
            <a:r>
              <a:rPr lang="tr-TR" sz="2400" dirty="0" smtClean="0">
                <a:solidFill>
                  <a:schemeClr val="tx1"/>
                </a:solidFill>
                <a:latin typeface="Times New Roman" pitchFamily="18" charset="0"/>
                <a:cs typeface="Times New Roman" pitchFamily="18" charset="0"/>
              </a:rPr>
              <a:t>Çocukların %10’u ise devam eden, sürekli zorbalığın mağduru oluyor.</a:t>
            </a:r>
          </a:p>
          <a:p>
            <a:pPr algn="just" fontAlgn="base"/>
            <a:r>
              <a:rPr lang="tr-TR" sz="2400" dirty="0" smtClean="0">
                <a:solidFill>
                  <a:schemeClr val="tx1"/>
                </a:solidFill>
                <a:latin typeface="Times New Roman" pitchFamily="18" charset="0"/>
                <a:cs typeface="Times New Roman" pitchFamily="18" charset="0"/>
              </a:rPr>
              <a:t>Her gün ortalama 160.000 çocuğun diğer çocukların aşağılamalarından ya da saldırılarından korktukları için okula gitmedikleri ya da gitmek istemedikleri tahmin ediliyor.</a:t>
            </a:r>
          </a:p>
          <a:p>
            <a:pPr>
              <a:buNone/>
            </a:pPr>
            <a:endParaRPr lang="tr-TR" dirty="0"/>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Dikdörtgen"/>
          <p:cNvSpPr/>
          <p:nvPr/>
        </p:nvSpPr>
        <p:spPr>
          <a:xfrm>
            <a:off x="928662" y="6143644"/>
            <a:ext cx="585791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6" name="5 Resim" descr="dd69a42567981aac991d48684b1103883f073d03.png"/>
          <p:cNvPicPr>
            <a:picLocks noChangeAspect="1"/>
          </p:cNvPicPr>
          <p:nvPr/>
        </p:nvPicPr>
        <p:blipFill>
          <a:blip r:embed="rId3" cstate="print"/>
          <a:stretch>
            <a:fillRect/>
          </a:stretch>
        </p:blipFill>
        <p:spPr>
          <a:xfrm>
            <a:off x="2357422" y="3500438"/>
            <a:ext cx="4714908" cy="2357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57158" y="2071678"/>
            <a:ext cx="4410076" cy="3286148"/>
          </a:xfrm>
        </p:spPr>
        <p:txBody>
          <a:bodyPr/>
          <a:lstStyle/>
          <a:p>
            <a:pPr algn="just"/>
            <a:r>
              <a:rPr lang="tr-TR" sz="2400" dirty="0" smtClean="0">
                <a:solidFill>
                  <a:schemeClr val="tx1"/>
                </a:solidFill>
                <a:latin typeface="Times New Roman" pitchFamily="18" charset="0"/>
                <a:cs typeface="Times New Roman" pitchFamily="18" charset="0"/>
              </a:rPr>
              <a:t>Çocukların %70’i okulların zorbalık konusunda yetersiz olduğunu düşünüyor.</a:t>
            </a:r>
          </a:p>
          <a:p>
            <a:pPr algn="just"/>
            <a:r>
              <a:rPr lang="tr-TR" sz="2400" dirty="0" smtClean="0">
                <a:solidFill>
                  <a:schemeClr val="tx1"/>
                </a:solidFill>
                <a:latin typeface="Times New Roman" pitchFamily="18" charset="0"/>
                <a:cs typeface="Times New Roman" pitchFamily="18" charset="0"/>
              </a:rPr>
              <a:t>100 çocuktan 60’ı her gün okulda zorbalık ile ilgili bir olaya tanıklık ettiğini ifade ediyor.</a:t>
            </a:r>
          </a:p>
          <a:p>
            <a:endParaRPr lang="tr-TR" dirty="0" smtClean="0">
              <a:solidFill>
                <a:schemeClr val="tx1"/>
              </a:solidFill>
              <a:latin typeface="Times New Roman" pitchFamily="18" charset="0"/>
              <a:cs typeface="Times New Roman" pitchFamily="18" charset="0"/>
            </a:endParaRPr>
          </a:p>
          <a:p>
            <a:endParaRPr lang="tr-TR" dirty="0"/>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Dikdörtgen"/>
          <p:cNvSpPr/>
          <p:nvPr/>
        </p:nvSpPr>
        <p:spPr>
          <a:xfrm>
            <a:off x="857224" y="6143644"/>
            <a:ext cx="600079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6" name="5 Resim" descr="images.jpg"/>
          <p:cNvPicPr>
            <a:picLocks noChangeAspect="1"/>
          </p:cNvPicPr>
          <p:nvPr/>
        </p:nvPicPr>
        <p:blipFill>
          <a:blip r:embed="rId3"/>
          <a:stretch>
            <a:fillRect/>
          </a:stretch>
        </p:blipFill>
        <p:spPr>
          <a:xfrm>
            <a:off x="5214942" y="1857364"/>
            <a:ext cx="3214690" cy="33575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C00000"/>
                </a:solidFill>
              </a:rPr>
              <a:t>AKRAN ZORBALIĞININ TÜRLERİ NELERDİR?</a:t>
            </a:r>
            <a:endParaRPr lang="tr-TR" b="1" dirty="0">
              <a:solidFill>
                <a:srgbClr val="C00000"/>
              </a:solidFill>
            </a:endParaRPr>
          </a:p>
        </p:txBody>
      </p:sp>
      <p:sp>
        <p:nvSpPr>
          <p:cNvPr id="3" name="2 İçerik Yer Tutucusu"/>
          <p:cNvSpPr>
            <a:spLocks noGrp="1"/>
          </p:cNvSpPr>
          <p:nvPr>
            <p:ph idx="1"/>
          </p:nvPr>
        </p:nvSpPr>
        <p:spPr>
          <a:xfrm>
            <a:off x="642910" y="2071678"/>
            <a:ext cx="3643338" cy="3160722"/>
          </a:xfrm>
        </p:spPr>
        <p:txBody>
          <a:bodyPr>
            <a:normAutofit/>
          </a:bodyPr>
          <a:lstStyle/>
          <a:p>
            <a:pPr algn="just">
              <a:buNone/>
            </a:pPr>
            <a:r>
              <a:rPr lang="tr-TR" sz="2400" b="1" dirty="0" smtClean="0">
                <a:solidFill>
                  <a:srgbClr val="C00000"/>
                </a:solidFill>
              </a:rPr>
              <a:t>1. Fiziksel Akran Zorbalığı: </a:t>
            </a:r>
            <a:r>
              <a:rPr lang="tr-TR" sz="2400" dirty="0" smtClean="0"/>
              <a:t>Zorbanın karşısındaki kişiye fiziksel olarak verdiği her türlü zarar bu tür içerisinde yer alır.</a:t>
            </a:r>
            <a:r>
              <a:rPr lang="tr-TR" dirty="0" smtClean="0"/>
              <a:t> </a:t>
            </a:r>
          </a:p>
          <a:p>
            <a:pPr>
              <a:buNone/>
            </a:pPr>
            <a:endParaRPr lang="tr-TR" dirty="0" smtClean="0"/>
          </a:p>
          <a:p>
            <a:pPr algn="r">
              <a:buNone/>
            </a:pPr>
            <a:endParaRPr lang="tr-TR" dirty="0" smtClean="0"/>
          </a:p>
          <a:p>
            <a:pPr algn="r">
              <a:buNone/>
            </a:pPr>
            <a:endParaRPr lang="tr-TR" dirty="0" smtClean="0"/>
          </a:p>
          <a:p>
            <a:pPr algn="r">
              <a:buNone/>
            </a:pPr>
            <a:endParaRPr lang="tr-TR" dirty="0" smtClean="0"/>
          </a:p>
          <a:p>
            <a:pPr algn="r">
              <a:buNone/>
            </a:pPr>
            <a:endParaRPr lang="tr-TR" dirty="0" smtClean="0"/>
          </a:p>
          <a:p>
            <a:pPr>
              <a:buNone/>
            </a:pPr>
            <a:endParaRPr lang="tr-TR" dirty="0" smtClean="0"/>
          </a:p>
          <a:p>
            <a:pPr>
              <a:buNone/>
            </a:pPr>
            <a:endParaRPr lang="tr-TR" sz="1100" dirty="0" smtClean="0"/>
          </a:p>
          <a:p>
            <a:pPr>
              <a:buNone/>
            </a:pPr>
            <a:endParaRPr lang="tr-TR" sz="12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714348" y="6143644"/>
            <a:ext cx="628652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zor.9.jpg"/>
          <p:cNvPicPr>
            <a:picLocks noChangeAspect="1"/>
          </p:cNvPicPr>
          <p:nvPr/>
        </p:nvPicPr>
        <p:blipFill>
          <a:blip r:embed="rId3"/>
          <a:stretch>
            <a:fillRect/>
          </a:stretch>
        </p:blipFill>
        <p:spPr>
          <a:xfrm>
            <a:off x="5143504" y="2000240"/>
            <a:ext cx="2867025" cy="26432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14810" y="1142984"/>
            <a:ext cx="4500594" cy="4500594"/>
          </a:xfrm>
        </p:spPr>
        <p:txBody>
          <a:bodyPr/>
          <a:lstStyle/>
          <a:p>
            <a:pPr>
              <a:buNone/>
            </a:pPr>
            <a:endParaRPr lang="tr-TR" dirty="0" smtClean="0"/>
          </a:p>
          <a:p>
            <a:pPr algn="just">
              <a:buNone/>
            </a:pPr>
            <a:r>
              <a:rPr lang="tr-TR" sz="2400" b="1" dirty="0" smtClean="0">
                <a:solidFill>
                  <a:srgbClr val="C00000"/>
                </a:solidFill>
              </a:rPr>
              <a:t>2. Duygusal Akran Zorbalığı:</a:t>
            </a:r>
            <a:r>
              <a:rPr lang="tr-TR" sz="2400" dirty="0" smtClean="0"/>
              <a:t>Ortak çalışma ya da projelerde dışlanma ile başlayan bu durum, görmezden gelmeye kadar uzanır. Bu nokta da kişi zorba ya da zorba grubun davranışlarından duygusal olarak zarar görür.</a:t>
            </a:r>
            <a:endParaRPr lang="tr-TR" dirty="0" smtClean="0"/>
          </a:p>
          <a:p>
            <a:pPr>
              <a:buNone/>
            </a:pPr>
            <a:endParaRPr lang="tr-TR" dirty="0"/>
          </a:p>
        </p:txBody>
      </p:sp>
      <p:pic>
        <p:nvPicPr>
          <p:cNvPr id="6" name="5 Resim" descr="indir (1).jpg"/>
          <p:cNvPicPr>
            <a:picLocks noChangeAspect="1"/>
          </p:cNvPicPr>
          <p:nvPr/>
        </p:nvPicPr>
        <p:blipFill>
          <a:blip r:embed="rId2"/>
          <a:stretch>
            <a:fillRect/>
          </a:stretch>
        </p:blipFill>
        <p:spPr>
          <a:xfrm>
            <a:off x="857224" y="1785926"/>
            <a:ext cx="2857520" cy="2928943"/>
          </a:xfrm>
          <a:prstGeom prst="rect">
            <a:avLst/>
          </a:prstGeom>
          <a:ln>
            <a:noFill/>
          </a:ln>
          <a:effectLst>
            <a:softEdge rad="112500"/>
          </a:effectLst>
        </p:spPr>
      </p:pic>
      <p:pic>
        <p:nvPicPr>
          <p:cNvPr id="7" name="6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Dikdörtgen"/>
          <p:cNvSpPr/>
          <p:nvPr/>
        </p:nvSpPr>
        <p:spPr>
          <a:xfrm>
            <a:off x="1000100" y="6215082"/>
            <a:ext cx="585791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536</TotalTime>
  <Words>1572</Words>
  <PresentationFormat>Ekran Gösterisi (4:3)</PresentationFormat>
  <Paragraphs>198</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Gezinti</vt:lpstr>
      <vt:lpstr>AKRAN ZORBALIĞI MI; ŞAKA MI;  AKRAN BASKISI MI; AKRAN İSTİSMARI MI?    </vt:lpstr>
      <vt:lpstr>Slayt 2</vt:lpstr>
      <vt:lpstr>   </vt:lpstr>
      <vt:lpstr>AKRAN ZORBALIĞI NEDİR?</vt:lpstr>
      <vt:lpstr>Akran zorbalIğInIn görülme sIKLIĞI</vt:lpstr>
      <vt:lpstr>Slayt 6</vt:lpstr>
      <vt:lpstr>Slayt 7</vt:lpstr>
      <vt:lpstr>AKRAN ZORBALIĞININ TÜRLERİ NELERDİR?</vt:lpstr>
      <vt:lpstr>Slayt 9</vt:lpstr>
      <vt:lpstr>Slayt 10</vt:lpstr>
      <vt:lpstr>Slayt 11</vt:lpstr>
      <vt:lpstr>Slayt 12</vt:lpstr>
      <vt:lpstr>Slayt 13</vt:lpstr>
      <vt:lpstr>Slayt 14</vt:lpstr>
      <vt:lpstr>Akran ZorbalIğININ Nedenlerİ </vt:lpstr>
      <vt:lpstr>Slayt 16</vt:lpstr>
      <vt:lpstr>Akran Zorbalığı Hangi Yaşlarda Görülür?</vt:lpstr>
      <vt:lpstr>Akran ZorbalIğININ Belİrtİlerİ Nelerdİr? </vt:lpstr>
      <vt:lpstr>Slayt 19</vt:lpstr>
      <vt:lpstr>Slayt 20</vt:lpstr>
      <vt:lpstr>Slayt 21</vt:lpstr>
      <vt:lpstr>Akran ZorbalIğInIn Etkİlerİ ve SonuçlarI Nelerdİr?</vt:lpstr>
      <vt:lpstr>Akran ZorbalIğIndan Korunma Yöntemlerİ </vt:lpstr>
      <vt:lpstr>Akran ZorbalIğInI Önleme Yöntemlerİ  </vt:lpstr>
      <vt:lpstr>Slayt 25</vt:lpstr>
      <vt:lpstr>Slayt 26</vt:lpstr>
      <vt:lpstr>Akran Zorbalığı HakkInda SIkça Sorulan Sorular </vt:lpstr>
      <vt:lpstr>Slayt 28</vt:lpstr>
      <vt:lpstr>Slayt 29</vt:lpstr>
      <vt:lpstr>Slayt 30</vt:lpstr>
      <vt:lpstr>Slayt 31</vt:lpstr>
      <vt:lpstr>Slayt 32</vt:lpstr>
      <vt:lpstr>Slayt 33</vt:lpstr>
      <vt:lpstr>Slayt 34</vt:lpstr>
      <vt:lpstr>Akran zorbalIğI İle nasIl başedİlebİlİr?</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 MI; ŞAKA MI; ŞİDDET Mİ; AKRAN İSTİSMARI MI?</dc:title>
  <dc:creator>Şebin RAM</dc:creator>
  <cp:lastModifiedBy>Sinan</cp:lastModifiedBy>
  <cp:revision>44</cp:revision>
  <dcterms:created xsi:type="dcterms:W3CDTF">2023-02-07T12:19:10Z</dcterms:created>
  <dcterms:modified xsi:type="dcterms:W3CDTF">2024-01-17T08:16:27Z</dcterms:modified>
</cp:coreProperties>
</file>