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57" r:id="rId4"/>
    <p:sldId id="258" r:id="rId5"/>
    <p:sldId id="259" r:id="rId6"/>
    <p:sldId id="272" r:id="rId7"/>
    <p:sldId id="271" r:id="rId8"/>
    <p:sldId id="260" r:id="rId9"/>
    <p:sldId id="261" r:id="rId10"/>
    <p:sldId id="273" r:id="rId11"/>
    <p:sldId id="262" r:id="rId12"/>
    <p:sldId id="268" r:id="rId13"/>
    <p:sldId id="277" r:id="rId14"/>
    <p:sldId id="279" r:id="rId15"/>
    <p:sldId id="269" r:id="rId16"/>
    <p:sldId id="263" r:id="rId17"/>
    <p:sldId id="274" r:id="rId18"/>
    <p:sldId id="264" r:id="rId19"/>
    <p:sldId id="265" r:id="rId20"/>
    <p:sldId id="267" r:id="rId21"/>
    <p:sldId id="28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3" autoAdjust="0"/>
    <p:restoredTop sz="94660"/>
  </p:normalViewPr>
  <p:slideViewPr>
    <p:cSldViewPr snapToGrid="0">
      <p:cViewPr varScale="1">
        <p:scale>
          <a:sx n="61" d="100"/>
          <a:sy n="61" d="100"/>
        </p:scale>
        <p:origin x="96"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2A54C80-263E-416B-A8E0-580EDEADCBDC}"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3/7/2024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b="1" dirty="0" smtClean="0"/>
              <a:t>DİSKALKULİ NEDİR?</a:t>
            </a:r>
            <a:endParaRPr lang="tr-TR" b="1" dirty="0"/>
          </a:p>
        </p:txBody>
      </p:sp>
      <p:sp>
        <p:nvSpPr>
          <p:cNvPr id="3" name="Alt Başlık 2"/>
          <p:cNvSpPr>
            <a:spLocks noGrp="1"/>
          </p:cNvSpPr>
          <p:nvPr>
            <p:ph type="subTitle" idx="1"/>
          </p:nvPr>
        </p:nvSpPr>
        <p:spPr/>
        <p:txBody>
          <a:bodyPr>
            <a:normAutofit lnSpcReduction="10000"/>
          </a:bodyPr>
          <a:lstStyle/>
          <a:p>
            <a:r>
              <a:rPr lang="tr-TR" dirty="0" smtClean="0">
                <a:solidFill>
                  <a:srgbClr val="C00000"/>
                </a:solidFill>
              </a:rPr>
              <a:t>HAZIRLAYAN</a:t>
            </a:r>
            <a:r>
              <a:rPr lang="tr-TR" dirty="0" smtClean="0"/>
              <a:t>: </a:t>
            </a:r>
            <a:r>
              <a:rPr lang="tr-TR" dirty="0" smtClean="0">
                <a:solidFill>
                  <a:srgbClr val="00B050"/>
                </a:solidFill>
              </a:rPr>
              <a:t>AYLA ŞEKERLİ</a:t>
            </a:r>
          </a:p>
          <a:p>
            <a:r>
              <a:rPr lang="tr-TR" dirty="0" smtClean="0">
                <a:solidFill>
                  <a:srgbClr val="0070C0"/>
                </a:solidFill>
              </a:rPr>
              <a:t>ŞEBİNKARAHİSAR REHBERLİK VE ARAŞTIRMA MERKEZİ</a:t>
            </a:r>
          </a:p>
          <a:p>
            <a:r>
              <a:rPr lang="tr-TR" dirty="0" smtClean="0">
                <a:solidFill>
                  <a:srgbClr val="0070C0"/>
                </a:solidFill>
              </a:rPr>
              <a:t>2024</a:t>
            </a:r>
            <a:endParaRPr lang="tr-TR" dirty="0">
              <a:solidFill>
                <a:srgbClr val="0070C0"/>
              </a:solidFill>
            </a:endParaRPr>
          </a:p>
        </p:txBody>
      </p:sp>
    </p:spTree>
    <p:extLst>
      <p:ext uri="{BB962C8B-B14F-4D97-AF65-F5344CB8AC3E}">
        <p14:creationId xmlns:p14="http://schemas.microsoft.com/office/powerpoint/2010/main" val="3722884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t>Diskalkuli</a:t>
            </a:r>
            <a:r>
              <a:rPr lang="tr-TR" dirty="0"/>
              <a:t/>
            </a:r>
            <a:br>
              <a:rPr lang="tr-TR" dirty="0"/>
            </a:br>
            <a:endParaRPr lang="tr-TR" dirty="0"/>
          </a:p>
        </p:txBody>
      </p:sp>
      <p:pic>
        <p:nvPicPr>
          <p:cNvPr id="4" name="İçerik Yer Tutucusu 3"/>
          <p:cNvPicPr>
            <a:picLocks noGrp="1" noChangeAspect="1"/>
          </p:cNvPicPr>
          <p:nvPr>
            <p:ph idx="1"/>
          </p:nvPr>
        </p:nvPicPr>
        <p:blipFill>
          <a:blip r:embed="rId2"/>
          <a:stretch>
            <a:fillRect/>
          </a:stretch>
        </p:blipFill>
        <p:spPr>
          <a:xfrm>
            <a:off x="521040" y="609600"/>
            <a:ext cx="5819917" cy="3881437"/>
          </a:xfrm>
          <a:prstGeom prst="rect">
            <a:avLst/>
          </a:prstGeom>
        </p:spPr>
      </p:pic>
      <p:sp>
        <p:nvSpPr>
          <p:cNvPr id="5" name="Dikdörtgen 4"/>
          <p:cNvSpPr/>
          <p:nvPr/>
        </p:nvSpPr>
        <p:spPr>
          <a:xfrm>
            <a:off x="6340957" y="1308538"/>
            <a:ext cx="4206174" cy="2308324"/>
          </a:xfrm>
          <a:prstGeom prst="rect">
            <a:avLst/>
          </a:prstGeom>
        </p:spPr>
        <p:txBody>
          <a:bodyPr wrap="square">
            <a:spAutoFit/>
          </a:bodyPr>
          <a:lstStyle/>
          <a:p>
            <a:r>
              <a:rPr lang="tr-TR" sz="2400" dirty="0"/>
              <a:t>Diskalkuli yaşayan birey için mutlaka </a:t>
            </a:r>
            <a:r>
              <a:rPr lang="tr-TR" sz="2400" dirty="0">
                <a:solidFill>
                  <a:srgbClr val="C00000"/>
                </a:solidFill>
              </a:rPr>
              <a:t>özel bir öğrenim planı</a:t>
            </a:r>
            <a:r>
              <a:rPr lang="tr-TR" sz="2400" dirty="0"/>
              <a:t> hazırlanmalı ve bu plan hazırlanırken dikkat, hafıza ve matematik öğretici çeşitli oyunlar plana dahil edilmeli.</a:t>
            </a:r>
            <a:endParaRPr lang="tr-TR" sz="2400" dirty="0"/>
          </a:p>
        </p:txBody>
      </p:sp>
      <p:sp>
        <p:nvSpPr>
          <p:cNvPr id="6" name="Dikdörtgen 5"/>
          <p:cNvSpPr/>
          <p:nvPr/>
        </p:nvSpPr>
        <p:spPr>
          <a:xfrm>
            <a:off x="2906824" y="6208251"/>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1180994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1045779"/>
          </a:xfrm>
        </p:spPr>
        <p:txBody>
          <a:bodyPr/>
          <a:lstStyle/>
          <a:p>
            <a:pPr algn="ctr"/>
            <a:r>
              <a:rPr lang="tr-TR" dirty="0"/>
              <a:t>Diskalkuli, kaç yaşında anlaşılır?</a:t>
            </a:r>
          </a:p>
        </p:txBody>
      </p:sp>
      <p:pic>
        <p:nvPicPr>
          <p:cNvPr id="4" name="İçerik Yer Tutucusu 3"/>
          <p:cNvPicPr>
            <a:picLocks noGrp="1" noChangeAspect="1"/>
          </p:cNvPicPr>
          <p:nvPr>
            <p:ph idx="1"/>
          </p:nvPr>
        </p:nvPicPr>
        <p:blipFill>
          <a:blip r:embed="rId2"/>
          <a:stretch>
            <a:fillRect/>
          </a:stretch>
        </p:blipFill>
        <p:spPr>
          <a:xfrm>
            <a:off x="677334" y="1427929"/>
            <a:ext cx="5829300" cy="3981450"/>
          </a:xfrm>
          <a:prstGeom prst="rect">
            <a:avLst/>
          </a:prstGeom>
        </p:spPr>
      </p:pic>
      <p:sp>
        <p:nvSpPr>
          <p:cNvPr id="5" name="Dikdörtgen 4"/>
          <p:cNvSpPr/>
          <p:nvPr/>
        </p:nvSpPr>
        <p:spPr>
          <a:xfrm>
            <a:off x="6637283" y="2180061"/>
            <a:ext cx="3941380" cy="3108543"/>
          </a:xfrm>
          <a:prstGeom prst="rect">
            <a:avLst/>
          </a:prstGeom>
        </p:spPr>
        <p:txBody>
          <a:bodyPr wrap="square">
            <a:spAutoFit/>
          </a:bodyPr>
          <a:lstStyle/>
          <a:p>
            <a:r>
              <a:rPr lang="tr-TR" sz="2800" dirty="0"/>
              <a:t>0-6 yaş arasında da gözlemlenebilir. Çocuğun ilkokula başlamasıyla beraber okuma-yazma etkinliği esnasında tam tanı konur.</a:t>
            </a:r>
            <a:endParaRPr lang="tr-TR" sz="2800" dirty="0"/>
          </a:p>
        </p:txBody>
      </p:sp>
      <p:sp>
        <p:nvSpPr>
          <p:cNvPr id="6" name="Dikdörtgen 5"/>
          <p:cNvSpPr/>
          <p:nvPr/>
        </p:nvSpPr>
        <p:spPr>
          <a:xfrm>
            <a:off x="2949018" y="6227708"/>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2334949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smtClean="0"/>
              <a:t>Diskalkuli, bir zeka geriliği midir?</a:t>
            </a:r>
            <a:endParaRPr lang="tr-TR" dirty="0"/>
          </a:p>
        </p:txBody>
      </p:sp>
      <p:pic>
        <p:nvPicPr>
          <p:cNvPr id="5" name="İçerik Yer Tutucusu 4"/>
          <p:cNvPicPr>
            <a:picLocks noGrp="1" noChangeAspect="1"/>
          </p:cNvPicPr>
          <p:nvPr>
            <p:ph idx="1"/>
          </p:nvPr>
        </p:nvPicPr>
        <p:blipFill>
          <a:blip r:embed="rId2"/>
          <a:stretch>
            <a:fillRect/>
          </a:stretch>
        </p:blipFill>
        <p:spPr>
          <a:xfrm>
            <a:off x="0" y="1270000"/>
            <a:ext cx="5498703" cy="3881438"/>
          </a:xfrm>
          <a:prstGeom prst="rect">
            <a:avLst/>
          </a:prstGeom>
        </p:spPr>
      </p:pic>
      <p:sp>
        <p:nvSpPr>
          <p:cNvPr id="6" name="Dikdörtgen 5"/>
          <p:cNvSpPr/>
          <p:nvPr/>
        </p:nvSpPr>
        <p:spPr>
          <a:xfrm>
            <a:off x="5675586" y="1112345"/>
            <a:ext cx="4398579" cy="4524315"/>
          </a:xfrm>
          <a:prstGeom prst="rect">
            <a:avLst/>
          </a:prstGeom>
        </p:spPr>
        <p:txBody>
          <a:bodyPr wrap="square">
            <a:spAutoFit/>
          </a:bodyPr>
          <a:lstStyle/>
          <a:p>
            <a:r>
              <a:rPr lang="tr-TR" sz="2400" dirty="0"/>
              <a:t>Hayır, kesinlikle bir zeka geriliği değildir. Matematik alanında yeteneği olmayan bireylere, zeka geriliği var diyemeyiz. Matematik yeteneği gelişmemiş bireylerin diğer alanlarda belirgin gelişmiş yeteneği var mı, buna dikkat edilmelidir. Bu tür belirgin öğrenme zorluklarına bazen </a:t>
            </a:r>
            <a:r>
              <a:rPr lang="tr-TR" sz="2400" i="1" dirty="0"/>
              <a:t>Einstein Hastalığı</a:t>
            </a:r>
            <a:r>
              <a:rPr lang="tr-TR" sz="2400" dirty="0"/>
              <a:t> da denilir.</a:t>
            </a:r>
            <a:endParaRPr lang="tr-TR" sz="2400" dirty="0"/>
          </a:p>
        </p:txBody>
      </p:sp>
      <p:sp>
        <p:nvSpPr>
          <p:cNvPr id="8" name="Dikdörtgen 7"/>
          <p:cNvSpPr/>
          <p:nvPr/>
        </p:nvSpPr>
        <p:spPr>
          <a:xfrm>
            <a:off x="2906976" y="6488668"/>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3493323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 y="0"/>
            <a:ext cx="12044854" cy="6858000"/>
          </a:xfrm>
          <a:prstGeom prst="rect">
            <a:avLst/>
          </a:prstGeom>
        </p:spPr>
      </p:pic>
      <p:sp>
        <p:nvSpPr>
          <p:cNvPr id="5" name="Dikdörtgen 4"/>
          <p:cNvSpPr/>
          <p:nvPr/>
        </p:nvSpPr>
        <p:spPr>
          <a:xfrm>
            <a:off x="2712535" y="6265015"/>
            <a:ext cx="5537220" cy="369332"/>
          </a:xfrm>
          <a:prstGeom prst="rect">
            <a:avLst/>
          </a:prstGeom>
        </p:spPr>
        <p:txBody>
          <a:bodyPr wrap="squar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379297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54477" y="0"/>
            <a:ext cx="8319525" cy="2932386"/>
          </a:xfrm>
          <a:prstGeom prst="rect">
            <a:avLst/>
          </a:prstGeom>
        </p:spPr>
      </p:pic>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endParaRPr lang="tr-TR" dirty="0" smtClean="0">
              <a:solidFill>
                <a:schemeClr val="tx1"/>
              </a:solidFill>
            </a:endParaRPr>
          </a:p>
          <a:p>
            <a:endParaRPr lang="tr-TR" dirty="0" smtClean="0">
              <a:solidFill>
                <a:schemeClr val="tx1"/>
              </a:solidFill>
            </a:endParaRPr>
          </a:p>
          <a:p>
            <a:r>
              <a:rPr lang="tr-TR" dirty="0" smtClean="0">
                <a:solidFill>
                  <a:schemeClr val="tx1"/>
                </a:solidFill>
              </a:rPr>
              <a:t>Anne-babalar </a:t>
            </a:r>
            <a:r>
              <a:rPr lang="tr-TR" dirty="0">
                <a:solidFill>
                  <a:schemeClr val="tx1"/>
                </a:solidFill>
              </a:rPr>
              <a:t>da çocuğunun Matematik dersindeki başarısızlığını genelleyip diğer derslerdeki </a:t>
            </a:r>
            <a:r>
              <a:rPr lang="tr-TR" dirty="0" smtClean="0">
                <a:solidFill>
                  <a:schemeClr val="tx1"/>
                </a:solidFill>
              </a:rPr>
              <a:t>başarısını </a:t>
            </a:r>
            <a:r>
              <a:rPr lang="tr-TR" dirty="0">
                <a:solidFill>
                  <a:schemeClr val="tx1"/>
                </a:solidFill>
              </a:rPr>
              <a:t>göz ardı edebilir. Bu durum, çocuğa çok büyük zararlar verebilir. Çocuğun başarma duygusunu yok ederek motivasyonunu düşürebilir. </a:t>
            </a:r>
          </a:p>
          <a:p>
            <a:r>
              <a:rPr lang="tr-TR" dirty="0">
                <a:solidFill>
                  <a:schemeClr val="tx1"/>
                </a:solidFill>
              </a:rPr>
              <a:t>İşte bu gibi durumları sağlıklı analiz edemeyen çevre ve aile bireyleri, </a:t>
            </a:r>
            <a:r>
              <a:rPr lang="tr-TR" dirty="0" err="1">
                <a:solidFill>
                  <a:schemeClr val="tx1"/>
                </a:solidFill>
              </a:rPr>
              <a:t>diskalkulik</a:t>
            </a:r>
            <a:r>
              <a:rPr lang="tr-TR" dirty="0">
                <a:solidFill>
                  <a:schemeClr val="tx1"/>
                </a:solidFill>
              </a:rPr>
              <a:t> çocukların ruh sağlığına olumsuz etki edebilir. Kendini doğru ifade edemeyen ve çeşitli şekilde aşağılanmaya maruz kalan çocuklar zamanla motivasyonlarını kaybedip tüm sorumluluklardan kaçma eğilimi gösterir. İçine kapanan ve benlik duygusunu kaybeden çocukların toplumdan soyutlanma ve ciddi psikolojik sorunlar yaşama olasılığı her zaman </a:t>
            </a:r>
            <a:r>
              <a:rPr lang="tr-TR" dirty="0" smtClean="0">
                <a:solidFill>
                  <a:schemeClr val="tx1"/>
                </a:solidFill>
              </a:rPr>
              <a:t>var.</a:t>
            </a:r>
            <a:endParaRPr lang="tr-TR" dirty="0">
              <a:solidFill>
                <a:schemeClr val="tx1"/>
              </a:solidFill>
            </a:endParaRPr>
          </a:p>
          <a:p>
            <a:endParaRPr lang="tr-TR" dirty="0"/>
          </a:p>
        </p:txBody>
      </p:sp>
      <p:sp>
        <p:nvSpPr>
          <p:cNvPr id="5" name="Dikdörtgen 4"/>
          <p:cNvSpPr/>
          <p:nvPr/>
        </p:nvSpPr>
        <p:spPr>
          <a:xfrm>
            <a:off x="2345628" y="6488668"/>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3713311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6617" y="-70648"/>
            <a:ext cx="8596668" cy="1741214"/>
          </a:xfrm>
        </p:spPr>
        <p:txBody>
          <a:bodyPr/>
          <a:lstStyle/>
          <a:p>
            <a:pPr algn="ctr"/>
            <a:r>
              <a:rPr lang="tr-TR" dirty="0" smtClean="0"/>
              <a:t>AİLELERE ÖNERİLER</a:t>
            </a:r>
            <a:endParaRPr lang="tr-TR" dirty="0"/>
          </a:p>
        </p:txBody>
      </p:sp>
      <p:pic>
        <p:nvPicPr>
          <p:cNvPr id="4" name="İçerik Yer Tutucusu 3"/>
          <p:cNvPicPr>
            <a:picLocks noGrp="1" noChangeAspect="1"/>
          </p:cNvPicPr>
          <p:nvPr>
            <p:ph idx="1"/>
          </p:nvPr>
        </p:nvPicPr>
        <p:blipFill>
          <a:blip r:embed="rId2"/>
          <a:stretch>
            <a:fillRect/>
          </a:stretch>
        </p:blipFill>
        <p:spPr>
          <a:xfrm>
            <a:off x="-334989" y="1670566"/>
            <a:ext cx="5829300" cy="3886200"/>
          </a:xfrm>
          <a:prstGeom prst="rect">
            <a:avLst/>
          </a:prstGeom>
        </p:spPr>
      </p:pic>
      <p:sp>
        <p:nvSpPr>
          <p:cNvPr id="5" name="Dikdörtgen 4"/>
          <p:cNvSpPr/>
          <p:nvPr/>
        </p:nvSpPr>
        <p:spPr>
          <a:xfrm>
            <a:off x="5344510" y="1042923"/>
            <a:ext cx="5218386" cy="5324535"/>
          </a:xfrm>
          <a:prstGeom prst="rect">
            <a:avLst/>
          </a:prstGeom>
        </p:spPr>
        <p:txBody>
          <a:bodyPr wrap="square">
            <a:spAutoFit/>
          </a:bodyPr>
          <a:lstStyle/>
          <a:p>
            <a:r>
              <a:rPr lang="tr-TR" sz="2000" dirty="0"/>
              <a:t>Birinci adım tabi ki çocuk</a:t>
            </a:r>
            <a:r>
              <a:rPr lang="tr-TR" sz="2000" b="1" dirty="0"/>
              <a:t> </a:t>
            </a:r>
            <a:r>
              <a:rPr lang="tr-TR" sz="2000" b="1" dirty="0">
                <a:solidFill>
                  <a:schemeClr val="accent5">
                    <a:lumMod val="60000"/>
                    <a:lumOff val="40000"/>
                  </a:schemeClr>
                </a:solidFill>
              </a:rPr>
              <a:t>ruh sağlığı ve hastalıkları uzmanlığından</a:t>
            </a:r>
            <a:r>
              <a:rPr lang="tr-TR" sz="2000" dirty="0">
                <a:solidFill>
                  <a:schemeClr val="accent5">
                    <a:lumMod val="60000"/>
                    <a:lumOff val="40000"/>
                  </a:schemeClr>
                </a:solidFill>
              </a:rPr>
              <a:t> </a:t>
            </a:r>
            <a:r>
              <a:rPr lang="tr-TR" sz="2000" dirty="0"/>
              <a:t>destek almak. Gerekli testler (örnek:</a:t>
            </a:r>
            <a:r>
              <a:rPr lang="tr-TR" sz="2000" b="1" dirty="0"/>
              <a:t> </a:t>
            </a:r>
            <a:r>
              <a:rPr lang="tr-TR" sz="2000" b="1" dirty="0">
                <a:solidFill>
                  <a:schemeClr val="accent5">
                    <a:lumMod val="60000"/>
                    <a:lumOff val="40000"/>
                  </a:schemeClr>
                </a:solidFill>
              </a:rPr>
              <a:t>Diskalkuli ayırıcı testi</a:t>
            </a:r>
            <a:r>
              <a:rPr lang="tr-TR" sz="2000" dirty="0">
                <a:solidFill>
                  <a:schemeClr val="accent5">
                    <a:lumMod val="60000"/>
                    <a:lumOff val="40000"/>
                  </a:schemeClr>
                </a:solidFill>
              </a:rPr>
              <a:t>) </a:t>
            </a:r>
            <a:r>
              <a:rPr lang="tr-TR" sz="2000" dirty="0"/>
              <a:t>ve gerekli tıbbi ölçümleri yaptırın. Teşhis konulursa yönlendirme alın</a:t>
            </a:r>
            <a:r>
              <a:rPr lang="tr-TR" sz="2000" dirty="0" smtClean="0"/>
              <a:t>.</a:t>
            </a:r>
          </a:p>
          <a:p>
            <a:endParaRPr lang="tr-TR" sz="2000" dirty="0"/>
          </a:p>
          <a:p>
            <a:r>
              <a:rPr lang="tr-TR" sz="2000" dirty="0"/>
              <a:t>Kesinlikle suçlayıcı ifadeler kullanmayın ve devamlı olumlu motive edin</a:t>
            </a:r>
            <a:r>
              <a:rPr lang="tr-TR" sz="2000" dirty="0" smtClean="0"/>
              <a:t>.</a:t>
            </a:r>
          </a:p>
          <a:p>
            <a:endParaRPr lang="tr-TR" sz="2000" dirty="0"/>
          </a:p>
          <a:p>
            <a:r>
              <a:rPr lang="tr-TR" sz="2000" dirty="0"/>
              <a:t>Çeşitli </a:t>
            </a:r>
            <a:r>
              <a:rPr lang="tr-TR" sz="2000" b="1" dirty="0">
                <a:solidFill>
                  <a:schemeClr val="accent5">
                    <a:lumMod val="60000"/>
                    <a:lumOff val="40000"/>
                  </a:schemeClr>
                </a:solidFill>
              </a:rPr>
              <a:t>matematik problemleriyle</a:t>
            </a:r>
            <a:r>
              <a:rPr lang="tr-TR" sz="2000" dirty="0"/>
              <a:t> sık sık egzersiz yapın. Çözemediği sorular öfkelenmesine veya karamsarlığa kapılmasına neden olabileceği için soruyu çözene kadar ona yardım edin. Bir kısmını çözmüş olmasını da başarı olarak kabul edip tebrik edin. Hatta bu</a:t>
            </a:r>
            <a:r>
              <a:rPr lang="tr-TR" sz="2000" b="1" dirty="0">
                <a:solidFill>
                  <a:schemeClr val="accent5">
                    <a:lumMod val="60000"/>
                    <a:lumOff val="40000"/>
                  </a:schemeClr>
                </a:solidFill>
              </a:rPr>
              <a:t> egzersizleri</a:t>
            </a:r>
            <a:r>
              <a:rPr lang="tr-TR" sz="2000" dirty="0"/>
              <a:t> oyun haline getirin.</a:t>
            </a:r>
            <a:endParaRPr lang="tr-TR" sz="2000" dirty="0"/>
          </a:p>
        </p:txBody>
      </p:sp>
      <p:sp>
        <p:nvSpPr>
          <p:cNvPr id="6" name="Dikdörtgen 5"/>
          <p:cNvSpPr/>
          <p:nvPr/>
        </p:nvSpPr>
        <p:spPr>
          <a:xfrm>
            <a:off x="2416482" y="6488668"/>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673927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677334" y="299545"/>
            <a:ext cx="8596668" cy="6038193"/>
          </a:xfrm>
        </p:spPr>
        <p:txBody>
          <a:bodyPr>
            <a:normAutofit lnSpcReduction="10000"/>
          </a:bodyPr>
          <a:lstStyle/>
          <a:p>
            <a:endParaRPr lang="tr-TR" sz="2000" dirty="0" smtClean="0">
              <a:solidFill>
                <a:schemeClr val="tx1"/>
              </a:solidFill>
            </a:endParaRPr>
          </a:p>
          <a:p>
            <a:endParaRPr lang="tr-TR" sz="2000" dirty="0">
              <a:solidFill>
                <a:schemeClr val="tx1"/>
              </a:solidFill>
            </a:endParaRPr>
          </a:p>
          <a:p>
            <a:endParaRPr lang="tr-TR" sz="2000" dirty="0" smtClean="0">
              <a:solidFill>
                <a:schemeClr val="tx1"/>
              </a:solidFill>
            </a:endParaRPr>
          </a:p>
          <a:p>
            <a:endParaRPr lang="tr-TR" sz="2000" dirty="0">
              <a:solidFill>
                <a:schemeClr val="tx1"/>
              </a:solidFill>
            </a:endParaRPr>
          </a:p>
          <a:p>
            <a:endParaRPr lang="tr-TR" sz="2000" dirty="0" smtClean="0">
              <a:solidFill>
                <a:schemeClr val="tx1"/>
              </a:solidFill>
            </a:endParaRPr>
          </a:p>
          <a:p>
            <a:pPr marL="0" indent="0">
              <a:buNone/>
            </a:pPr>
            <a:endParaRPr lang="tr-TR" sz="2000" dirty="0">
              <a:solidFill>
                <a:schemeClr val="tx1"/>
              </a:solidFill>
            </a:endParaRPr>
          </a:p>
          <a:p>
            <a:endParaRPr lang="tr-TR" sz="2000" b="1" dirty="0" smtClean="0">
              <a:solidFill>
                <a:schemeClr val="tx1"/>
              </a:solidFill>
            </a:endParaRPr>
          </a:p>
          <a:p>
            <a:endParaRPr lang="tr-TR" sz="2000" b="1" dirty="0">
              <a:solidFill>
                <a:schemeClr val="tx1"/>
              </a:solidFill>
            </a:endParaRPr>
          </a:p>
          <a:p>
            <a:r>
              <a:rPr lang="tr-TR" sz="2000" b="1" dirty="0" err="1" smtClean="0">
                <a:solidFill>
                  <a:schemeClr val="accent5">
                    <a:lumMod val="60000"/>
                    <a:lumOff val="40000"/>
                  </a:schemeClr>
                </a:solidFill>
              </a:rPr>
              <a:t>Diskalkuliye</a:t>
            </a:r>
            <a:r>
              <a:rPr lang="tr-TR" sz="2000" b="1" dirty="0" smtClean="0">
                <a:solidFill>
                  <a:schemeClr val="accent5">
                    <a:lumMod val="60000"/>
                    <a:lumOff val="40000"/>
                  </a:schemeClr>
                </a:solidFill>
              </a:rPr>
              <a:t> </a:t>
            </a:r>
            <a:r>
              <a:rPr lang="tr-TR" sz="2000" b="1" dirty="0">
                <a:solidFill>
                  <a:schemeClr val="accent5">
                    <a:lumMod val="60000"/>
                    <a:lumOff val="40000"/>
                  </a:schemeClr>
                </a:solidFill>
              </a:rPr>
              <a:t>iyi gelen</a:t>
            </a:r>
            <a:r>
              <a:rPr lang="tr-TR" sz="2000" dirty="0">
                <a:solidFill>
                  <a:schemeClr val="accent5">
                    <a:lumMod val="60000"/>
                    <a:lumOff val="40000"/>
                  </a:schemeClr>
                </a:solidFill>
              </a:rPr>
              <a:t> </a:t>
            </a:r>
            <a:r>
              <a:rPr lang="tr-TR" sz="2000" dirty="0">
                <a:solidFill>
                  <a:schemeClr val="tx1"/>
                </a:solidFill>
              </a:rPr>
              <a:t>oyunlar oynatın. Oyunlaştırma, en iyi öğretme yöntemlerinden biridir. Oyun, çocuğu cezbeder ve dikkatini vermesini sağlar. Bu da çok güçlü bir egzersiz yöntemidir.</a:t>
            </a:r>
          </a:p>
          <a:p>
            <a:r>
              <a:rPr lang="tr-TR" sz="2000" dirty="0">
                <a:solidFill>
                  <a:schemeClr val="tx1"/>
                </a:solidFill>
              </a:rPr>
              <a:t>Sınıf öğretmeniyle ve rehberlik öğretmeniyle takım çalışması yapın. Çocuğunuzun özel durumunu aktarıp hassasiyetle yaklaşmalarını sağlayın. Öğretmenlerden aldığınız tavsiyeleri değerlendirin ve siz de mevcut bilgilerinizi öğretmenlerle paylaşarak onlara yardımcı olun. Bu şekilde çocuğunuza özelleştirilmiş </a:t>
            </a:r>
            <a:r>
              <a:rPr lang="tr-TR" sz="2000" dirty="0" smtClean="0">
                <a:solidFill>
                  <a:schemeClr val="tx1"/>
                </a:solidFill>
              </a:rPr>
              <a:t>bir </a:t>
            </a:r>
            <a:r>
              <a:rPr lang="tr-TR" sz="2000" b="1" dirty="0" smtClean="0">
                <a:solidFill>
                  <a:schemeClr val="accent5">
                    <a:lumMod val="60000"/>
                    <a:lumOff val="40000"/>
                  </a:schemeClr>
                </a:solidFill>
              </a:rPr>
              <a:t>öğrenim </a:t>
            </a:r>
            <a:r>
              <a:rPr lang="tr-TR" sz="2000" b="1" dirty="0">
                <a:solidFill>
                  <a:schemeClr val="accent5">
                    <a:lumMod val="60000"/>
                    <a:lumOff val="40000"/>
                  </a:schemeClr>
                </a:solidFill>
              </a:rPr>
              <a:t>süreci</a:t>
            </a:r>
            <a:r>
              <a:rPr lang="tr-TR" sz="2000" dirty="0">
                <a:solidFill>
                  <a:schemeClr val="accent5">
                    <a:lumMod val="60000"/>
                    <a:lumOff val="40000"/>
                  </a:schemeClr>
                </a:solidFill>
              </a:rPr>
              <a:t> </a:t>
            </a:r>
            <a:r>
              <a:rPr lang="tr-TR" sz="2000" dirty="0">
                <a:solidFill>
                  <a:schemeClr val="tx1"/>
                </a:solidFill>
              </a:rPr>
              <a:t>sağlamış olursunuz.</a:t>
            </a:r>
          </a:p>
          <a:p>
            <a:pPr marL="0" indent="0">
              <a:buNone/>
            </a:pPr>
            <a:endParaRPr lang="tr-TR" dirty="0"/>
          </a:p>
        </p:txBody>
      </p:sp>
      <p:pic>
        <p:nvPicPr>
          <p:cNvPr id="4" name="Resim 3"/>
          <p:cNvPicPr>
            <a:picLocks noChangeAspect="1"/>
          </p:cNvPicPr>
          <p:nvPr/>
        </p:nvPicPr>
        <p:blipFill>
          <a:blip r:embed="rId2"/>
          <a:stretch>
            <a:fillRect/>
          </a:stretch>
        </p:blipFill>
        <p:spPr>
          <a:xfrm>
            <a:off x="312534" y="-313062"/>
            <a:ext cx="5828281" cy="3889585"/>
          </a:xfrm>
          <a:prstGeom prst="rect">
            <a:avLst/>
          </a:prstGeom>
        </p:spPr>
      </p:pic>
      <p:sp>
        <p:nvSpPr>
          <p:cNvPr id="5" name="Dikdörtgen 4"/>
          <p:cNvSpPr/>
          <p:nvPr/>
        </p:nvSpPr>
        <p:spPr>
          <a:xfrm>
            <a:off x="2066147" y="6463127"/>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1184886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12679" y="772510"/>
            <a:ext cx="5828281" cy="3889585"/>
          </a:xfrm>
          <a:prstGeom prst="rect">
            <a:avLst/>
          </a:prstGeom>
        </p:spPr>
      </p:pic>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5194885" y="618412"/>
            <a:ext cx="5021170" cy="5719326"/>
          </a:xfrm>
        </p:spPr>
        <p:txBody>
          <a:bodyPr>
            <a:normAutofit lnSpcReduction="10000"/>
          </a:bodyPr>
          <a:lstStyle/>
          <a:p>
            <a:r>
              <a:rPr lang="tr-TR" sz="2000" dirty="0">
                <a:solidFill>
                  <a:schemeClr val="tx1"/>
                </a:solidFill>
              </a:rPr>
              <a:t>İmkanınız varsa özel eğitmen veya eğitim kurumlarından destek alabilirsiniz.</a:t>
            </a:r>
          </a:p>
          <a:p>
            <a:r>
              <a:rPr lang="tr-TR" sz="2000" b="1" dirty="0">
                <a:solidFill>
                  <a:srgbClr val="C00000"/>
                </a:solidFill>
              </a:rPr>
              <a:t>Dikkat ve hafıza egzersizleri</a:t>
            </a:r>
            <a:r>
              <a:rPr lang="tr-TR" sz="2000" dirty="0">
                <a:solidFill>
                  <a:schemeClr val="tx1"/>
                </a:solidFill>
              </a:rPr>
              <a:t> yaptırın.</a:t>
            </a:r>
            <a:r>
              <a:rPr lang="tr-TR" sz="2000" b="1" dirty="0">
                <a:solidFill>
                  <a:schemeClr val="tx1"/>
                </a:solidFill>
              </a:rPr>
              <a:t> </a:t>
            </a:r>
            <a:r>
              <a:rPr lang="tr-TR" sz="2000" b="1" dirty="0">
                <a:solidFill>
                  <a:srgbClr val="C00000"/>
                </a:solidFill>
              </a:rPr>
              <a:t>Dikkat oyunları ve hafıza oyunları</a:t>
            </a:r>
            <a:r>
              <a:rPr lang="tr-TR" sz="2000" dirty="0">
                <a:solidFill>
                  <a:schemeClr val="tx1"/>
                </a:solidFill>
              </a:rPr>
              <a:t> oynayın.</a:t>
            </a:r>
          </a:p>
          <a:p>
            <a:r>
              <a:rPr lang="tr-TR" sz="2000" dirty="0" err="1">
                <a:solidFill>
                  <a:schemeClr val="tx1"/>
                </a:solidFill>
              </a:rPr>
              <a:t>Diskalkulik</a:t>
            </a:r>
            <a:r>
              <a:rPr lang="tr-TR" sz="2000" dirty="0">
                <a:solidFill>
                  <a:schemeClr val="tx1"/>
                </a:solidFill>
              </a:rPr>
              <a:t> çocuğunuzun ilgi alanlarını ve yetenekli olduğu konuları tespit edin. Bu alanlara yönelerek yaşam sevincini ve motivasyonunu artırabilirsiniz. </a:t>
            </a:r>
            <a:r>
              <a:rPr lang="tr-TR" sz="2000" b="1" dirty="0">
                <a:solidFill>
                  <a:srgbClr val="C00000"/>
                </a:solidFill>
              </a:rPr>
              <a:t>Matematik öğrenme güçlüğü çeken çocuklar</a:t>
            </a:r>
            <a:r>
              <a:rPr lang="tr-TR" sz="2000" dirty="0">
                <a:solidFill>
                  <a:schemeClr val="tx1"/>
                </a:solidFill>
              </a:rPr>
              <a:t> arkadaşları tarafından “beceriksizlikle” itham edilme riskiyle karşı karşıya oldukları için başarma duygusuna ihtiyaç duyarlar. Özel yeteneklerini keşfedebilirseniz başarma duygusunu sık sık yaşatabilirsiniz.</a:t>
            </a:r>
          </a:p>
          <a:p>
            <a:endParaRPr lang="tr-TR" dirty="0"/>
          </a:p>
        </p:txBody>
      </p:sp>
      <p:sp>
        <p:nvSpPr>
          <p:cNvPr id="5" name="Dikdörtgen 4"/>
          <p:cNvSpPr/>
          <p:nvPr/>
        </p:nvSpPr>
        <p:spPr>
          <a:xfrm>
            <a:off x="2501461" y="6346550"/>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1480469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677334" y="246994"/>
            <a:ext cx="8596668" cy="5431762"/>
          </a:xfrm>
        </p:spPr>
        <p:txBody>
          <a:bodyPr>
            <a:normAutofit/>
          </a:bodyPr>
          <a:lstStyle/>
          <a:p>
            <a:endParaRPr lang="tr-TR" sz="2000" dirty="0" smtClean="0">
              <a:solidFill>
                <a:schemeClr val="tx1"/>
              </a:solidFill>
            </a:endParaRPr>
          </a:p>
          <a:p>
            <a:endParaRPr lang="tr-TR" sz="2000" dirty="0">
              <a:solidFill>
                <a:schemeClr val="tx1"/>
              </a:solidFill>
            </a:endParaRPr>
          </a:p>
          <a:p>
            <a:endParaRPr lang="tr-TR" sz="2000" dirty="0" smtClean="0">
              <a:solidFill>
                <a:schemeClr val="tx1"/>
              </a:solidFill>
            </a:endParaRPr>
          </a:p>
          <a:p>
            <a:endParaRPr lang="tr-TR" sz="2000" dirty="0">
              <a:solidFill>
                <a:schemeClr val="tx1"/>
              </a:solidFill>
            </a:endParaRPr>
          </a:p>
          <a:p>
            <a:endParaRPr lang="tr-TR" sz="2000" dirty="0" smtClean="0">
              <a:solidFill>
                <a:schemeClr val="tx1"/>
              </a:solidFill>
            </a:endParaRPr>
          </a:p>
          <a:p>
            <a:endParaRPr lang="tr-TR" sz="2000" dirty="0">
              <a:solidFill>
                <a:schemeClr val="tx1"/>
              </a:solidFill>
            </a:endParaRPr>
          </a:p>
          <a:p>
            <a:endParaRPr lang="tr-TR" sz="2000" dirty="0" smtClean="0">
              <a:solidFill>
                <a:schemeClr val="tx1"/>
              </a:solidFill>
            </a:endParaRPr>
          </a:p>
          <a:p>
            <a:endParaRPr lang="tr-TR" sz="2000" dirty="0">
              <a:solidFill>
                <a:schemeClr val="tx1"/>
              </a:solidFill>
            </a:endParaRPr>
          </a:p>
          <a:p>
            <a:r>
              <a:rPr lang="tr-TR" sz="2000" dirty="0" smtClean="0">
                <a:solidFill>
                  <a:schemeClr val="tx1"/>
                </a:solidFill>
              </a:rPr>
              <a:t>Küçük</a:t>
            </a:r>
            <a:r>
              <a:rPr lang="tr-TR" sz="2000" b="1" dirty="0">
                <a:solidFill>
                  <a:schemeClr val="tx1"/>
                </a:solidFill>
              </a:rPr>
              <a:t> </a:t>
            </a:r>
            <a:r>
              <a:rPr lang="tr-TR" sz="2000" b="1" dirty="0">
                <a:solidFill>
                  <a:srgbClr val="C00000"/>
                </a:solidFill>
              </a:rPr>
              <a:t>aritmetik zeka oyunları</a:t>
            </a:r>
            <a:r>
              <a:rPr lang="tr-TR" sz="2000" dirty="0">
                <a:solidFill>
                  <a:srgbClr val="C00000"/>
                </a:solidFill>
              </a:rPr>
              <a:t> </a:t>
            </a:r>
            <a:r>
              <a:rPr lang="tr-TR" sz="2000" dirty="0">
                <a:solidFill>
                  <a:schemeClr val="tx1"/>
                </a:solidFill>
              </a:rPr>
              <a:t>oynatın. Mantık ve strateji gerektiren oyunlar ile problem çözebilme becerilerini geliştirmesine yardımcı olun.</a:t>
            </a:r>
          </a:p>
          <a:p>
            <a:r>
              <a:rPr lang="tr-TR" sz="2000" dirty="0">
                <a:solidFill>
                  <a:schemeClr val="tx1"/>
                </a:solidFill>
              </a:rPr>
              <a:t>Çok sabırlı olun. Basit işlemleri yapamadığında kızmayın veya yılmayın. Tekrar, tekrar ve tekrar yardımcı olmaya çalışın.</a:t>
            </a:r>
          </a:p>
          <a:p>
            <a:endParaRPr lang="tr-TR" dirty="0"/>
          </a:p>
        </p:txBody>
      </p:sp>
      <p:pic>
        <p:nvPicPr>
          <p:cNvPr id="5" name="Resim 4"/>
          <p:cNvPicPr>
            <a:picLocks noChangeAspect="1"/>
          </p:cNvPicPr>
          <p:nvPr/>
        </p:nvPicPr>
        <p:blipFill>
          <a:blip r:embed="rId2"/>
          <a:stretch>
            <a:fillRect/>
          </a:stretch>
        </p:blipFill>
        <p:spPr>
          <a:xfrm>
            <a:off x="1828800" y="-14393"/>
            <a:ext cx="5828281" cy="3735055"/>
          </a:xfrm>
          <a:prstGeom prst="rect">
            <a:avLst/>
          </a:prstGeom>
        </p:spPr>
      </p:pic>
      <p:sp>
        <p:nvSpPr>
          <p:cNvPr id="6" name="Dikdörtgen 5"/>
          <p:cNvSpPr/>
          <p:nvPr/>
        </p:nvSpPr>
        <p:spPr>
          <a:xfrm>
            <a:off x="2412989" y="6204555"/>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537230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636839" y="536028"/>
            <a:ext cx="5828281" cy="3697841"/>
          </a:xfrm>
          <a:prstGeom prst="rect">
            <a:avLst/>
          </a:prstGeom>
        </p:spPr>
      </p:pic>
      <p:sp>
        <p:nvSpPr>
          <p:cNvPr id="2" name="Unvan 1"/>
          <p:cNvSpPr>
            <a:spLocks noGrp="1"/>
          </p:cNvSpPr>
          <p:nvPr>
            <p:ph type="title"/>
          </p:nvPr>
        </p:nvSpPr>
        <p:spPr/>
        <p:txBody>
          <a:bodyPr>
            <a:normAutofit/>
          </a:bodyPr>
          <a:lstStyle/>
          <a:p>
            <a:endParaRPr lang="tr-TR" dirty="0"/>
          </a:p>
        </p:txBody>
      </p:sp>
      <p:sp>
        <p:nvSpPr>
          <p:cNvPr id="3" name="İçerik Yer Tutucusu 2"/>
          <p:cNvSpPr>
            <a:spLocks noGrp="1"/>
          </p:cNvSpPr>
          <p:nvPr>
            <p:ph idx="1"/>
          </p:nvPr>
        </p:nvSpPr>
        <p:spPr>
          <a:xfrm>
            <a:off x="882285" y="2707241"/>
            <a:ext cx="8596668" cy="3200400"/>
          </a:xfrm>
        </p:spPr>
        <p:txBody>
          <a:bodyPr>
            <a:normAutofit fontScale="92500"/>
          </a:bodyPr>
          <a:lstStyle/>
          <a:p>
            <a:endParaRPr lang="tr-TR" sz="2400" i="1" dirty="0" smtClean="0"/>
          </a:p>
          <a:p>
            <a:pPr marL="0" indent="0">
              <a:buNone/>
            </a:pPr>
            <a:endParaRPr lang="tr-TR" sz="2400" i="1" dirty="0" smtClean="0"/>
          </a:p>
          <a:p>
            <a:endParaRPr lang="tr-TR" sz="2400" i="1" dirty="0" smtClean="0"/>
          </a:p>
          <a:p>
            <a:r>
              <a:rPr lang="tr-TR" sz="2400" i="1" dirty="0" err="1" smtClean="0"/>
              <a:t>Diskalkulik</a:t>
            </a:r>
            <a:r>
              <a:rPr lang="tr-TR" sz="2400" i="1" dirty="0" smtClean="0"/>
              <a:t> </a:t>
            </a:r>
            <a:r>
              <a:rPr lang="tr-TR" sz="2400" i="1" dirty="0"/>
              <a:t>çocukları rakamlarla, işlemlerle barıştırıp pratik yapmalarını sağlayacak </a:t>
            </a:r>
            <a:r>
              <a:rPr lang="tr-TR" sz="2400" dirty="0"/>
              <a:t>çocuk kitapları alabilirsiniz. Bununla birlikte satranç türü strateji oyunları ve benzeri mantık oyunları, oyun setleri alabilirsiniz. Birlikte bol bol matematiksel işlem yapıp bunu bir oyuna dönüştürebilirsiniz</a:t>
            </a:r>
            <a:r>
              <a:rPr lang="tr-TR" dirty="0"/>
              <a:t>.</a:t>
            </a:r>
            <a:r>
              <a:rPr lang="tr-TR" b="1" dirty="0"/>
              <a:t> </a:t>
            </a:r>
            <a:endParaRPr lang="tr-TR" dirty="0"/>
          </a:p>
        </p:txBody>
      </p:sp>
      <p:sp>
        <p:nvSpPr>
          <p:cNvPr id="5" name="Dikdörtgen 4"/>
          <p:cNvSpPr/>
          <p:nvPr/>
        </p:nvSpPr>
        <p:spPr>
          <a:xfrm>
            <a:off x="2412008" y="6488668"/>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2317178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DİSKALKULİ NEDİR?</a:t>
            </a:r>
          </a:p>
        </p:txBody>
      </p:sp>
      <p:pic>
        <p:nvPicPr>
          <p:cNvPr id="4" name="İçerik Yer Tutucusu 3"/>
          <p:cNvPicPr>
            <a:picLocks noGrp="1" noChangeAspect="1"/>
          </p:cNvPicPr>
          <p:nvPr>
            <p:ph idx="1"/>
          </p:nvPr>
        </p:nvPicPr>
        <p:blipFill>
          <a:blip r:embed="rId2"/>
          <a:stretch>
            <a:fillRect/>
          </a:stretch>
        </p:blipFill>
        <p:spPr>
          <a:xfrm>
            <a:off x="661860" y="1270000"/>
            <a:ext cx="4619297" cy="3244506"/>
          </a:xfrm>
          <a:prstGeom prst="rect">
            <a:avLst/>
          </a:prstGeom>
        </p:spPr>
      </p:pic>
      <p:sp>
        <p:nvSpPr>
          <p:cNvPr id="5" name="Dikdörtgen 4"/>
          <p:cNvSpPr/>
          <p:nvPr/>
        </p:nvSpPr>
        <p:spPr>
          <a:xfrm>
            <a:off x="5296631" y="609600"/>
            <a:ext cx="5376624" cy="1200329"/>
          </a:xfrm>
          <a:prstGeom prst="rect">
            <a:avLst/>
          </a:prstGeom>
        </p:spPr>
        <p:txBody>
          <a:bodyPr wrap="square">
            <a:spAutoFit/>
          </a:bodyPr>
          <a:lstStyle/>
          <a:p>
            <a:r>
              <a:rPr lang="tr-TR" dirty="0">
                <a:solidFill>
                  <a:srgbClr val="FF0000"/>
                </a:solidFill>
              </a:rPr>
              <a:t>MATEMATİK ÖĞRENME GÜÇLÜĞÜ  </a:t>
            </a:r>
            <a:r>
              <a:rPr lang="tr-TR" dirty="0"/>
              <a:t>olarak da adlandırılır. Özel/Özgül Öğrenme Güçlüğü türlerinden biridir</a:t>
            </a:r>
            <a:r>
              <a:rPr lang="tr-TR" dirty="0" smtClean="0"/>
              <a:t>.</a:t>
            </a:r>
          </a:p>
          <a:p>
            <a:endParaRPr lang="tr-TR" dirty="0"/>
          </a:p>
        </p:txBody>
      </p:sp>
      <p:sp>
        <p:nvSpPr>
          <p:cNvPr id="6" name="Dikdörtgen 5"/>
          <p:cNvSpPr/>
          <p:nvPr/>
        </p:nvSpPr>
        <p:spPr>
          <a:xfrm>
            <a:off x="5327579" y="1691924"/>
            <a:ext cx="5092846" cy="1200329"/>
          </a:xfrm>
          <a:prstGeom prst="rect">
            <a:avLst/>
          </a:prstGeom>
        </p:spPr>
        <p:txBody>
          <a:bodyPr wrap="square">
            <a:spAutoFit/>
          </a:bodyPr>
          <a:lstStyle/>
          <a:p>
            <a:r>
              <a:rPr lang="tr-TR" dirty="0"/>
              <a:t>Zihinsel bir problemi olmadığı halde sayı ve sembolleri kavrama, matematiksel işlemleri yapma ve ilişkilendirmede güçlüğe neden olan öğrenme güçlüğünün bir türüdür.</a:t>
            </a:r>
          </a:p>
        </p:txBody>
      </p:sp>
      <p:sp>
        <p:nvSpPr>
          <p:cNvPr id="7" name="Dikdörtgen 6"/>
          <p:cNvSpPr/>
          <p:nvPr/>
        </p:nvSpPr>
        <p:spPr>
          <a:xfrm>
            <a:off x="5327579" y="3314177"/>
            <a:ext cx="5502749" cy="1200329"/>
          </a:xfrm>
          <a:prstGeom prst="rect">
            <a:avLst/>
          </a:prstGeom>
        </p:spPr>
        <p:txBody>
          <a:bodyPr wrap="square">
            <a:spAutoFit/>
          </a:bodyPr>
          <a:lstStyle/>
          <a:p>
            <a:r>
              <a:rPr lang="tr-TR" dirty="0"/>
              <a:t>Matematiksel öğrenme sorunu yaşayan birçok kişinin belirli alanlarda yetenekli oldukları bilinir. Bu tür belirgin öğrenme zorluklarına bazen Einstein hastalığı da denilir.</a:t>
            </a:r>
            <a:endParaRPr lang="tr-TR" dirty="0"/>
          </a:p>
        </p:txBody>
      </p:sp>
      <p:sp>
        <p:nvSpPr>
          <p:cNvPr id="8" name="Dikdörtgen 7"/>
          <p:cNvSpPr/>
          <p:nvPr/>
        </p:nvSpPr>
        <p:spPr>
          <a:xfrm>
            <a:off x="1213945" y="4682359"/>
            <a:ext cx="9616383" cy="2031325"/>
          </a:xfrm>
          <a:prstGeom prst="rect">
            <a:avLst/>
          </a:prstGeom>
        </p:spPr>
        <p:txBody>
          <a:bodyPr wrap="square">
            <a:spAutoFit/>
          </a:bodyPr>
          <a:lstStyle/>
          <a:p>
            <a:endParaRPr lang="tr-TR" dirty="0" smtClean="0"/>
          </a:p>
          <a:p>
            <a:endParaRPr lang="tr-TR" dirty="0"/>
          </a:p>
          <a:p>
            <a:endParaRPr lang="tr-TR" dirty="0" smtClean="0"/>
          </a:p>
          <a:p>
            <a:endParaRPr lang="tr-TR" dirty="0"/>
          </a:p>
          <a:p>
            <a:endParaRPr lang="tr-TR" dirty="0" smtClean="0"/>
          </a:p>
          <a:p>
            <a:endParaRPr lang="tr-TR" dirty="0"/>
          </a:p>
          <a:p>
            <a:pPr algn="ctr"/>
            <a:r>
              <a:rPr lang="tr-TR" dirty="0" smtClean="0"/>
              <a:t>ŞEBİNKARAHİSAR </a:t>
            </a:r>
            <a:r>
              <a:rPr lang="tr-TR" dirty="0"/>
              <a:t>REHBERLİK VE ARAŞTIRMA MERKEZİ</a:t>
            </a:r>
            <a:endParaRPr lang="tr-TR" dirty="0"/>
          </a:p>
        </p:txBody>
      </p:sp>
    </p:spTree>
    <p:extLst>
      <p:ext uri="{BB962C8B-B14F-4D97-AF65-F5344CB8AC3E}">
        <p14:creationId xmlns:p14="http://schemas.microsoft.com/office/powerpoint/2010/main" val="2368406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endParaRPr lang="tr-TR" sz="2000" dirty="0"/>
          </a:p>
        </p:txBody>
      </p:sp>
      <p:sp>
        <p:nvSpPr>
          <p:cNvPr id="4" name="Dikdörtgen 3"/>
          <p:cNvSpPr/>
          <p:nvPr/>
        </p:nvSpPr>
        <p:spPr>
          <a:xfrm>
            <a:off x="677334" y="1481959"/>
            <a:ext cx="8482432" cy="4193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Eğer çocuk sadece Matematik ve Fen Bilimleri dersinde başarısız diğer derslerde başarılı olabiliyorsa, çocuğun güçlü olduğu alanlarından dolayı çocuk tebrik edilmeli; başarısız olduğu derslerde de desteklenmelidir. Matematik öğrenmeyi hızlandıracak ya da sağlayacak internetten oyunlar indirilerek çocuğun görsel sunumlar sayesinde Matematiksel ifadeleri öğrenmesi sağlanabilir.</a:t>
            </a:r>
            <a:endParaRPr lang="tr-TR" sz="2400" dirty="0">
              <a:solidFill>
                <a:schemeClr val="tx1"/>
              </a:solidFill>
            </a:endParaRPr>
          </a:p>
        </p:txBody>
      </p:sp>
      <p:sp>
        <p:nvSpPr>
          <p:cNvPr id="5" name="Dikdörtgen 4"/>
          <p:cNvSpPr/>
          <p:nvPr/>
        </p:nvSpPr>
        <p:spPr>
          <a:xfrm>
            <a:off x="2207057" y="6488668"/>
            <a:ext cx="5537221" cy="369332"/>
          </a:xfrm>
          <a:prstGeom prst="rect">
            <a:avLst/>
          </a:prstGeom>
        </p:spPr>
        <p:txBody>
          <a:bodyPr wrap="none">
            <a:spAutoFit/>
          </a:bodyPr>
          <a:lstStyle/>
          <a:p>
            <a:r>
              <a:rPr lang="tr-TR" dirty="0"/>
              <a:t>ŞEBİNKARAHİSAR REHBERLİK VE ARAŞTIRMA MERKEZİ</a:t>
            </a:r>
            <a:endParaRPr lang="tr-TR" dirty="0"/>
          </a:p>
        </p:txBody>
      </p:sp>
    </p:spTree>
    <p:extLst>
      <p:ext uri="{BB962C8B-B14F-4D97-AF65-F5344CB8AC3E}">
        <p14:creationId xmlns:p14="http://schemas.microsoft.com/office/powerpoint/2010/main" val="3255293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677334" y="609601"/>
            <a:ext cx="8596668" cy="5431762"/>
          </a:xfrm>
        </p:spPr>
        <p:txBody>
          <a:bodyPr/>
          <a:lstStyle/>
          <a:p>
            <a:endParaRPr lang="tr-TR" dirty="0" smtClean="0"/>
          </a:p>
          <a:p>
            <a:endParaRPr lang="tr-TR" dirty="0"/>
          </a:p>
          <a:p>
            <a:endParaRPr lang="tr-TR" dirty="0" smtClean="0"/>
          </a:p>
          <a:p>
            <a:endParaRPr lang="tr-TR" dirty="0"/>
          </a:p>
          <a:p>
            <a:pPr marL="0" indent="0" algn="ctr">
              <a:buNone/>
            </a:pPr>
            <a:r>
              <a:rPr lang="tr-TR"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KATILIMINIZ İÇİN TEŞEKKÜRLER</a:t>
            </a:r>
            <a:r>
              <a:rPr lang="tr-TR"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tr-TR"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74072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777767"/>
          </a:xfrm>
        </p:spPr>
        <p:txBody>
          <a:bodyPr/>
          <a:lstStyle/>
          <a:p>
            <a:pPr algn="ctr"/>
            <a:r>
              <a:rPr lang="tr-TR" dirty="0" smtClean="0"/>
              <a:t>DİSKALKULİNİN BELİRTİLERİ NELERDİR?</a:t>
            </a:r>
            <a:endParaRPr lang="tr-TR" dirty="0"/>
          </a:p>
        </p:txBody>
      </p:sp>
      <p:pic>
        <p:nvPicPr>
          <p:cNvPr id="4" name="İçerik Yer Tutucusu 3"/>
          <p:cNvPicPr>
            <a:picLocks noGrp="1" noChangeAspect="1"/>
          </p:cNvPicPr>
          <p:nvPr>
            <p:ph idx="1"/>
          </p:nvPr>
        </p:nvPicPr>
        <p:blipFill>
          <a:blip r:embed="rId2"/>
          <a:stretch>
            <a:fillRect/>
          </a:stretch>
        </p:blipFill>
        <p:spPr>
          <a:xfrm>
            <a:off x="520002" y="1387367"/>
            <a:ext cx="4844531" cy="4713888"/>
          </a:xfrm>
          <a:prstGeom prst="rect">
            <a:avLst/>
          </a:prstGeom>
        </p:spPr>
      </p:pic>
      <p:sp>
        <p:nvSpPr>
          <p:cNvPr id="7" name="Dikdörtgen 6"/>
          <p:cNvSpPr/>
          <p:nvPr/>
        </p:nvSpPr>
        <p:spPr>
          <a:xfrm>
            <a:off x="5521865" y="1387367"/>
            <a:ext cx="5025266" cy="5016758"/>
          </a:xfrm>
          <a:prstGeom prst="rect">
            <a:avLst/>
          </a:prstGeom>
        </p:spPr>
        <p:txBody>
          <a:bodyPr wrap="square">
            <a:spAutoFit/>
          </a:bodyPr>
          <a:lstStyle/>
          <a:p>
            <a:r>
              <a:rPr lang="tr-TR" sz="2000" dirty="0" smtClean="0"/>
              <a:t>*Basit </a:t>
            </a:r>
            <a:r>
              <a:rPr lang="tr-TR" sz="2000" dirty="0"/>
              <a:t>matematiksel işlemler olan toplama, çıkarma, çarpma ve bölmede bile sıkıntı yaşama.</a:t>
            </a:r>
          </a:p>
          <a:p>
            <a:r>
              <a:rPr lang="tr-TR" sz="2000" dirty="0" smtClean="0"/>
              <a:t>*Matematik </a:t>
            </a:r>
            <a:r>
              <a:rPr lang="tr-TR" sz="2000" dirty="0"/>
              <a:t>problemlerini çözmek için gerekli adım sırasını belirleyememe.</a:t>
            </a:r>
          </a:p>
          <a:p>
            <a:r>
              <a:rPr lang="tr-TR" sz="2000" dirty="0" smtClean="0"/>
              <a:t>*Çarpım </a:t>
            </a:r>
            <a:r>
              <a:rPr lang="tr-TR" sz="2000" dirty="0"/>
              <a:t>tablosunu hafızaya alamama ya da hızla unutma.</a:t>
            </a:r>
          </a:p>
          <a:p>
            <a:r>
              <a:rPr lang="tr-TR" sz="2000" dirty="0" smtClean="0"/>
              <a:t>*Hafıza </a:t>
            </a:r>
            <a:r>
              <a:rPr lang="tr-TR" sz="2000" dirty="0"/>
              <a:t>sorunları nedeniyle basit hesaplama yanlışları yapma.</a:t>
            </a:r>
          </a:p>
          <a:p>
            <a:r>
              <a:rPr lang="tr-TR" sz="2000" dirty="0" smtClean="0"/>
              <a:t>*Matematiksel </a:t>
            </a:r>
            <a:r>
              <a:rPr lang="tr-TR" sz="2000" dirty="0"/>
              <a:t>sembolleri birbirine karıştırma.</a:t>
            </a:r>
          </a:p>
          <a:p>
            <a:r>
              <a:rPr lang="tr-TR" sz="2000" dirty="0" smtClean="0"/>
              <a:t>*Sağ </a:t>
            </a:r>
            <a:r>
              <a:rPr lang="tr-TR" sz="2000" dirty="0"/>
              <a:t>ve sol kavramlarını ayırt edememe veya bu konuda sürekli hata yapma.</a:t>
            </a:r>
          </a:p>
          <a:p>
            <a:r>
              <a:rPr lang="tr-TR" sz="2000" dirty="0" smtClean="0"/>
              <a:t>*Dikkat </a:t>
            </a:r>
            <a:r>
              <a:rPr lang="tr-TR" sz="2000" dirty="0"/>
              <a:t>eksikliği, odaklanamama.</a:t>
            </a:r>
          </a:p>
          <a:p>
            <a:r>
              <a:rPr lang="tr-TR" sz="2000" dirty="0" smtClean="0"/>
              <a:t>*Tarih</a:t>
            </a:r>
            <a:r>
              <a:rPr lang="tr-TR" sz="2000" dirty="0"/>
              <a:t>, saat ve zaman kavramlarını anlamada zorluk yaşama.</a:t>
            </a:r>
            <a:endParaRPr lang="tr-TR" sz="2000" dirty="0"/>
          </a:p>
        </p:txBody>
      </p:sp>
      <p:sp>
        <p:nvSpPr>
          <p:cNvPr id="8" name="Dikdörtgen 7"/>
          <p:cNvSpPr/>
          <p:nvPr/>
        </p:nvSpPr>
        <p:spPr>
          <a:xfrm>
            <a:off x="3192560" y="6488668"/>
            <a:ext cx="4343946" cy="307777"/>
          </a:xfrm>
          <a:prstGeom prst="rect">
            <a:avLst/>
          </a:prstGeom>
        </p:spPr>
        <p:txBody>
          <a:bodyPr wrap="none">
            <a:spAutoFit/>
          </a:bodyPr>
          <a:lstStyle/>
          <a:p>
            <a:pPr algn="ctr"/>
            <a:r>
              <a:rPr lang="tr-TR" sz="1400" dirty="0"/>
              <a:t>ŞEBİNKARAHİSAR REHBERLİK VE ARAŞTIRMA MERKEZİ</a:t>
            </a:r>
            <a:endParaRPr lang="tr-TR" sz="1400" dirty="0"/>
          </a:p>
        </p:txBody>
      </p:sp>
    </p:spTree>
    <p:extLst>
      <p:ext uri="{BB962C8B-B14F-4D97-AF65-F5344CB8AC3E}">
        <p14:creationId xmlns:p14="http://schemas.microsoft.com/office/powerpoint/2010/main" val="3450913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126124"/>
            <a:ext cx="8596668" cy="788276"/>
          </a:xfrm>
        </p:spPr>
        <p:txBody>
          <a:bodyPr>
            <a:normAutofit fontScale="90000"/>
          </a:bodyPr>
          <a:lstStyle/>
          <a:p>
            <a:r>
              <a:rPr lang="tr-TR" dirty="0" err="1" smtClean="0"/>
              <a:t>Diskalkulinin</a:t>
            </a:r>
            <a:r>
              <a:rPr lang="tr-TR" dirty="0" smtClean="0"/>
              <a:t> Belirtileri Nelerdir?</a:t>
            </a:r>
            <a:br>
              <a:rPr lang="tr-TR" dirty="0" smtClean="0"/>
            </a:b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953" y="725982"/>
            <a:ext cx="5419400" cy="4855011"/>
          </a:xfrm>
        </p:spPr>
      </p:pic>
      <p:sp>
        <p:nvSpPr>
          <p:cNvPr id="6" name="Dikdörtgen 5"/>
          <p:cNvSpPr/>
          <p:nvPr/>
        </p:nvSpPr>
        <p:spPr>
          <a:xfrm>
            <a:off x="5691352" y="1195367"/>
            <a:ext cx="4761185" cy="3170099"/>
          </a:xfrm>
          <a:prstGeom prst="rect">
            <a:avLst/>
          </a:prstGeom>
        </p:spPr>
        <p:txBody>
          <a:bodyPr wrap="square">
            <a:spAutoFit/>
          </a:bodyPr>
          <a:lstStyle/>
          <a:p>
            <a:r>
              <a:rPr lang="tr-TR" sz="2000" dirty="0" smtClean="0"/>
              <a:t>*Gündelik </a:t>
            </a:r>
            <a:r>
              <a:rPr lang="tr-TR" sz="2000" dirty="0"/>
              <a:t>yaşamda, alışverişlerde hatalı para verme ya da para üstünü doğru hesaplayamama.</a:t>
            </a:r>
          </a:p>
          <a:p>
            <a:r>
              <a:rPr lang="tr-TR" sz="2000" dirty="0" smtClean="0"/>
              <a:t>*Bozuk </a:t>
            </a:r>
            <a:r>
              <a:rPr lang="tr-TR" sz="2000" dirty="0"/>
              <a:t>paraları saymada zorlanma.</a:t>
            </a:r>
          </a:p>
          <a:p>
            <a:r>
              <a:rPr lang="tr-TR" sz="2000" dirty="0"/>
              <a:t>Mantıklı ve stratejik oyunlarda sık hata yapma.</a:t>
            </a:r>
          </a:p>
          <a:p>
            <a:r>
              <a:rPr lang="tr-TR" sz="2000" dirty="0" smtClean="0"/>
              <a:t>*Basit </a:t>
            </a:r>
            <a:r>
              <a:rPr lang="tr-TR" sz="2000" dirty="0"/>
              <a:t>geometrik şekilleri öğrenmekte güçlük çekme.</a:t>
            </a:r>
          </a:p>
          <a:p>
            <a:r>
              <a:rPr lang="tr-TR" sz="2000" dirty="0" smtClean="0"/>
              <a:t>*İşlem </a:t>
            </a:r>
            <a:r>
              <a:rPr lang="tr-TR" sz="2000" dirty="0"/>
              <a:t>yaparken sürekli el ile saymak zorunda kalma.</a:t>
            </a:r>
            <a:endParaRPr lang="tr-TR" sz="2000" dirty="0"/>
          </a:p>
        </p:txBody>
      </p:sp>
      <p:sp>
        <p:nvSpPr>
          <p:cNvPr id="7" name="Dikdörtgen 6"/>
          <p:cNvSpPr/>
          <p:nvPr/>
        </p:nvSpPr>
        <p:spPr>
          <a:xfrm>
            <a:off x="2534724" y="6488668"/>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1964200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9679" y="0"/>
            <a:ext cx="8596668" cy="867103"/>
          </a:xfrm>
        </p:spPr>
        <p:txBody>
          <a:bodyPr/>
          <a:lstStyle/>
          <a:p>
            <a:r>
              <a:rPr lang="tr-TR" dirty="0" err="1" smtClean="0"/>
              <a:t>Diskalkulinin</a:t>
            </a:r>
            <a:r>
              <a:rPr lang="tr-TR" dirty="0" smtClean="0"/>
              <a:t> Türleri Nelerdir?</a:t>
            </a:r>
            <a:endParaRPr lang="tr-TR" dirty="0"/>
          </a:p>
        </p:txBody>
      </p:sp>
      <p:sp>
        <p:nvSpPr>
          <p:cNvPr id="3" name="İçerik Yer Tutucusu 2"/>
          <p:cNvSpPr>
            <a:spLocks noGrp="1"/>
          </p:cNvSpPr>
          <p:nvPr>
            <p:ph idx="1"/>
          </p:nvPr>
        </p:nvSpPr>
        <p:spPr>
          <a:xfrm>
            <a:off x="251664" y="867103"/>
            <a:ext cx="10342763" cy="5126963"/>
          </a:xfrm>
        </p:spPr>
        <p:txBody>
          <a:bodyPr/>
          <a:lstStyle/>
          <a:p>
            <a:endParaRPr lang="tr-TR" dirty="0" smtClean="0"/>
          </a:p>
          <a:p>
            <a:endParaRPr lang="tr-TR" dirty="0"/>
          </a:p>
          <a:p>
            <a:endParaRPr lang="tr-TR" dirty="0" smtClean="0"/>
          </a:p>
          <a:p>
            <a:endParaRPr lang="tr-TR" sz="2000" dirty="0"/>
          </a:p>
          <a:p>
            <a:endParaRPr lang="tr-TR" sz="2000" dirty="0" smtClean="0"/>
          </a:p>
          <a:p>
            <a:endParaRPr lang="tr-TR" sz="2000" dirty="0"/>
          </a:p>
          <a:p>
            <a:endParaRPr lang="tr-TR" dirty="0"/>
          </a:p>
          <a:p>
            <a:endParaRPr lang="tr-TR" dirty="0"/>
          </a:p>
        </p:txBody>
      </p:sp>
      <p:pic>
        <p:nvPicPr>
          <p:cNvPr id="4" name="Resim 3"/>
          <p:cNvPicPr>
            <a:picLocks noChangeAspect="1"/>
          </p:cNvPicPr>
          <p:nvPr/>
        </p:nvPicPr>
        <p:blipFill>
          <a:blip r:embed="rId2"/>
          <a:stretch>
            <a:fillRect/>
          </a:stretch>
        </p:blipFill>
        <p:spPr>
          <a:xfrm>
            <a:off x="0" y="867104"/>
            <a:ext cx="5533697" cy="4950372"/>
          </a:xfrm>
          <a:prstGeom prst="rect">
            <a:avLst/>
          </a:prstGeom>
        </p:spPr>
      </p:pic>
      <p:sp>
        <p:nvSpPr>
          <p:cNvPr id="5" name="Dikdörtgen 4"/>
          <p:cNvSpPr/>
          <p:nvPr/>
        </p:nvSpPr>
        <p:spPr>
          <a:xfrm>
            <a:off x="5801712" y="526134"/>
            <a:ext cx="5312394" cy="5632311"/>
          </a:xfrm>
          <a:prstGeom prst="rect">
            <a:avLst/>
          </a:prstGeom>
        </p:spPr>
        <p:txBody>
          <a:bodyPr wrap="square">
            <a:spAutoFit/>
          </a:bodyPr>
          <a:lstStyle/>
          <a:p>
            <a:r>
              <a:rPr lang="tr-TR" sz="2400" b="1" dirty="0">
                <a:solidFill>
                  <a:schemeClr val="accent5">
                    <a:lumMod val="60000"/>
                    <a:lumOff val="40000"/>
                  </a:schemeClr>
                </a:solidFill>
              </a:rPr>
              <a:t>İşlevsel Diskalkuli</a:t>
            </a:r>
            <a:r>
              <a:rPr lang="tr-TR" sz="2400" b="1" dirty="0"/>
              <a:t>:</a:t>
            </a:r>
            <a:r>
              <a:rPr lang="tr-TR" sz="2400" dirty="0"/>
              <a:t> Bu durumda bireyler sayılar arası ilişkileri yorumlama ve yazılı ya da sözlü matematiksel hesaplamaları tamamlama konusunda zorlanır</a:t>
            </a:r>
            <a:r>
              <a:rPr lang="tr-TR" sz="2400" dirty="0" smtClean="0"/>
              <a:t>.</a:t>
            </a:r>
          </a:p>
          <a:p>
            <a:endParaRPr lang="tr-TR" sz="2400" dirty="0"/>
          </a:p>
          <a:p>
            <a:r>
              <a:rPr lang="tr-TR" sz="2400" b="1" dirty="0" err="1" smtClean="0">
                <a:solidFill>
                  <a:schemeClr val="accent5">
                    <a:lumMod val="60000"/>
                    <a:lumOff val="40000"/>
                  </a:schemeClr>
                </a:solidFill>
              </a:rPr>
              <a:t>GrafikselDiskalkuli</a:t>
            </a:r>
            <a:r>
              <a:rPr lang="tr-TR" sz="2400" b="1" dirty="0">
                <a:solidFill>
                  <a:schemeClr val="accent5">
                    <a:lumMod val="60000"/>
                    <a:lumOff val="40000"/>
                  </a:schemeClr>
                </a:solidFill>
              </a:rPr>
              <a:t>:</a:t>
            </a:r>
            <a:r>
              <a:rPr lang="tr-TR" sz="2400" dirty="0"/>
              <a:t> Matematiksel sembollerin anlaşılması ve kullanılması konusunda sorun yaşanır</a:t>
            </a:r>
            <a:r>
              <a:rPr lang="tr-TR" sz="2400" dirty="0" smtClean="0"/>
              <a:t>.</a:t>
            </a:r>
          </a:p>
          <a:p>
            <a:endParaRPr lang="tr-TR" sz="2400" dirty="0"/>
          </a:p>
          <a:p>
            <a:r>
              <a:rPr lang="tr-TR" sz="2400" b="1" dirty="0">
                <a:solidFill>
                  <a:schemeClr val="accent5">
                    <a:lumMod val="60000"/>
                    <a:lumOff val="40000"/>
                  </a:schemeClr>
                </a:solidFill>
              </a:rPr>
              <a:t>Fikirsel Diskalkuli</a:t>
            </a:r>
            <a:r>
              <a:rPr lang="tr-TR" sz="2400" b="1" dirty="0"/>
              <a:t>:</a:t>
            </a:r>
            <a:r>
              <a:rPr lang="tr-TR" sz="2400" dirty="0"/>
              <a:t> Matematik kavramlarının anlaşılmasında güçlük çekerken, bu problemleri olan çocuklar genellikle daha sonra hatırlama konusunda sıkıntı yaşarlar.</a:t>
            </a:r>
          </a:p>
        </p:txBody>
      </p:sp>
      <p:sp>
        <p:nvSpPr>
          <p:cNvPr id="6" name="Dikdörtgen 5"/>
          <p:cNvSpPr/>
          <p:nvPr/>
        </p:nvSpPr>
        <p:spPr>
          <a:xfrm>
            <a:off x="2765087" y="6488668"/>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2425876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7072" y="0"/>
            <a:ext cx="8596668" cy="1320800"/>
          </a:xfrm>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157072" y="609600"/>
            <a:ext cx="5288061" cy="4717722"/>
          </a:xfrm>
          <a:prstGeom prst="rect">
            <a:avLst/>
          </a:prstGeom>
        </p:spPr>
      </p:pic>
      <p:sp>
        <p:nvSpPr>
          <p:cNvPr id="5" name="Dikdörtgen 4"/>
          <p:cNvSpPr/>
          <p:nvPr/>
        </p:nvSpPr>
        <p:spPr>
          <a:xfrm>
            <a:off x="5612524" y="0"/>
            <a:ext cx="5092262" cy="5878532"/>
          </a:xfrm>
          <a:prstGeom prst="rect">
            <a:avLst/>
          </a:prstGeom>
        </p:spPr>
        <p:txBody>
          <a:bodyPr wrap="square">
            <a:spAutoFit/>
          </a:bodyPr>
          <a:lstStyle/>
          <a:p>
            <a:r>
              <a:rPr lang="tr-TR" sz="2200" b="1" dirty="0">
                <a:solidFill>
                  <a:schemeClr val="accent5">
                    <a:lumMod val="60000"/>
                    <a:lumOff val="40000"/>
                  </a:schemeClr>
                </a:solidFill>
              </a:rPr>
              <a:t>Praktognostik Diskalkuli:</a:t>
            </a:r>
            <a:r>
              <a:rPr lang="tr-TR" sz="2200" dirty="0"/>
              <a:t> Soyut matematik kavramları ve denklemlerde işlem yapma konusunda zorluklar yaşanır</a:t>
            </a:r>
            <a:r>
              <a:rPr lang="tr-TR" sz="2200" dirty="0" smtClean="0"/>
              <a:t>.</a:t>
            </a:r>
          </a:p>
          <a:p>
            <a:endParaRPr lang="tr-TR" sz="2200" dirty="0"/>
          </a:p>
          <a:p>
            <a:r>
              <a:rPr lang="tr-TR" sz="2200" b="1" dirty="0">
                <a:solidFill>
                  <a:schemeClr val="accent5">
                    <a:lumMod val="60000"/>
                    <a:lumOff val="40000"/>
                  </a:schemeClr>
                </a:solidFill>
              </a:rPr>
              <a:t>Anlamsal Diskalkuli:</a:t>
            </a:r>
            <a:r>
              <a:rPr lang="tr-TR" sz="2200" dirty="0"/>
              <a:t> Matematiksel ifade ve denklemlerin anlaşılması ve özellikle yazılı ifade etmede sorun olur</a:t>
            </a:r>
            <a:r>
              <a:rPr lang="tr-TR" sz="2200" dirty="0" smtClean="0"/>
              <a:t>.</a:t>
            </a:r>
          </a:p>
          <a:p>
            <a:endParaRPr lang="tr-TR" sz="2200" dirty="0"/>
          </a:p>
          <a:p>
            <a:r>
              <a:rPr lang="tr-TR" sz="2200" b="1" dirty="0">
                <a:solidFill>
                  <a:schemeClr val="accent5">
                    <a:lumMod val="60000"/>
                    <a:lumOff val="40000"/>
                  </a:schemeClr>
                </a:solidFill>
              </a:rPr>
              <a:t>Sözel Diskalkuli:</a:t>
            </a:r>
            <a:r>
              <a:rPr lang="tr-TR" sz="2200" dirty="0"/>
              <a:t> Birey sayıları veya diğer matematiksel kavramları anlamada zorlanırken, matematikle ilgili sembolleri okuma veya yazmada sorun yaşamaz ancak sözlü olarak anlatıldığında zorluk çeker.</a:t>
            </a:r>
          </a:p>
          <a:p>
            <a:endParaRPr lang="tr-TR" sz="2400" dirty="0"/>
          </a:p>
        </p:txBody>
      </p:sp>
      <p:sp>
        <p:nvSpPr>
          <p:cNvPr id="6" name="Dikdörtgen 5"/>
          <p:cNvSpPr/>
          <p:nvPr/>
        </p:nvSpPr>
        <p:spPr>
          <a:xfrm>
            <a:off x="2843914" y="6303466"/>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352117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98483"/>
          </a:xfrm>
        </p:spPr>
        <p:txBody>
          <a:bodyPr>
            <a:normAutofit fontScale="90000"/>
          </a:bodyPr>
          <a:lstStyle/>
          <a:p>
            <a:r>
              <a:rPr lang="tr-TR" b="1" dirty="0" err="1"/>
              <a:t>Diskalkulinin</a:t>
            </a:r>
            <a:r>
              <a:rPr lang="tr-TR" b="1" dirty="0"/>
              <a:t> Nedenleri Nelerdir?</a:t>
            </a:r>
            <a:br>
              <a:rPr lang="tr-TR" b="1" dirty="0"/>
            </a:br>
            <a:endParaRPr lang="tr-TR" dirty="0"/>
          </a:p>
        </p:txBody>
      </p:sp>
      <p:sp>
        <p:nvSpPr>
          <p:cNvPr id="3" name="İçerik Yer Tutucusu 2"/>
          <p:cNvSpPr>
            <a:spLocks noGrp="1"/>
          </p:cNvSpPr>
          <p:nvPr>
            <p:ph idx="1"/>
          </p:nvPr>
        </p:nvSpPr>
        <p:spPr>
          <a:xfrm>
            <a:off x="677334" y="4335517"/>
            <a:ext cx="8596668" cy="1705845"/>
          </a:xfrm>
        </p:spPr>
        <p:txBody>
          <a:bodyPr>
            <a:normAutofit/>
          </a:bodyPr>
          <a:lstStyle/>
          <a:p>
            <a:pPr algn="ctr"/>
            <a:r>
              <a:rPr lang="tr-TR" sz="2400" dirty="0">
                <a:solidFill>
                  <a:schemeClr val="tx1"/>
                </a:solidFill>
              </a:rPr>
              <a:t>Görsel uzaysal süreçlerde bozulma</a:t>
            </a:r>
          </a:p>
          <a:p>
            <a:pPr algn="ctr"/>
            <a:r>
              <a:rPr lang="tr-TR" sz="2400" dirty="0">
                <a:solidFill>
                  <a:schemeClr val="tx1"/>
                </a:solidFill>
              </a:rPr>
              <a:t>Problem çözme becerisinde güçlük</a:t>
            </a:r>
          </a:p>
          <a:p>
            <a:pPr algn="ctr"/>
            <a:r>
              <a:rPr lang="tr-TR" sz="2400" dirty="0">
                <a:solidFill>
                  <a:schemeClr val="tx1"/>
                </a:solidFill>
              </a:rPr>
              <a:t>Organizasyon becerisinde güçlük</a:t>
            </a:r>
          </a:p>
          <a:p>
            <a:pPr marL="0" indent="0">
              <a:buNone/>
            </a:pPr>
            <a:endParaRPr lang="tr-TR" sz="2400" dirty="0"/>
          </a:p>
        </p:txBody>
      </p:sp>
      <p:pic>
        <p:nvPicPr>
          <p:cNvPr id="4" name="Resim 3"/>
          <p:cNvPicPr>
            <a:picLocks noChangeAspect="1"/>
          </p:cNvPicPr>
          <p:nvPr/>
        </p:nvPicPr>
        <p:blipFill>
          <a:blip r:embed="rId2"/>
          <a:stretch>
            <a:fillRect/>
          </a:stretch>
        </p:blipFill>
        <p:spPr>
          <a:xfrm>
            <a:off x="914401" y="1324303"/>
            <a:ext cx="7898524" cy="3011214"/>
          </a:xfrm>
          <a:prstGeom prst="rect">
            <a:avLst/>
          </a:prstGeom>
        </p:spPr>
      </p:pic>
      <p:sp>
        <p:nvSpPr>
          <p:cNvPr id="5" name="Dikdörtgen 4"/>
          <p:cNvSpPr/>
          <p:nvPr/>
        </p:nvSpPr>
        <p:spPr>
          <a:xfrm>
            <a:off x="2334162" y="6318609"/>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496215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2382" y="252246"/>
            <a:ext cx="8596668" cy="835575"/>
          </a:xfrm>
        </p:spPr>
        <p:txBody>
          <a:bodyPr/>
          <a:lstStyle/>
          <a:p>
            <a:r>
              <a:rPr lang="tr-TR" dirty="0" err="1" smtClean="0"/>
              <a:t>Diskalkulinin</a:t>
            </a:r>
            <a:r>
              <a:rPr lang="tr-TR" dirty="0" smtClean="0"/>
              <a:t> Görülme Sıklığı Nedir?</a:t>
            </a:r>
            <a:endParaRPr lang="tr-TR" dirty="0"/>
          </a:p>
        </p:txBody>
      </p:sp>
      <p:pic>
        <p:nvPicPr>
          <p:cNvPr id="4" name="İçerik Yer Tutucusu 3"/>
          <p:cNvPicPr>
            <a:picLocks noGrp="1" noChangeAspect="1"/>
          </p:cNvPicPr>
          <p:nvPr>
            <p:ph idx="1"/>
          </p:nvPr>
        </p:nvPicPr>
        <p:blipFill>
          <a:blip r:embed="rId2"/>
          <a:stretch>
            <a:fillRect/>
          </a:stretch>
        </p:blipFill>
        <p:spPr>
          <a:xfrm>
            <a:off x="150157" y="1087822"/>
            <a:ext cx="5761912" cy="3539429"/>
          </a:xfrm>
          <a:prstGeom prst="rect">
            <a:avLst/>
          </a:prstGeom>
        </p:spPr>
      </p:pic>
      <p:sp>
        <p:nvSpPr>
          <p:cNvPr id="5" name="Dikdörtgen 4"/>
          <p:cNvSpPr/>
          <p:nvPr/>
        </p:nvSpPr>
        <p:spPr>
          <a:xfrm>
            <a:off x="5912069" y="1087821"/>
            <a:ext cx="6096000" cy="3539430"/>
          </a:xfrm>
          <a:prstGeom prst="rect">
            <a:avLst/>
          </a:prstGeom>
        </p:spPr>
        <p:txBody>
          <a:bodyPr>
            <a:spAutoFit/>
          </a:bodyPr>
          <a:lstStyle/>
          <a:p>
            <a:r>
              <a:rPr lang="tr-TR" sz="2800" dirty="0" err="1"/>
              <a:t>Diskalkulinin</a:t>
            </a:r>
            <a:r>
              <a:rPr lang="tr-TR" sz="2800" dirty="0"/>
              <a:t> görülme sıklığı genel toplumda %3-7’dir. Yapılan incelemeler ilkokula giden çocuklarda görülme sıklığının %3-6 olduğunu ortaya </a:t>
            </a:r>
            <a:r>
              <a:rPr lang="tr-TR" sz="2800" dirty="0" smtClean="0"/>
              <a:t>koymuştur.</a:t>
            </a:r>
          </a:p>
          <a:p>
            <a:endParaRPr lang="tr-TR" sz="2800" dirty="0" smtClean="0"/>
          </a:p>
          <a:p>
            <a:r>
              <a:rPr lang="tr-TR" sz="2800" dirty="0" smtClean="0"/>
              <a:t>Erkekler </a:t>
            </a:r>
            <a:r>
              <a:rPr lang="tr-TR" sz="2800" dirty="0" err="1"/>
              <a:t>diskalkuli</a:t>
            </a:r>
            <a:r>
              <a:rPr lang="tr-TR" sz="2800" dirty="0"/>
              <a:t> için riskli grupta yer alır.</a:t>
            </a:r>
          </a:p>
        </p:txBody>
      </p:sp>
      <p:sp>
        <p:nvSpPr>
          <p:cNvPr id="6" name="Dikdörtgen 5"/>
          <p:cNvSpPr/>
          <p:nvPr/>
        </p:nvSpPr>
        <p:spPr>
          <a:xfrm>
            <a:off x="3031113" y="6271313"/>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3632188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98483"/>
          </a:xfrm>
        </p:spPr>
        <p:txBody>
          <a:bodyPr/>
          <a:lstStyle/>
          <a:p>
            <a:pPr algn="ctr"/>
            <a:r>
              <a:rPr lang="tr-TR" dirty="0"/>
              <a:t>Diskalkuli Nasıl Düzeltilir?</a:t>
            </a:r>
          </a:p>
        </p:txBody>
      </p:sp>
      <p:pic>
        <p:nvPicPr>
          <p:cNvPr id="4" name="İçerik Yer Tutucusu 3"/>
          <p:cNvPicPr>
            <a:picLocks noGrp="1" noChangeAspect="1"/>
          </p:cNvPicPr>
          <p:nvPr>
            <p:ph idx="1"/>
          </p:nvPr>
        </p:nvPicPr>
        <p:blipFill>
          <a:blip r:embed="rId2"/>
          <a:stretch>
            <a:fillRect/>
          </a:stretch>
        </p:blipFill>
        <p:spPr>
          <a:xfrm>
            <a:off x="301688" y="1245531"/>
            <a:ext cx="6067582" cy="4225103"/>
          </a:xfrm>
          <a:prstGeom prst="rect">
            <a:avLst/>
          </a:prstGeom>
        </p:spPr>
      </p:pic>
      <p:sp>
        <p:nvSpPr>
          <p:cNvPr id="5" name="Dikdörtgen 4"/>
          <p:cNvSpPr/>
          <p:nvPr/>
        </p:nvSpPr>
        <p:spPr>
          <a:xfrm>
            <a:off x="6558455" y="1245531"/>
            <a:ext cx="4698124" cy="4524315"/>
          </a:xfrm>
          <a:prstGeom prst="rect">
            <a:avLst/>
          </a:prstGeom>
        </p:spPr>
        <p:txBody>
          <a:bodyPr wrap="square">
            <a:spAutoFit/>
          </a:bodyPr>
          <a:lstStyle/>
          <a:p>
            <a:r>
              <a:rPr lang="tr-TR" sz="2400" dirty="0">
                <a:solidFill>
                  <a:srgbClr val="C00000"/>
                </a:solidFill>
              </a:rPr>
              <a:t>Diskalkuli, </a:t>
            </a:r>
            <a:r>
              <a:rPr lang="tr-TR" sz="2400" dirty="0"/>
              <a:t>bireyin hayatı boyunca yaşayacağı bir güçlüktür, hastalık olmadığı için tedavi etmek yerine ancak matematiksel işlev becerilerinin kazandırılması sağlanabilir. Bunun için de görsel materyallerden yararlanılır ya da matematiksel semboller; </a:t>
            </a:r>
            <a:r>
              <a:rPr lang="tr-TR" sz="2400" dirty="0">
                <a:solidFill>
                  <a:srgbClr val="C00000"/>
                </a:solidFill>
              </a:rPr>
              <a:t>görselleştirilir. </a:t>
            </a:r>
            <a:r>
              <a:rPr lang="tr-TR" sz="2400" dirty="0"/>
              <a:t>Bir başka deyişle sayısal ifadeler, sayılar; görselleştirilerek anlatılır.</a:t>
            </a:r>
          </a:p>
        </p:txBody>
      </p:sp>
      <p:sp>
        <p:nvSpPr>
          <p:cNvPr id="6" name="Dikdörtgen 5"/>
          <p:cNvSpPr/>
          <p:nvPr/>
        </p:nvSpPr>
        <p:spPr>
          <a:xfrm>
            <a:off x="2933252" y="6221111"/>
            <a:ext cx="5537220" cy="369332"/>
          </a:xfrm>
          <a:prstGeom prst="rect">
            <a:avLst/>
          </a:prstGeom>
        </p:spPr>
        <p:txBody>
          <a:bodyPr wrap="none">
            <a:spAutoFit/>
          </a:bodyPr>
          <a:lstStyle/>
          <a:p>
            <a:pPr algn="ctr"/>
            <a:r>
              <a:rPr lang="tr-TR" dirty="0"/>
              <a:t>ŞEBİNKARAHİSAR REHBERLİK VE ARAŞTIRMA MERKEZİ</a:t>
            </a:r>
            <a:endParaRPr lang="tr-TR" dirty="0"/>
          </a:p>
        </p:txBody>
      </p:sp>
    </p:spTree>
    <p:extLst>
      <p:ext uri="{BB962C8B-B14F-4D97-AF65-F5344CB8AC3E}">
        <p14:creationId xmlns:p14="http://schemas.microsoft.com/office/powerpoint/2010/main" val="3682924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Kristal">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189</TotalTime>
  <Words>701</Words>
  <Application>Microsoft Office PowerPoint</Application>
  <PresentationFormat>Geniş ekran</PresentationFormat>
  <Paragraphs>124</Paragraphs>
  <Slides>21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21</vt:i4>
      </vt:variant>
    </vt:vector>
  </HeadingPairs>
  <TitlesOfParts>
    <vt:vector size="25" baseType="lpstr">
      <vt:lpstr>Arial</vt:lpstr>
      <vt:lpstr>Trebuchet MS</vt:lpstr>
      <vt:lpstr>Wingdings 3</vt:lpstr>
      <vt:lpstr>Kristal</vt:lpstr>
      <vt:lpstr>DİSKALKULİ NEDİR?</vt:lpstr>
      <vt:lpstr>DİSKALKULİ NEDİR?</vt:lpstr>
      <vt:lpstr>DİSKALKULİNİN BELİRTİLERİ NELERDİR?</vt:lpstr>
      <vt:lpstr>Diskalkulinin Belirtileri Nelerdir? </vt:lpstr>
      <vt:lpstr>Diskalkulinin Türleri Nelerdir?</vt:lpstr>
      <vt:lpstr>PowerPoint Sunusu</vt:lpstr>
      <vt:lpstr>Diskalkulinin Nedenleri Nelerdir? </vt:lpstr>
      <vt:lpstr>Diskalkulinin Görülme Sıklığı Nedir?</vt:lpstr>
      <vt:lpstr>Diskalkuli Nasıl Düzeltilir?</vt:lpstr>
      <vt:lpstr>Diskalkuli </vt:lpstr>
      <vt:lpstr>Diskalkuli, kaç yaşında anlaşılır?</vt:lpstr>
      <vt:lpstr>Diskalkuli, bir zeka geriliği midir?</vt:lpstr>
      <vt:lpstr>PowerPoint Sunusu</vt:lpstr>
      <vt:lpstr>PowerPoint Sunusu</vt:lpstr>
      <vt:lpstr>AİLELERE ÖNERİLER</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DİSKALKULİ NEDİR?</dc:title>
  <dc:creator>HASAN-HÜSEYİN29</dc:creator>
  <cp:lastModifiedBy>HASAN-HÜSEYİN29</cp:lastModifiedBy>
  <cp:revision>20</cp:revision>
  <dcterms:created xsi:type="dcterms:W3CDTF">2024-03-07T11:11:08Z</dcterms:created>
  <dcterms:modified xsi:type="dcterms:W3CDTF">2024-03-07T14:20:17Z</dcterms:modified>
</cp:coreProperties>
</file>