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5" r:id="rId6"/>
    <p:sldId id="260" r:id="rId7"/>
    <p:sldId id="261" r:id="rId8"/>
    <p:sldId id="266" r:id="rId9"/>
    <p:sldId id="262" r:id="rId10"/>
    <p:sldId id="263"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7E1FB051-9288-4723-85A1-9E772DE0581F}" type="datetimeFigureOut">
              <a:rPr lang="tr-TR" smtClean="0"/>
              <a:pPr/>
              <a:t>14.03.2024</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33E6AF51-EE9D-4DD5-8364-329307512F3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E1FB051-9288-4723-85A1-9E772DE0581F}" type="datetimeFigureOut">
              <a:rPr lang="tr-TR" smtClean="0"/>
              <a:pPr/>
              <a:t>14.03.2024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E6AF51-EE9D-4DD5-8364-329307512F3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E1FB051-9288-4723-85A1-9E772DE0581F}" type="datetimeFigureOut">
              <a:rPr lang="tr-TR" smtClean="0"/>
              <a:pPr/>
              <a:t>14.03.2024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E6AF51-EE9D-4DD5-8364-329307512F3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E1FB051-9288-4723-85A1-9E772DE0581F}" type="datetimeFigureOut">
              <a:rPr lang="tr-TR" smtClean="0"/>
              <a:pPr/>
              <a:t>14.03.2024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E6AF51-EE9D-4DD5-8364-329307512F3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7E1FB051-9288-4723-85A1-9E772DE0581F}" type="datetimeFigureOut">
              <a:rPr lang="tr-TR" smtClean="0"/>
              <a:pPr/>
              <a:t>14.03.2024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E6AF51-EE9D-4DD5-8364-329307512F3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7E1FB051-9288-4723-85A1-9E772DE0581F}" type="datetimeFigureOut">
              <a:rPr lang="tr-TR" smtClean="0"/>
              <a:pPr/>
              <a:t>14.03.2024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E6AF51-EE9D-4DD5-8364-329307512F3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7E1FB051-9288-4723-85A1-9E772DE0581F}" type="datetimeFigureOut">
              <a:rPr lang="tr-TR" smtClean="0"/>
              <a:pPr/>
              <a:t>14.03.2024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3E6AF51-EE9D-4DD5-8364-329307512F3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7E1FB051-9288-4723-85A1-9E772DE0581F}" type="datetimeFigureOut">
              <a:rPr lang="tr-TR" smtClean="0"/>
              <a:pPr/>
              <a:t>14.03.2024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3E6AF51-EE9D-4DD5-8364-329307512F3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E1FB051-9288-4723-85A1-9E772DE0581F}" type="datetimeFigureOut">
              <a:rPr lang="tr-TR" smtClean="0"/>
              <a:pPr/>
              <a:t>14.03.2024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3E6AF51-EE9D-4DD5-8364-329307512F3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7E1FB051-9288-4723-85A1-9E772DE0581F}" type="datetimeFigureOut">
              <a:rPr lang="tr-TR" smtClean="0"/>
              <a:pPr/>
              <a:t>14.03.2024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E6AF51-EE9D-4DD5-8364-329307512F3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7E1FB051-9288-4723-85A1-9E772DE0581F}" type="datetimeFigureOut">
              <a:rPr lang="tr-TR" smtClean="0"/>
              <a:pPr/>
              <a:t>14.03.2024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33E6AF51-EE9D-4DD5-8364-329307512F3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1FB051-9288-4723-85A1-9E772DE0581F}" type="datetimeFigureOut">
              <a:rPr lang="tr-TR" smtClean="0"/>
              <a:pPr/>
              <a:t>14.03.2024</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E6AF51-EE9D-4DD5-8364-329307512F3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elisenbeyin.net/sinav-kaygisi.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elisenbeyin.net/sinav-kaygisi.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SINAV KAYGISI İLE BAŞA ÇIKMA YOLLARI</a:t>
            </a:r>
            <a:endParaRPr lang="tr-TR" dirty="0"/>
          </a:p>
        </p:txBody>
      </p:sp>
      <p:sp>
        <p:nvSpPr>
          <p:cNvPr id="3" name="2 Alt Başlık"/>
          <p:cNvSpPr>
            <a:spLocks noGrp="1"/>
          </p:cNvSpPr>
          <p:nvPr>
            <p:ph type="subTitle" idx="1"/>
          </p:nvPr>
        </p:nvSpPr>
        <p:spPr>
          <a:xfrm>
            <a:off x="357158" y="1850064"/>
            <a:ext cx="8572560" cy="4365018"/>
          </a:xfrm>
        </p:spPr>
        <p:txBody>
          <a:bodyPr>
            <a:normAutofit/>
          </a:bodyPr>
          <a:lstStyle/>
          <a:p>
            <a:endParaRPr lang="tr-TR" dirty="0" smtClean="0"/>
          </a:p>
          <a:p>
            <a:endParaRPr lang="tr-TR" dirty="0" smtClean="0"/>
          </a:p>
          <a:p>
            <a:endParaRPr lang="tr-TR" dirty="0" smtClean="0"/>
          </a:p>
          <a:p>
            <a:endParaRPr lang="tr-TR" dirty="0" smtClean="0"/>
          </a:p>
          <a:p>
            <a:r>
              <a:rPr lang="tr-TR" dirty="0" smtClean="0"/>
              <a:t>Hazırlayan: Ayla ŞEKERLİ</a:t>
            </a:r>
          </a:p>
          <a:p>
            <a:r>
              <a:rPr lang="tr-TR" sz="2400" dirty="0" smtClean="0"/>
              <a:t> </a:t>
            </a:r>
            <a:r>
              <a:rPr lang="tr-TR" sz="2400" dirty="0" smtClean="0"/>
              <a:t>  </a:t>
            </a:r>
            <a:r>
              <a:rPr lang="tr-TR" sz="2400" dirty="0" smtClean="0"/>
              <a:t>Şebinkarahisar Rehberlik ve Araştırma  </a:t>
            </a:r>
          </a:p>
          <a:p>
            <a:r>
              <a:rPr lang="tr-TR" sz="2400" dirty="0" smtClean="0"/>
              <a:t>                </a:t>
            </a:r>
            <a:r>
              <a:rPr lang="tr-TR" sz="2400" dirty="0" smtClean="0"/>
              <a:t>Merkezi</a:t>
            </a:r>
          </a:p>
          <a:p>
            <a:r>
              <a:rPr lang="tr-TR" sz="2400" dirty="0" smtClean="0"/>
              <a:t>2024</a:t>
            </a:r>
            <a:endParaRPr lang="tr-TR" sz="2400" dirty="0"/>
          </a:p>
        </p:txBody>
      </p:sp>
      <p:pic>
        <p:nvPicPr>
          <p:cNvPr id="4" name="3 Resim" descr="RAM LOGO KISA.png"/>
          <p:cNvPicPr>
            <a:picLocks noChangeAspect="1"/>
          </p:cNvPicPr>
          <p:nvPr/>
        </p:nvPicPr>
        <p:blipFill>
          <a:blip r:embed="rId2" cstate="print"/>
          <a:stretch>
            <a:fillRect/>
          </a:stretch>
        </p:blipFill>
        <p:spPr>
          <a:xfrm>
            <a:off x="0" y="5572140"/>
            <a:ext cx="3105292" cy="12858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0" y="3000372"/>
            <a:ext cx="9001156" cy="2500330"/>
          </a:xfrm>
        </p:spPr>
        <p:txBody>
          <a:bodyPr>
            <a:normAutofit lnSpcReduction="10000"/>
          </a:bodyPr>
          <a:lstStyle/>
          <a:p>
            <a:pPr>
              <a:buNone/>
            </a:pPr>
            <a:r>
              <a:rPr lang="tr-TR" b="1" dirty="0" smtClean="0"/>
              <a:t>   </a:t>
            </a:r>
          </a:p>
          <a:p>
            <a:pPr>
              <a:buNone/>
            </a:pPr>
            <a:r>
              <a:rPr lang="tr-TR" b="1" dirty="0" smtClean="0"/>
              <a:t>  </a:t>
            </a:r>
            <a:r>
              <a:rPr lang="tr-TR" sz="2400" b="1" dirty="0" smtClean="0"/>
              <a:t>9</a:t>
            </a:r>
            <a:r>
              <a:rPr lang="tr-TR" sz="2400" dirty="0" smtClean="0"/>
              <a:t>. </a:t>
            </a:r>
            <a:r>
              <a:rPr lang="tr-TR" sz="2400" b="1" dirty="0" smtClean="0"/>
              <a:t>Felaket yorumlarını içeren olumsuz </a:t>
            </a:r>
            <a:r>
              <a:rPr lang="tr-TR" sz="2400" b="1" dirty="0" smtClean="0"/>
              <a:t>düşünceler; </a:t>
            </a:r>
            <a:r>
              <a:rPr lang="tr-TR" sz="2400" dirty="0" smtClean="0"/>
              <a:t>Nasıl </a:t>
            </a:r>
            <a:r>
              <a:rPr lang="tr-TR" sz="2400" dirty="0" smtClean="0"/>
              <a:t>bakarsanız öyle görürsünüz; olumlu düşünmek gerekir her zaman. </a:t>
            </a:r>
          </a:p>
          <a:p>
            <a:pPr>
              <a:buNone/>
            </a:pPr>
            <a:r>
              <a:rPr lang="tr-TR" sz="2400" b="1" dirty="0" smtClean="0"/>
              <a:t>    10</a:t>
            </a:r>
            <a:r>
              <a:rPr lang="tr-TR" sz="2400" dirty="0" smtClean="0"/>
              <a:t>. </a:t>
            </a:r>
            <a:r>
              <a:rPr lang="tr-TR" sz="2400" b="1" dirty="0" smtClean="0"/>
              <a:t>Sınav Sonucuna dair olumsuz beklentiler</a:t>
            </a:r>
            <a:r>
              <a:rPr lang="tr-TR" sz="2400" dirty="0" smtClean="0"/>
              <a:t>; </a:t>
            </a:r>
            <a:endParaRPr lang="tr-TR" sz="2400" dirty="0" smtClean="0"/>
          </a:p>
          <a:p>
            <a:pPr>
              <a:buNone/>
            </a:pPr>
            <a:r>
              <a:rPr lang="tr-TR" sz="2400" dirty="0" smtClean="0"/>
              <a:t>    ‘</a:t>
            </a:r>
            <a:r>
              <a:rPr lang="tr-TR" sz="2400" dirty="0" smtClean="0"/>
              <a:t>Kazansam </a:t>
            </a:r>
            <a:r>
              <a:rPr lang="tr-TR" sz="2400" dirty="0" smtClean="0"/>
              <a:t>ne olacak; ülkede bir sürü işsiz insan varken’ gibi </a:t>
            </a:r>
            <a:endParaRPr lang="tr-TR" sz="2400" dirty="0"/>
          </a:p>
        </p:txBody>
      </p:sp>
      <p:pic>
        <p:nvPicPr>
          <p:cNvPr id="1026" name="Picture 2" descr="C:\Users\Sinan\Desktop\iy9tv.jpeg"/>
          <p:cNvPicPr>
            <a:picLocks noChangeAspect="1" noChangeArrowheads="1"/>
          </p:cNvPicPr>
          <p:nvPr/>
        </p:nvPicPr>
        <p:blipFill>
          <a:blip r:embed="rId2"/>
          <a:srcRect/>
          <a:stretch>
            <a:fillRect/>
          </a:stretch>
        </p:blipFill>
        <p:spPr bwMode="auto">
          <a:xfrm>
            <a:off x="1428728" y="0"/>
            <a:ext cx="5643602" cy="2857496"/>
          </a:xfrm>
          <a:prstGeom prst="rect">
            <a:avLst/>
          </a:prstGeom>
          <a:noFill/>
        </p:spPr>
      </p:pic>
      <p:pic>
        <p:nvPicPr>
          <p:cNvPr id="5" name="4 Resim" descr="RAM LOGO KISA.png"/>
          <p:cNvPicPr>
            <a:picLocks noChangeAspect="1"/>
          </p:cNvPicPr>
          <p:nvPr/>
        </p:nvPicPr>
        <p:blipFill>
          <a:blip r:embed="rId3" cstate="print"/>
          <a:stretch>
            <a:fillRect/>
          </a:stretch>
        </p:blipFill>
        <p:spPr>
          <a:xfrm>
            <a:off x="0" y="5500702"/>
            <a:ext cx="3105292" cy="1357298"/>
          </a:xfrm>
          <a:prstGeom prst="rect">
            <a:avLst/>
          </a:prstGeom>
        </p:spPr>
      </p:pic>
      <p:graphicFrame>
        <p:nvGraphicFramePr>
          <p:cNvPr id="7" name="6 Tablo"/>
          <p:cNvGraphicFramePr>
            <a:graphicFrameLocks noGrp="1"/>
          </p:cNvGraphicFramePr>
          <p:nvPr/>
        </p:nvGraphicFramePr>
        <p:xfrm>
          <a:off x="211015" y="3362178"/>
          <a:ext cx="8736037" cy="2124222"/>
        </p:xfrm>
        <a:graphic>
          <a:graphicData uri="http://schemas.openxmlformats.org/drawingml/2006/table">
            <a:tbl>
              <a:tblPr/>
              <a:tblGrid>
                <a:gridCol w="8736037"/>
              </a:tblGrid>
              <a:tr h="2124222">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Sınav Kaygısının Belirtileri</a:t>
            </a:r>
            <a:endParaRPr lang="tr-TR" dirty="0"/>
          </a:p>
        </p:txBody>
      </p:sp>
      <p:sp>
        <p:nvSpPr>
          <p:cNvPr id="3" name="2 İçerik Yer Tutucusu"/>
          <p:cNvSpPr>
            <a:spLocks noGrp="1"/>
          </p:cNvSpPr>
          <p:nvPr>
            <p:ph idx="1"/>
          </p:nvPr>
        </p:nvSpPr>
        <p:spPr>
          <a:xfrm>
            <a:off x="0" y="3857628"/>
            <a:ext cx="9144000" cy="2466972"/>
          </a:xfrm>
        </p:spPr>
        <p:txBody>
          <a:bodyPr/>
          <a:lstStyle/>
          <a:p>
            <a:pPr>
              <a:buNone/>
            </a:pPr>
            <a:r>
              <a:rPr lang="tr-TR" b="1" dirty="0" smtClean="0"/>
              <a:t>       1- </a:t>
            </a:r>
            <a:r>
              <a:rPr lang="tr-TR" b="1" dirty="0" smtClean="0"/>
              <a:t>Felaket yorumları içeren düşünceler</a:t>
            </a:r>
            <a:r>
              <a:rPr lang="tr-TR" dirty="0" smtClean="0"/>
              <a:t>, unutkanlık, dikkati toplayamama, konuları hatırlamakta güçlük gibi zihinsel belirtiler.</a:t>
            </a:r>
            <a:br>
              <a:rPr lang="tr-TR" dirty="0" smtClean="0"/>
            </a:br>
            <a:r>
              <a:rPr lang="tr-TR" dirty="0" smtClean="0"/>
              <a:t/>
            </a:r>
            <a:br>
              <a:rPr lang="tr-TR" dirty="0" smtClean="0"/>
            </a:br>
            <a:endParaRPr lang="tr-TR" dirty="0"/>
          </a:p>
        </p:txBody>
      </p:sp>
      <p:pic>
        <p:nvPicPr>
          <p:cNvPr id="4098" name="Picture 2" descr="C:\Users\Sinan\Desktop\unnamed.jpg"/>
          <p:cNvPicPr>
            <a:picLocks noChangeAspect="1" noChangeArrowheads="1"/>
          </p:cNvPicPr>
          <p:nvPr/>
        </p:nvPicPr>
        <p:blipFill>
          <a:blip r:embed="rId2"/>
          <a:srcRect/>
          <a:stretch>
            <a:fillRect/>
          </a:stretch>
        </p:blipFill>
        <p:spPr bwMode="auto">
          <a:xfrm>
            <a:off x="2285984" y="1857365"/>
            <a:ext cx="4500594" cy="1785950"/>
          </a:xfrm>
          <a:prstGeom prst="rect">
            <a:avLst/>
          </a:prstGeom>
          <a:noFill/>
        </p:spPr>
      </p:pic>
      <p:pic>
        <p:nvPicPr>
          <p:cNvPr id="5" name="4 Resim" descr="RAM LOGO KISA.png"/>
          <p:cNvPicPr>
            <a:picLocks noChangeAspect="1"/>
          </p:cNvPicPr>
          <p:nvPr/>
        </p:nvPicPr>
        <p:blipFill>
          <a:blip r:embed="rId3" cstate="print"/>
          <a:stretch>
            <a:fillRect/>
          </a:stretch>
        </p:blipFill>
        <p:spPr>
          <a:xfrm>
            <a:off x="0" y="5286388"/>
            <a:ext cx="3105292" cy="1571612"/>
          </a:xfrm>
          <a:prstGeom prst="rect">
            <a:avLst/>
          </a:prstGeom>
        </p:spPr>
      </p:pic>
      <p:graphicFrame>
        <p:nvGraphicFramePr>
          <p:cNvPr id="6" name="5 Tablo"/>
          <p:cNvGraphicFramePr>
            <a:graphicFrameLocks noGrp="1"/>
          </p:cNvGraphicFramePr>
          <p:nvPr/>
        </p:nvGraphicFramePr>
        <p:xfrm>
          <a:off x="140677" y="3786190"/>
          <a:ext cx="8717603" cy="1428760"/>
        </p:xfrm>
        <a:graphic>
          <a:graphicData uri="http://schemas.openxmlformats.org/drawingml/2006/table">
            <a:tbl>
              <a:tblPr/>
              <a:tblGrid>
                <a:gridCol w="8717603"/>
              </a:tblGrid>
              <a:tr h="1428760">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0" y="3786190"/>
            <a:ext cx="9144000" cy="2538410"/>
          </a:xfrm>
        </p:spPr>
        <p:txBody>
          <a:bodyPr/>
          <a:lstStyle/>
          <a:p>
            <a:pPr>
              <a:buNone/>
            </a:pPr>
            <a:r>
              <a:rPr lang="tr-TR" dirty="0" smtClean="0"/>
              <a:t>    2- </a:t>
            </a:r>
            <a:r>
              <a:rPr lang="tr-TR" dirty="0" smtClean="0"/>
              <a:t>Gerginlik, sinirlilik, karamsarlık korku hali, panik, kontrolü yitirme hissi, güvensizlik, çaresizlik ve heyecan gibi duygusal belirtiler.</a:t>
            </a:r>
            <a:endParaRPr lang="tr-TR" dirty="0"/>
          </a:p>
        </p:txBody>
      </p:sp>
      <p:pic>
        <p:nvPicPr>
          <p:cNvPr id="5122" name="Picture 2" descr="C:\Users\Sinan\Desktop\images.jpg"/>
          <p:cNvPicPr>
            <a:picLocks noChangeAspect="1" noChangeArrowheads="1"/>
          </p:cNvPicPr>
          <p:nvPr/>
        </p:nvPicPr>
        <p:blipFill>
          <a:blip r:embed="rId2"/>
          <a:srcRect/>
          <a:stretch>
            <a:fillRect/>
          </a:stretch>
        </p:blipFill>
        <p:spPr bwMode="auto">
          <a:xfrm>
            <a:off x="1071538" y="785794"/>
            <a:ext cx="6429420" cy="2428892"/>
          </a:xfrm>
          <a:prstGeom prst="rect">
            <a:avLst/>
          </a:prstGeom>
          <a:noFill/>
        </p:spPr>
      </p:pic>
      <p:pic>
        <p:nvPicPr>
          <p:cNvPr id="5" name="4 Resim" descr="RAM LOGO KISA.png"/>
          <p:cNvPicPr>
            <a:picLocks noChangeAspect="1"/>
          </p:cNvPicPr>
          <p:nvPr/>
        </p:nvPicPr>
        <p:blipFill>
          <a:blip r:embed="rId3" cstate="print"/>
          <a:stretch>
            <a:fillRect/>
          </a:stretch>
        </p:blipFill>
        <p:spPr>
          <a:xfrm>
            <a:off x="0" y="5085194"/>
            <a:ext cx="3105292" cy="1772806"/>
          </a:xfrm>
          <a:prstGeom prst="rect">
            <a:avLst/>
          </a:prstGeom>
        </p:spPr>
      </p:pic>
      <p:graphicFrame>
        <p:nvGraphicFramePr>
          <p:cNvPr id="6" name="5 Tablo"/>
          <p:cNvGraphicFramePr>
            <a:graphicFrameLocks noGrp="1"/>
          </p:cNvGraphicFramePr>
          <p:nvPr/>
        </p:nvGraphicFramePr>
        <p:xfrm>
          <a:off x="84406" y="3429000"/>
          <a:ext cx="9031459" cy="1785950"/>
        </p:xfrm>
        <a:graphic>
          <a:graphicData uri="http://schemas.openxmlformats.org/drawingml/2006/table">
            <a:tbl>
              <a:tblPr/>
              <a:tblGrid>
                <a:gridCol w="9031459"/>
              </a:tblGrid>
              <a:tr h="1785950">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0" y="3643314"/>
            <a:ext cx="9144000" cy="2000264"/>
          </a:xfrm>
        </p:spPr>
        <p:txBody>
          <a:bodyPr>
            <a:normAutofit fontScale="92500"/>
          </a:bodyPr>
          <a:lstStyle/>
          <a:p>
            <a:pPr>
              <a:buNone/>
            </a:pPr>
            <a:endParaRPr lang="tr-TR" dirty="0" smtClean="0"/>
          </a:p>
          <a:p>
            <a:pPr>
              <a:buNone/>
            </a:pPr>
            <a:r>
              <a:rPr lang="tr-TR" dirty="0" smtClean="0"/>
              <a:t>            3- </a:t>
            </a:r>
            <a:r>
              <a:rPr lang="tr-TR" dirty="0" smtClean="0"/>
              <a:t>Kaçma (ders çalışmayı bırakma, sınavı yarıda bırakma) </a:t>
            </a:r>
            <a:r>
              <a:rPr lang="tr-TR" dirty="0" smtClean="0"/>
              <a:t>     </a:t>
            </a:r>
          </a:p>
          <a:p>
            <a:pPr>
              <a:buNone/>
            </a:pPr>
            <a:r>
              <a:rPr lang="tr-TR" dirty="0" smtClean="0"/>
              <a:t> </a:t>
            </a:r>
            <a:r>
              <a:rPr lang="tr-TR" dirty="0" smtClean="0"/>
              <a:t>           </a:t>
            </a:r>
            <a:r>
              <a:rPr lang="tr-TR" dirty="0" smtClean="0"/>
              <a:t>kaçınma </a:t>
            </a:r>
            <a:r>
              <a:rPr lang="tr-TR" dirty="0" smtClean="0"/>
              <a:t>(ders çalışmayı erteleme, sınava girmeme) gibi </a:t>
            </a:r>
            <a:endParaRPr lang="tr-TR" dirty="0" smtClean="0"/>
          </a:p>
          <a:p>
            <a:pPr>
              <a:buNone/>
            </a:pPr>
            <a:r>
              <a:rPr lang="tr-TR" dirty="0" smtClean="0"/>
              <a:t> </a:t>
            </a:r>
            <a:r>
              <a:rPr lang="tr-TR" dirty="0" smtClean="0"/>
              <a:t>           </a:t>
            </a:r>
            <a:r>
              <a:rPr lang="tr-TR" dirty="0" smtClean="0"/>
              <a:t>davranışsal </a:t>
            </a:r>
            <a:r>
              <a:rPr lang="tr-TR" dirty="0" smtClean="0"/>
              <a:t>belirtiler.</a:t>
            </a:r>
            <a:endParaRPr lang="tr-TR" dirty="0"/>
          </a:p>
        </p:txBody>
      </p:sp>
      <p:pic>
        <p:nvPicPr>
          <p:cNvPr id="6146" name="Picture 2" descr="C:\Users\Sinan\Desktop\Sınav-stresi-750x375.jpg"/>
          <p:cNvPicPr>
            <a:picLocks noChangeAspect="1" noChangeArrowheads="1"/>
          </p:cNvPicPr>
          <p:nvPr/>
        </p:nvPicPr>
        <p:blipFill>
          <a:blip r:embed="rId2"/>
          <a:srcRect/>
          <a:stretch>
            <a:fillRect/>
          </a:stretch>
        </p:blipFill>
        <p:spPr bwMode="auto">
          <a:xfrm>
            <a:off x="1000100" y="714356"/>
            <a:ext cx="7143750" cy="2928957"/>
          </a:xfrm>
          <a:prstGeom prst="rect">
            <a:avLst/>
          </a:prstGeom>
          <a:noFill/>
        </p:spPr>
      </p:pic>
      <p:pic>
        <p:nvPicPr>
          <p:cNvPr id="5" name="4 Resim" descr="RAM LOGO KISA.png"/>
          <p:cNvPicPr>
            <a:picLocks noChangeAspect="1"/>
          </p:cNvPicPr>
          <p:nvPr/>
        </p:nvPicPr>
        <p:blipFill>
          <a:blip r:embed="rId3" cstate="print"/>
          <a:stretch>
            <a:fillRect/>
          </a:stretch>
        </p:blipFill>
        <p:spPr>
          <a:xfrm>
            <a:off x="0" y="5500702"/>
            <a:ext cx="3105292" cy="1357298"/>
          </a:xfrm>
          <a:prstGeom prst="rect">
            <a:avLst/>
          </a:prstGeom>
        </p:spPr>
      </p:pic>
      <p:graphicFrame>
        <p:nvGraphicFramePr>
          <p:cNvPr id="7" name="6 Tablo"/>
          <p:cNvGraphicFramePr>
            <a:graphicFrameLocks noGrp="1"/>
          </p:cNvGraphicFramePr>
          <p:nvPr/>
        </p:nvGraphicFramePr>
        <p:xfrm>
          <a:off x="604911" y="3924886"/>
          <a:ext cx="7990449" cy="1645920"/>
        </p:xfrm>
        <a:graphic>
          <a:graphicData uri="http://schemas.openxmlformats.org/drawingml/2006/table">
            <a:tbl>
              <a:tblPr/>
              <a:tblGrid>
                <a:gridCol w="7990449"/>
              </a:tblGrid>
              <a:tr h="1645920">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Sınav Kaygısı İle Baş Etme Yolları</a:t>
            </a:r>
            <a:endParaRPr lang="tr-TR" dirty="0"/>
          </a:p>
        </p:txBody>
      </p:sp>
      <p:sp>
        <p:nvSpPr>
          <p:cNvPr id="3" name="2 İçerik Yer Tutucusu"/>
          <p:cNvSpPr>
            <a:spLocks noGrp="1"/>
          </p:cNvSpPr>
          <p:nvPr>
            <p:ph idx="1"/>
          </p:nvPr>
        </p:nvSpPr>
        <p:spPr>
          <a:xfrm>
            <a:off x="0" y="4143380"/>
            <a:ext cx="9144000" cy="2181220"/>
          </a:xfrm>
        </p:spPr>
        <p:txBody>
          <a:bodyPr/>
          <a:lstStyle/>
          <a:p>
            <a:pPr>
              <a:buNone/>
            </a:pPr>
            <a:r>
              <a:rPr lang="tr-TR" b="1" dirty="0" smtClean="0"/>
              <a:t> </a:t>
            </a:r>
            <a:r>
              <a:rPr lang="tr-TR" b="1" dirty="0" smtClean="0"/>
              <a:t>  </a:t>
            </a:r>
            <a:r>
              <a:rPr lang="tr-TR" b="1" dirty="0" smtClean="0"/>
              <a:t>1</a:t>
            </a:r>
            <a:r>
              <a:rPr lang="tr-TR" b="1" dirty="0" smtClean="0"/>
              <a:t>) Sınava planlı programlı çalışma;</a:t>
            </a:r>
            <a:br>
              <a:rPr lang="tr-TR" b="1" dirty="0" smtClean="0"/>
            </a:br>
            <a:r>
              <a:rPr lang="tr-TR" dirty="0" smtClean="0"/>
              <a:t>Planlı ve programlı ders çalışma sınava yeterince ve zamanında çalışmanızı sağlar.</a:t>
            </a:r>
            <a:endParaRPr lang="tr-TR" dirty="0"/>
          </a:p>
        </p:txBody>
      </p:sp>
      <p:pic>
        <p:nvPicPr>
          <p:cNvPr id="7170" name="Picture 2" descr="C:\Users\Sinan\Desktop\k_15120411_1.jpg"/>
          <p:cNvPicPr>
            <a:picLocks noChangeAspect="1" noChangeArrowheads="1"/>
          </p:cNvPicPr>
          <p:nvPr/>
        </p:nvPicPr>
        <p:blipFill>
          <a:blip r:embed="rId2"/>
          <a:srcRect/>
          <a:stretch>
            <a:fillRect/>
          </a:stretch>
        </p:blipFill>
        <p:spPr bwMode="auto">
          <a:xfrm>
            <a:off x="642910" y="1857365"/>
            <a:ext cx="7858181" cy="2071702"/>
          </a:xfrm>
          <a:prstGeom prst="rect">
            <a:avLst/>
          </a:prstGeom>
          <a:noFill/>
        </p:spPr>
      </p:pic>
      <p:pic>
        <p:nvPicPr>
          <p:cNvPr id="5" name="4 Resim" descr="RAM LOGO KISA.png"/>
          <p:cNvPicPr>
            <a:picLocks noChangeAspect="1"/>
          </p:cNvPicPr>
          <p:nvPr/>
        </p:nvPicPr>
        <p:blipFill>
          <a:blip r:embed="rId3" cstate="print"/>
          <a:stretch>
            <a:fillRect/>
          </a:stretch>
        </p:blipFill>
        <p:spPr>
          <a:xfrm>
            <a:off x="0" y="5357826"/>
            <a:ext cx="3105292" cy="1500174"/>
          </a:xfrm>
          <a:prstGeom prst="rect">
            <a:avLst/>
          </a:prstGeom>
        </p:spPr>
      </p:pic>
      <p:graphicFrame>
        <p:nvGraphicFramePr>
          <p:cNvPr id="6" name="5 Tablo"/>
          <p:cNvGraphicFramePr>
            <a:graphicFrameLocks noGrp="1"/>
          </p:cNvGraphicFramePr>
          <p:nvPr/>
        </p:nvGraphicFramePr>
        <p:xfrm>
          <a:off x="154745" y="4178105"/>
          <a:ext cx="8862646" cy="1179721"/>
        </p:xfrm>
        <a:graphic>
          <a:graphicData uri="http://schemas.openxmlformats.org/drawingml/2006/table">
            <a:tbl>
              <a:tblPr/>
              <a:tblGrid>
                <a:gridCol w="8862646"/>
              </a:tblGrid>
              <a:tr h="1179721">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81706"/>
          </a:xfrm>
        </p:spPr>
        <p:txBody>
          <a:bodyPr>
            <a:normAutofit fontScale="90000"/>
          </a:bodyPr>
          <a:lstStyle/>
          <a:p>
            <a:endParaRPr lang="tr-TR" dirty="0"/>
          </a:p>
        </p:txBody>
      </p:sp>
      <p:sp>
        <p:nvSpPr>
          <p:cNvPr id="3" name="2 İçerik Yer Tutucusu"/>
          <p:cNvSpPr>
            <a:spLocks noGrp="1"/>
          </p:cNvSpPr>
          <p:nvPr>
            <p:ph idx="1"/>
          </p:nvPr>
        </p:nvSpPr>
        <p:spPr>
          <a:xfrm>
            <a:off x="0" y="3214686"/>
            <a:ext cx="9144000" cy="3109914"/>
          </a:xfrm>
        </p:spPr>
        <p:txBody>
          <a:bodyPr/>
          <a:lstStyle/>
          <a:p>
            <a:pPr>
              <a:buNone/>
            </a:pPr>
            <a:r>
              <a:rPr lang="tr-TR" b="1" dirty="0" smtClean="0"/>
              <a:t>          2</a:t>
            </a:r>
            <a:r>
              <a:rPr lang="tr-TR" b="1" dirty="0" smtClean="0"/>
              <a:t>) Sınav Zamanına Kadar Ders Çalışmama;</a:t>
            </a:r>
            <a:br>
              <a:rPr lang="tr-TR" b="1" dirty="0" smtClean="0"/>
            </a:br>
            <a:r>
              <a:rPr lang="tr-TR" b="1" dirty="0" smtClean="0"/>
              <a:t>           </a:t>
            </a:r>
            <a:r>
              <a:rPr lang="tr-TR" dirty="0" smtClean="0"/>
              <a:t>Son </a:t>
            </a:r>
            <a:r>
              <a:rPr lang="tr-TR" dirty="0" smtClean="0"/>
              <a:t>ana kadar ders çalışmak öğrenilenlerin </a:t>
            </a:r>
            <a:r>
              <a:rPr lang="tr-TR" dirty="0" smtClean="0"/>
              <a:t>   </a:t>
            </a:r>
          </a:p>
          <a:p>
            <a:pPr>
              <a:buNone/>
            </a:pPr>
            <a:r>
              <a:rPr lang="tr-TR" dirty="0" smtClean="0"/>
              <a:t> </a:t>
            </a:r>
            <a:r>
              <a:rPr lang="tr-TR" dirty="0" smtClean="0"/>
              <a:t>             </a:t>
            </a:r>
            <a:r>
              <a:rPr lang="tr-TR" dirty="0" smtClean="0"/>
              <a:t>karışmasına </a:t>
            </a:r>
            <a:r>
              <a:rPr lang="tr-TR" dirty="0" smtClean="0"/>
              <a:t>neden olacağından sınavdan bir iki gün </a:t>
            </a:r>
            <a:endParaRPr lang="tr-TR" dirty="0" smtClean="0"/>
          </a:p>
          <a:p>
            <a:pPr>
              <a:buNone/>
            </a:pPr>
            <a:r>
              <a:rPr lang="tr-TR" dirty="0" smtClean="0"/>
              <a:t> </a:t>
            </a:r>
            <a:r>
              <a:rPr lang="tr-TR" dirty="0" smtClean="0"/>
              <a:t>             </a:t>
            </a:r>
            <a:r>
              <a:rPr lang="tr-TR" dirty="0" smtClean="0"/>
              <a:t>önce </a:t>
            </a:r>
            <a:r>
              <a:rPr lang="tr-TR" dirty="0" smtClean="0"/>
              <a:t>ders çalışmayı bırakmak gerekir.</a:t>
            </a:r>
            <a:endParaRPr lang="tr-TR" dirty="0"/>
          </a:p>
        </p:txBody>
      </p:sp>
      <p:sp>
        <p:nvSpPr>
          <p:cNvPr id="8194" name="AutoShape 2" descr="file:///C:/Users/Sinan/Desktop/grup-yuruyusu.avif"/>
          <p:cNvSpPr>
            <a:spLocks noChangeAspect="1" noChangeArrowheads="1"/>
          </p:cNvSpPr>
          <p:nvPr/>
        </p:nvSpPr>
        <p:spPr bwMode="auto">
          <a:xfrm>
            <a:off x="155575" y="-2811463"/>
            <a:ext cx="8782050" cy="58578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196" name="AutoShape 4" descr="file:///C:/Users/Sinan/Desktop/6281e34b4e3fe110245273fa.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197" name="Picture 5" descr="C:\Users\Sinan\Desktop\Spor-Yapan-insanlar-Duvar-Kagidi-resim-13779.jpg"/>
          <p:cNvPicPr>
            <a:picLocks noChangeAspect="1" noChangeArrowheads="1"/>
          </p:cNvPicPr>
          <p:nvPr/>
        </p:nvPicPr>
        <p:blipFill>
          <a:blip r:embed="rId2"/>
          <a:srcRect/>
          <a:stretch>
            <a:fillRect/>
          </a:stretch>
        </p:blipFill>
        <p:spPr bwMode="auto">
          <a:xfrm>
            <a:off x="1000100" y="642918"/>
            <a:ext cx="6715172" cy="2500330"/>
          </a:xfrm>
          <a:prstGeom prst="rect">
            <a:avLst/>
          </a:prstGeom>
          <a:noFill/>
        </p:spPr>
      </p:pic>
      <p:pic>
        <p:nvPicPr>
          <p:cNvPr id="7" name="6 Resim" descr="RAM LOGO KISA.png"/>
          <p:cNvPicPr>
            <a:picLocks noChangeAspect="1"/>
          </p:cNvPicPr>
          <p:nvPr/>
        </p:nvPicPr>
        <p:blipFill>
          <a:blip r:embed="rId3" cstate="print"/>
          <a:stretch>
            <a:fillRect/>
          </a:stretch>
        </p:blipFill>
        <p:spPr>
          <a:xfrm>
            <a:off x="0" y="5500702"/>
            <a:ext cx="3105292" cy="1357298"/>
          </a:xfrm>
          <a:prstGeom prst="rect">
            <a:avLst/>
          </a:prstGeom>
        </p:spPr>
      </p:pic>
      <p:graphicFrame>
        <p:nvGraphicFramePr>
          <p:cNvPr id="8" name="7 Tablo"/>
          <p:cNvGraphicFramePr>
            <a:graphicFrameLocks noGrp="1"/>
          </p:cNvGraphicFramePr>
          <p:nvPr/>
        </p:nvGraphicFramePr>
        <p:xfrm>
          <a:off x="393895" y="3277772"/>
          <a:ext cx="8693834" cy="2152357"/>
        </p:xfrm>
        <a:graphic>
          <a:graphicData uri="http://schemas.openxmlformats.org/drawingml/2006/table">
            <a:tbl>
              <a:tblPr/>
              <a:tblGrid>
                <a:gridCol w="8693834"/>
              </a:tblGrid>
              <a:tr h="2152357">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0" y="3143248"/>
            <a:ext cx="9144000" cy="2500330"/>
          </a:xfrm>
        </p:spPr>
        <p:txBody>
          <a:bodyPr>
            <a:normAutofit/>
          </a:bodyPr>
          <a:lstStyle/>
          <a:p>
            <a:pPr>
              <a:buNone/>
            </a:pPr>
            <a:r>
              <a:rPr lang="tr-TR" b="1" dirty="0" smtClean="0"/>
              <a:t>         </a:t>
            </a:r>
            <a:r>
              <a:rPr lang="tr-TR" b="1" dirty="0" smtClean="0"/>
              <a:t> </a:t>
            </a:r>
            <a:r>
              <a:rPr lang="tr-TR" b="1" dirty="0" smtClean="0"/>
              <a:t>3</a:t>
            </a:r>
            <a:r>
              <a:rPr lang="tr-TR" b="1" dirty="0" smtClean="0"/>
              <a:t>) Uyku, Dinlenme ve Beslenme</a:t>
            </a:r>
            <a:br>
              <a:rPr lang="tr-TR" b="1" dirty="0" smtClean="0"/>
            </a:br>
            <a:r>
              <a:rPr lang="tr-TR" b="1" dirty="0" smtClean="0"/>
              <a:t>        </a:t>
            </a:r>
            <a:r>
              <a:rPr lang="tr-TR" dirty="0" smtClean="0"/>
              <a:t>Sınav </a:t>
            </a:r>
            <a:r>
              <a:rPr lang="tr-TR" dirty="0" smtClean="0"/>
              <a:t>gecesi yeterince uyumaya çalışın.</a:t>
            </a:r>
            <a:br>
              <a:rPr lang="tr-TR" dirty="0" smtClean="0"/>
            </a:br>
            <a:r>
              <a:rPr lang="tr-TR" dirty="0" smtClean="0"/>
              <a:t>        </a:t>
            </a:r>
            <a:r>
              <a:rPr lang="tr-TR" dirty="0" smtClean="0">
                <a:solidFill>
                  <a:schemeClr val="accent2"/>
                </a:solidFill>
                <a:hlinkClick r:id="rId2"/>
              </a:rPr>
              <a:t>Sınavdan</a:t>
            </a:r>
            <a:r>
              <a:rPr lang="tr-TR" dirty="0" smtClean="0"/>
              <a:t> </a:t>
            </a:r>
            <a:r>
              <a:rPr lang="tr-TR" dirty="0" smtClean="0"/>
              <a:t>önce iyice dinlenin ve sınavı düşünmemeye </a:t>
            </a:r>
            <a:r>
              <a:rPr lang="tr-TR" dirty="0" smtClean="0"/>
              <a:t>   </a:t>
            </a:r>
          </a:p>
          <a:p>
            <a:pPr>
              <a:buNone/>
            </a:pPr>
            <a:r>
              <a:rPr lang="tr-TR" dirty="0" smtClean="0"/>
              <a:t> </a:t>
            </a:r>
            <a:r>
              <a:rPr lang="tr-TR" dirty="0" smtClean="0"/>
              <a:t>          </a:t>
            </a:r>
            <a:r>
              <a:rPr lang="tr-TR" dirty="0" smtClean="0"/>
              <a:t>çalışın.  Sınavdan </a:t>
            </a:r>
            <a:r>
              <a:rPr lang="tr-TR" dirty="0" smtClean="0"/>
              <a:t>önce fazla ve dokunacak yiyeceklerden </a:t>
            </a:r>
            <a:endParaRPr lang="tr-TR" dirty="0" smtClean="0"/>
          </a:p>
          <a:p>
            <a:pPr>
              <a:buNone/>
            </a:pPr>
            <a:r>
              <a:rPr lang="tr-TR" dirty="0" smtClean="0"/>
              <a:t> </a:t>
            </a:r>
            <a:r>
              <a:rPr lang="tr-TR" dirty="0" smtClean="0"/>
              <a:t>          </a:t>
            </a:r>
            <a:r>
              <a:rPr lang="tr-TR" dirty="0" smtClean="0"/>
              <a:t>uzak </a:t>
            </a:r>
            <a:r>
              <a:rPr lang="tr-TR" dirty="0" smtClean="0"/>
              <a:t>durun.</a:t>
            </a:r>
            <a:endParaRPr lang="tr-TR" dirty="0"/>
          </a:p>
        </p:txBody>
      </p:sp>
      <p:pic>
        <p:nvPicPr>
          <p:cNvPr id="28674" name="Picture 2" descr="C:\Users\Sinan\Desktop\1.jpg"/>
          <p:cNvPicPr>
            <a:picLocks noChangeAspect="1" noChangeArrowheads="1"/>
          </p:cNvPicPr>
          <p:nvPr/>
        </p:nvPicPr>
        <p:blipFill>
          <a:blip r:embed="rId3"/>
          <a:srcRect/>
          <a:stretch>
            <a:fillRect/>
          </a:stretch>
        </p:blipFill>
        <p:spPr bwMode="auto">
          <a:xfrm>
            <a:off x="500034" y="785794"/>
            <a:ext cx="8072494" cy="2286016"/>
          </a:xfrm>
          <a:prstGeom prst="rect">
            <a:avLst/>
          </a:prstGeom>
          <a:noFill/>
        </p:spPr>
      </p:pic>
      <p:pic>
        <p:nvPicPr>
          <p:cNvPr id="5" name="4 Resim" descr="RAM LOGO KISA.png"/>
          <p:cNvPicPr>
            <a:picLocks noChangeAspect="1"/>
          </p:cNvPicPr>
          <p:nvPr/>
        </p:nvPicPr>
        <p:blipFill>
          <a:blip r:embed="rId4" cstate="print"/>
          <a:stretch>
            <a:fillRect/>
          </a:stretch>
        </p:blipFill>
        <p:spPr>
          <a:xfrm>
            <a:off x="0" y="5572140"/>
            <a:ext cx="3105292" cy="1285860"/>
          </a:xfrm>
          <a:prstGeom prst="rect">
            <a:avLst/>
          </a:prstGeom>
        </p:spPr>
      </p:pic>
      <p:graphicFrame>
        <p:nvGraphicFramePr>
          <p:cNvPr id="6" name="5 Tablo"/>
          <p:cNvGraphicFramePr>
            <a:graphicFrameLocks noGrp="1"/>
          </p:cNvGraphicFramePr>
          <p:nvPr/>
        </p:nvGraphicFramePr>
        <p:xfrm>
          <a:off x="337625" y="3235569"/>
          <a:ext cx="8592093" cy="2152357"/>
        </p:xfrm>
        <a:graphic>
          <a:graphicData uri="http://schemas.openxmlformats.org/drawingml/2006/table">
            <a:tbl>
              <a:tblPr/>
              <a:tblGrid>
                <a:gridCol w="8592093"/>
              </a:tblGrid>
              <a:tr h="2152357">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28"/>
            <a:ext cx="8401080" cy="2928958"/>
          </a:xfrm>
        </p:spPr>
        <p:txBody>
          <a:bodyPr>
            <a:normAutofit/>
          </a:bodyPr>
          <a:lstStyle/>
          <a:p>
            <a:endParaRPr lang="tr-TR" sz="1200" dirty="0"/>
          </a:p>
        </p:txBody>
      </p:sp>
      <p:pic>
        <p:nvPicPr>
          <p:cNvPr id="4" name="3 İçerik Yer Tutucusu" descr="RAM LOGO KISA.png"/>
          <p:cNvPicPr>
            <a:picLocks noGrp="1" noChangeAspect="1"/>
          </p:cNvPicPr>
          <p:nvPr>
            <p:ph idx="1"/>
          </p:nvPr>
        </p:nvPicPr>
        <p:blipFill>
          <a:blip r:embed="rId2" cstate="print"/>
          <a:stretch>
            <a:fillRect/>
          </a:stretch>
        </p:blipFill>
        <p:spPr>
          <a:xfrm>
            <a:off x="0" y="5359791"/>
            <a:ext cx="3286116" cy="1498209"/>
          </a:xfrm>
          <a:prstGeom prst="rect">
            <a:avLst/>
          </a:prstGeom>
        </p:spPr>
      </p:pic>
      <p:graphicFrame>
        <p:nvGraphicFramePr>
          <p:cNvPr id="6" name="5 Tablo"/>
          <p:cNvGraphicFramePr>
            <a:graphicFrameLocks noGrp="1"/>
          </p:cNvGraphicFramePr>
          <p:nvPr/>
        </p:nvGraphicFramePr>
        <p:xfrm>
          <a:off x="500034" y="3357561"/>
          <a:ext cx="8306341" cy="1636469"/>
        </p:xfrm>
        <a:graphic>
          <a:graphicData uri="http://schemas.openxmlformats.org/drawingml/2006/table">
            <a:tbl>
              <a:tblPr/>
              <a:tblGrid>
                <a:gridCol w="8306341"/>
              </a:tblGrid>
              <a:tr h="1636469">
                <a:tc>
                  <a:txBody>
                    <a:bodyPr/>
                    <a:lstStyle/>
                    <a:p>
                      <a:r>
                        <a:rPr lang="tr-TR" sz="2800" dirty="0" smtClean="0"/>
                        <a:t>4. Kaygıların giderilmesi için nefes terapisi, meditasyon gibi tekniklerde sınav kaygısı ile baş edebilmenin yollarından biridir.</a:t>
                      </a:r>
                      <a:endParaRPr lang="tr-TR" sz="2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6" name="Picture 2" descr="C:\Users\Sinan\Desktop\45481098-ay-güneşin-önüne-meditasyon.jpg"/>
          <p:cNvPicPr>
            <a:picLocks noChangeAspect="1" noChangeArrowheads="1"/>
          </p:cNvPicPr>
          <p:nvPr/>
        </p:nvPicPr>
        <p:blipFill>
          <a:blip r:embed="rId3"/>
          <a:srcRect/>
          <a:stretch>
            <a:fillRect/>
          </a:stretch>
        </p:blipFill>
        <p:spPr bwMode="auto">
          <a:xfrm>
            <a:off x="285720" y="428604"/>
            <a:ext cx="7858180" cy="278608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graphicFrame>
        <p:nvGraphicFramePr>
          <p:cNvPr id="4" name="3 İçerik Yer Tutucusu"/>
          <p:cNvGraphicFramePr>
            <a:graphicFrameLocks noGrp="1"/>
          </p:cNvGraphicFramePr>
          <p:nvPr>
            <p:ph idx="1"/>
          </p:nvPr>
        </p:nvGraphicFramePr>
        <p:xfrm>
          <a:off x="357158" y="3291840"/>
          <a:ext cx="8429684" cy="1871003"/>
        </p:xfrm>
        <a:graphic>
          <a:graphicData uri="http://schemas.openxmlformats.org/drawingml/2006/table">
            <a:tbl>
              <a:tblPr/>
              <a:tblGrid>
                <a:gridCol w="8429684"/>
              </a:tblGrid>
              <a:tr h="1871003">
                <a:tc>
                  <a:txBody>
                    <a:bodyPr/>
                    <a:lstStyle/>
                    <a:p>
                      <a:r>
                        <a:rPr lang="tr-TR" sz="2000" dirty="0" smtClean="0"/>
                        <a:t>Sınav kaygısı sorunu yaşayan bireylerin en büyük sorunlarından biri </a:t>
                      </a:r>
                      <a:r>
                        <a:rPr lang="tr-TR" sz="2000" dirty="0" smtClean="0">
                          <a:solidFill>
                            <a:srgbClr val="FF0000"/>
                          </a:solidFill>
                        </a:rPr>
                        <a:t>odak problemidir. </a:t>
                      </a:r>
                      <a:r>
                        <a:rPr lang="tr-TR" sz="2000" dirty="0" smtClean="0"/>
                        <a:t>Bu sorunun aşılması için, odaklanmayı arttırıcı teknikler kullanmak, sakinleştirici müzikler dinlemek veya sınavda kullanılacak bilgileri bir bilmece şeklinde ezberlemek gibi, sınav kaygısının azalması</a:t>
                      </a:r>
                      <a:r>
                        <a:rPr lang="tr-TR" sz="2000" baseline="0" dirty="0" smtClean="0"/>
                        <a:t>  </a:t>
                      </a:r>
                      <a:r>
                        <a:rPr lang="tr-TR" sz="2000" dirty="0" smtClean="0"/>
                        <a:t>için yardımcı olacaktır.</a:t>
                      </a:r>
                      <a:endParaRPr lang="tr-TR"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5" name="3 İçerik Yer Tutucusu" descr="RAM LOGO KISA.png"/>
          <p:cNvPicPr>
            <a:picLocks noChangeAspect="1"/>
          </p:cNvPicPr>
          <p:nvPr/>
        </p:nvPicPr>
        <p:blipFill>
          <a:blip r:embed="rId2" cstate="print"/>
          <a:stretch>
            <a:fillRect/>
          </a:stretch>
        </p:blipFill>
        <p:spPr>
          <a:xfrm>
            <a:off x="0" y="5359791"/>
            <a:ext cx="3286116" cy="1498209"/>
          </a:xfrm>
          <a:prstGeom prst="rect">
            <a:avLst/>
          </a:prstGeom>
        </p:spPr>
      </p:pic>
      <p:pic>
        <p:nvPicPr>
          <p:cNvPr id="2050" name="Picture 2" descr="C:\Users\Sinan\Desktop\Başlıksız.jpg"/>
          <p:cNvPicPr>
            <a:picLocks noChangeAspect="1" noChangeArrowheads="1"/>
          </p:cNvPicPr>
          <p:nvPr/>
        </p:nvPicPr>
        <p:blipFill>
          <a:blip r:embed="rId3"/>
          <a:srcRect/>
          <a:stretch>
            <a:fillRect/>
          </a:stretch>
        </p:blipFill>
        <p:spPr bwMode="auto">
          <a:xfrm>
            <a:off x="1000100" y="928670"/>
            <a:ext cx="7215238" cy="228601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214282" y="3786190"/>
            <a:ext cx="8429684" cy="2571768"/>
          </a:xfrm>
        </p:spPr>
        <p:txBody>
          <a:bodyPr>
            <a:normAutofit/>
          </a:bodyPr>
          <a:lstStyle/>
          <a:p>
            <a:pPr>
              <a:buNone/>
            </a:pPr>
            <a:r>
              <a:rPr lang="tr-TR" sz="2400" dirty="0" smtClean="0"/>
              <a:t>    Sınav </a:t>
            </a:r>
            <a:r>
              <a:rPr lang="tr-TR" sz="2400" dirty="0" smtClean="0"/>
              <a:t>kaygısı yaşayan bireylerin sorunlarından bir tanesi sınav anında ne yapacağını bilmemek ve panik olmaktır. Sınav için bir strateji geliştirmek, sınav anında kişilerin bocalamasının önüne geçecektir. Sınav anında, iyi olunan alandan başlamak veya en çok çalışılan konudan başlamak bu stratejilere verilebilecek örneklerdendir.</a:t>
            </a:r>
            <a:endParaRPr lang="tr-TR" sz="2400" dirty="0"/>
          </a:p>
        </p:txBody>
      </p:sp>
      <p:graphicFrame>
        <p:nvGraphicFramePr>
          <p:cNvPr id="6" name="5 Tablo"/>
          <p:cNvGraphicFramePr>
            <a:graphicFrameLocks noGrp="1"/>
          </p:cNvGraphicFramePr>
          <p:nvPr/>
        </p:nvGraphicFramePr>
        <p:xfrm>
          <a:off x="393895" y="3143248"/>
          <a:ext cx="8173330" cy="3000395"/>
        </p:xfrm>
        <a:graphic>
          <a:graphicData uri="http://schemas.openxmlformats.org/drawingml/2006/table">
            <a:tbl>
              <a:tblPr/>
              <a:tblGrid>
                <a:gridCol w="8173330"/>
              </a:tblGrid>
              <a:tr h="3000395">
                <a:tc>
                  <a:txBody>
                    <a:bodyPr/>
                    <a:lstStyle/>
                    <a:p>
                      <a:endParaRPr lang="tr-TR" dirty="0" smtClean="0"/>
                    </a:p>
                    <a:p>
                      <a:endParaRPr lang="tr-TR" dirty="0" smtClean="0"/>
                    </a:p>
                    <a:p>
                      <a:endParaRPr lang="tr-TR" dirty="0" smtClean="0"/>
                    </a:p>
                    <a:p>
                      <a:endParaRPr lang="tr-TR" dirty="0" smtClean="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3074" name="Picture 2" descr="C:\Users\Sinan\Desktop\istockphoto-839029388-612x612.jpg"/>
          <p:cNvPicPr>
            <a:picLocks noChangeAspect="1" noChangeArrowheads="1"/>
          </p:cNvPicPr>
          <p:nvPr/>
        </p:nvPicPr>
        <p:blipFill>
          <a:blip r:embed="rId2"/>
          <a:srcRect/>
          <a:stretch>
            <a:fillRect/>
          </a:stretch>
        </p:blipFill>
        <p:spPr bwMode="auto">
          <a:xfrm>
            <a:off x="1214414" y="500042"/>
            <a:ext cx="6357982" cy="2500330"/>
          </a:xfrm>
          <a:prstGeom prst="rect">
            <a:avLst/>
          </a:prstGeom>
          <a:noFill/>
        </p:spPr>
      </p:pic>
      <p:pic>
        <p:nvPicPr>
          <p:cNvPr id="8" name="3 İçerik Yer Tutucusu" descr="RAM LOGO KISA.png"/>
          <p:cNvPicPr>
            <a:picLocks noChangeAspect="1"/>
          </p:cNvPicPr>
          <p:nvPr/>
        </p:nvPicPr>
        <p:blipFill>
          <a:blip r:embed="rId3" cstate="print"/>
          <a:stretch>
            <a:fillRect/>
          </a:stretch>
        </p:blipFill>
        <p:spPr>
          <a:xfrm>
            <a:off x="6429388" y="5857891"/>
            <a:ext cx="2714612" cy="100010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010400"/>
          </a:xfrm>
        </p:spPr>
        <p:txBody>
          <a:bodyPr/>
          <a:lstStyle/>
          <a:p>
            <a:r>
              <a:rPr lang="tr-TR" dirty="0" smtClean="0"/>
              <a:t>SINAV KAYGISI NEDİR??</a:t>
            </a:r>
            <a:endParaRPr lang="tr-TR" dirty="0"/>
          </a:p>
        </p:txBody>
      </p:sp>
      <p:pic>
        <p:nvPicPr>
          <p:cNvPr id="4" name="3 İçerik Yer Tutucusu" descr="Anksiyete Kaygı Bozuklukları - Doç. Dr. Funda Gümüştaş"/>
          <p:cNvPicPr>
            <a:picLocks noGrp="1"/>
          </p:cNvPicPr>
          <p:nvPr>
            <p:ph idx="1"/>
          </p:nvPr>
        </p:nvPicPr>
        <p:blipFill>
          <a:blip r:embed="rId2"/>
          <a:srcRect/>
          <a:stretch>
            <a:fillRect/>
          </a:stretch>
        </p:blipFill>
        <p:spPr bwMode="auto">
          <a:xfrm>
            <a:off x="285720" y="1857364"/>
            <a:ext cx="2857500" cy="2786082"/>
          </a:xfrm>
          <a:prstGeom prst="rect">
            <a:avLst/>
          </a:prstGeom>
          <a:noFill/>
          <a:ln w="9525">
            <a:noFill/>
            <a:miter lim="800000"/>
            <a:headEnd/>
            <a:tailEnd/>
          </a:ln>
        </p:spPr>
      </p:pic>
      <p:graphicFrame>
        <p:nvGraphicFramePr>
          <p:cNvPr id="5" name="4 Tablo"/>
          <p:cNvGraphicFramePr>
            <a:graphicFrameLocks noGrp="1"/>
          </p:cNvGraphicFramePr>
          <p:nvPr/>
        </p:nvGraphicFramePr>
        <p:xfrm>
          <a:off x="3516923" y="1871003"/>
          <a:ext cx="5317588" cy="2834640"/>
        </p:xfrm>
        <a:graphic>
          <a:graphicData uri="http://schemas.openxmlformats.org/drawingml/2006/table">
            <a:tbl>
              <a:tblPr/>
              <a:tblGrid>
                <a:gridCol w="5317588"/>
              </a:tblGrid>
              <a:tr h="2152357">
                <a:tc>
                  <a:txBody>
                    <a:bodyPr/>
                    <a:lstStyle/>
                    <a:p>
                      <a:r>
                        <a:rPr lang="tr-TR" sz="3600" dirty="0" smtClean="0"/>
                        <a:t>Sınav</a:t>
                      </a:r>
                      <a:r>
                        <a:rPr lang="tr-TR" sz="3600" baseline="0" dirty="0" smtClean="0"/>
                        <a:t> öncesinde ya da esnasında yaşanan; dikkat dağınıklığına neden olan yoğun </a:t>
                      </a:r>
                      <a:r>
                        <a:rPr lang="tr-TR" sz="3600" baseline="0" dirty="0" smtClean="0">
                          <a:solidFill>
                            <a:srgbClr val="FF0000"/>
                          </a:solidFill>
                        </a:rPr>
                        <a:t>heyecan </a:t>
                      </a:r>
                      <a:r>
                        <a:rPr lang="tr-TR" sz="3600" baseline="0" dirty="0" smtClean="0"/>
                        <a:t>durumudur.</a:t>
                      </a:r>
                      <a:endParaRPr lang="tr-TR" sz="3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 name="5 Resim" descr="RAM LOGO KISA.png"/>
          <p:cNvPicPr>
            <a:picLocks noChangeAspect="1"/>
          </p:cNvPicPr>
          <p:nvPr/>
        </p:nvPicPr>
        <p:blipFill>
          <a:blip r:embed="rId3" cstate="print"/>
          <a:stretch>
            <a:fillRect/>
          </a:stretch>
        </p:blipFill>
        <p:spPr>
          <a:xfrm>
            <a:off x="0" y="5085194"/>
            <a:ext cx="3105292" cy="177280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graphicFrame>
        <p:nvGraphicFramePr>
          <p:cNvPr id="4" name="3 İçerik Yer Tutucusu"/>
          <p:cNvGraphicFramePr>
            <a:graphicFrameLocks noGrp="1"/>
          </p:cNvGraphicFramePr>
          <p:nvPr>
            <p:ph idx="1"/>
          </p:nvPr>
        </p:nvGraphicFramePr>
        <p:xfrm>
          <a:off x="285720" y="2857496"/>
          <a:ext cx="8358246" cy="2500330"/>
        </p:xfrm>
        <a:graphic>
          <a:graphicData uri="http://schemas.openxmlformats.org/drawingml/2006/table">
            <a:tbl>
              <a:tblPr/>
              <a:tblGrid>
                <a:gridCol w="8358246"/>
              </a:tblGrid>
              <a:tr h="2500330">
                <a:tc>
                  <a:txBody>
                    <a:bodyPr/>
                    <a:lstStyle/>
                    <a:p>
                      <a:r>
                        <a:rPr lang="tr-TR" sz="2400" dirty="0" smtClean="0"/>
                        <a:t>Sınav kaygısı yaşayan bireyler, aldıkları tüm önlemlere, denedikleri tüm stratejilere rağmen yine de kaygı duymaya devam ediyorlarsa o zaman bir psikolog ile görüşmeleri gerekmektedir. Psikologlarca uygulanacak bireysel terapi yöntemiyle, sınav kaygısının daha büyük sonuçlar doğurmadan önlenebilmesi mümkündür.</a:t>
                      </a:r>
                      <a:endParaRPr lang="tr-TR" sz="2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5" name="3 İçerik Yer Tutucusu" descr="RAM LOGO KISA.png"/>
          <p:cNvPicPr>
            <a:picLocks noChangeAspect="1"/>
          </p:cNvPicPr>
          <p:nvPr/>
        </p:nvPicPr>
        <p:blipFill>
          <a:blip r:embed="rId2" cstate="print"/>
          <a:stretch>
            <a:fillRect/>
          </a:stretch>
        </p:blipFill>
        <p:spPr>
          <a:xfrm>
            <a:off x="0" y="5572140"/>
            <a:ext cx="2857488" cy="1285860"/>
          </a:xfrm>
          <a:prstGeom prst="rect">
            <a:avLst/>
          </a:prstGeom>
        </p:spPr>
      </p:pic>
      <p:pic>
        <p:nvPicPr>
          <p:cNvPr id="4098" name="Picture 2" descr="C:\Users\Sinan\Desktop\images.jpg"/>
          <p:cNvPicPr>
            <a:picLocks noChangeAspect="1" noChangeArrowheads="1"/>
          </p:cNvPicPr>
          <p:nvPr/>
        </p:nvPicPr>
        <p:blipFill>
          <a:blip r:embed="rId3"/>
          <a:srcRect/>
          <a:stretch>
            <a:fillRect/>
          </a:stretch>
        </p:blipFill>
        <p:spPr bwMode="auto">
          <a:xfrm>
            <a:off x="1285852" y="642918"/>
            <a:ext cx="6143668" cy="215741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71480"/>
            <a:ext cx="8929718" cy="1500198"/>
          </a:xfrm>
        </p:spPr>
        <p:txBody>
          <a:bodyPr>
            <a:normAutofit fontScale="90000"/>
          </a:bodyPr>
          <a:lstStyle/>
          <a:p>
            <a:pPr algn="ctr"/>
            <a:r>
              <a:rPr lang="tr-TR" dirty="0" smtClean="0"/>
              <a:t>Sınav Kaygısı Yaşayan Anne-Babalara Öneriler</a:t>
            </a:r>
            <a:endParaRPr lang="tr-TR" dirty="0"/>
          </a:p>
        </p:txBody>
      </p:sp>
      <p:sp>
        <p:nvSpPr>
          <p:cNvPr id="4" name="3 Dikdörtgen"/>
          <p:cNvSpPr/>
          <p:nvPr/>
        </p:nvSpPr>
        <p:spPr>
          <a:xfrm>
            <a:off x="357158" y="2285992"/>
            <a:ext cx="8501122" cy="300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     Anne-babalar </a:t>
            </a:r>
            <a:r>
              <a:rPr lang="tr-TR" sz="2400" dirty="0" smtClean="0"/>
              <a:t>sınav kaygısı yaşayan çocuklarının her zaman yanında olmalıdır ve destek vermelidir. Sınav sonucu ne olursa olsun her zaman onu sevdikleri ve </a:t>
            </a:r>
            <a:r>
              <a:rPr lang="tr-TR" sz="2400" dirty="0" smtClean="0"/>
              <a:t>güvendikleri </a:t>
            </a:r>
            <a:r>
              <a:rPr lang="tr-TR" sz="2400" dirty="0" smtClean="0"/>
              <a:t>belirtilmelidir. Ancak çocuğa verilen </a:t>
            </a:r>
            <a:r>
              <a:rPr lang="tr-TR" sz="2400" dirty="0" smtClean="0"/>
              <a:t>desteği , çok </a:t>
            </a:r>
            <a:r>
              <a:rPr lang="tr-TR" sz="2400" dirty="0" smtClean="0"/>
              <a:t>fazla baskı kurmadan ve çocuğu boğmadan yapmaları önemlidir. Sınav kaygısı </a:t>
            </a:r>
            <a:r>
              <a:rPr lang="tr-TR" sz="2400" dirty="0" smtClean="0"/>
              <a:t>yaşarken </a:t>
            </a:r>
            <a:r>
              <a:rPr lang="tr-TR" sz="2400" dirty="0" smtClean="0"/>
              <a:t>sinirli ve alıngan bir </a:t>
            </a:r>
            <a:r>
              <a:rPr lang="tr-TR" sz="2400" dirty="0" smtClean="0"/>
              <a:t>yapıda </a:t>
            </a:r>
            <a:r>
              <a:rPr lang="tr-TR" sz="2400" dirty="0" smtClean="0"/>
              <a:t>olan </a:t>
            </a:r>
            <a:r>
              <a:rPr lang="tr-TR" sz="2400" dirty="0" smtClean="0"/>
              <a:t>çocuk, ailesinin </a:t>
            </a:r>
            <a:r>
              <a:rPr lang="tr-TR" sz="2400" dirty="0" smtClean="0"/>
              <a:t>bu ilgisini boğucu </a:t>
            </a:r>
            <a:r>
              <a:rPr lang="tr-TR" sz="2400" dirty="0" smtClean="0"/>
              <a:t>olarak algılayabilmektedir</a:t>
            </a:r>
            <a:r>
              <a:rPr lang="tr-TR" sz="2400" dirty="0" smtClean="0"/>
              <a:t>.</a:t>
            </a:r>
            <a:endParaRPr lang="tr-TR" sz="2400" dirty="0"/>
          </a:p>
        </p:txBody>
      </p:sp>
      <p:pic>
        <p:nvPicPr>
          <p:cNvPr id="5" name="3 İçerik Yer Tutucusu" descr="RAM LOGO KISA.png"/>
          <p:cNvPicPr>
            <a:picLocks noGrp="1" noChangeAspect="1"/>
          </p:cNvPicPr>
          <p:nvPr>
            <p:ph idx="1"/>
          </p:nvPr>
        </p:nvPicPr>
        <p:blipFill>
          <a:blip r:embed="rId2" cstate="print"/>
          <a:stretch>
            <a:fillRect/>
          </a:stretch>
        </p:blipFill>
        <p:spPr>
          <a:xfrm>
            <a:off x="0" y="5357826"/>
            <a:ext cx="3143240" cy="150017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Dikdörtgen"/>
          <p:cNvSpPr/>
          <p:nvPr/>
        </p:nvSpPr>
        <p:spPr>
          <a:xfrm>
            <a:off x="500034" y="928670"/>
            <a:ext cx="8143932" cy="4071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Anne-babaların </a:t>
            </a:r>
            <a:r>
              <a:rPr lang="tr-TR" sz="3200" i="1" dirty="0" smtClean="0"/>
              <a:t>en sık yaptığı </a:t>
            </a:r>
            <a:r>
              <a:rPr lang="tr-TR" sz="3200" i="1" dirty="0" smtClean="0"/>
              <a:t>hatalardan biri, </a:t>
            </a:r>
            <a:r>
              <a:rPr lang="tr-TR" sz="3200" i="1" dirty="0" smtClean="0"/>
              <a:t>çocuklarının sınava çalışma programlarını kendi sorumluluklarının altına almalarıdır. </a:t>
            </a:r>
            <a:r>
              <a:rPr lang="tr-TR" sz="3200" dirty="0" smtClean="0"/>
              <a:t>Oysaki sınav hazırlık sorumluluğunun çocuğa bırakılması, sınavla ilgili kendini daha konsantre ve iyi hissetmesini sağlayacaktır.</a:t>
            </a:r>
            <a:endParaRPr lang="tr-TR" sz="3200" dirty="0"/>
          </a:p>
        </p:txBody>
      </p:sp>
      <p:pic>
        <p:nvPicPr>
          <p:cNvPr id="5" name="3 İçerik Yer Tutucusu" descr="RAM LOGO KISA.png"/>
          <p:cNvPicPr>
            <a:picLocks noGrp="1" noChangeAspect="1"/>
          </p:cNvPicPr>
          <p:nvPr>
            <p:ph idx="1"/>
          </p:nvPr>
        </p:nvPicPr>
        <p:blipFill>
          <a:blip r:embed="rId2" cstate="print"/>
          <a:stretch>
            <a:fillRect/>
          </a:stretch>
        </p:blipFill>
        <p:spPr>
          <a:xfrm>
            <a:off x="0" y="5072074"/>
            <a:ext cx="3143240" cy="178592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Dikdörtgen"/>
          <p:cNvSpPr/>
          <p:nvPr/>
        </p:nvSpPr>
        <p:spPr>
          <a:xfrm>
            <a:off x="428596" y="785794"/>
            <a:ext cx="8215370" cy="4000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Ebeveynler çocuklarını iyi tanımalı ve beklentilerini buna göre oluşturmalıdır. Sözel zekası daha gelişmiş olan bir çocuğun mühendis olmasını beklemek ve bunun için baskı kurmak son derce yanlış olacak ve çocukların kaygı ve korku duymasına neden olacaktır.</a:t>
            </a:r>
            <a:endParaRPr lang="tr-TR" sz="2800" dirty="0"/>
          </a:p>
        </p:txBody>
      </p:sp>
      <p:pic>
        <p:nvPicPr>
          <p:cNvPr id="5" name="3 İçerik Yer Tutucusu" descr="RAM LOGO KISA.png"/>
          <p:cNvPicPr>
            <a:picLocks noGrp="1" noChangeAspect="1"/>
          </p:cNvPicPr>
          <p:nvPr>
            <p:ph idx="1"/>
          </p:nvPr>
        </p:nvPicPr>
        <p:blipFill>
          <a:blip r:embed="rId2" cstate="print"/>
          <a:stretch>
            <a:fillRect/>
          </a:stretch>
        </p:blipFill>
        <p:spPr>
          <a:xfrm>
            <a:off x="0" y="4929198"/>
            <a:ext cx="3428992" cy="17859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Dikdörtgen"/>
          <p:cNvSpPr/>
          <p:nvPr/>
        </p:nvSpPr>
        <p:spPr>
          <a:xfrm>
            <a:off x="285720" y="785794"/>
            <a:ext cx="8572560" cy="4786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dirty="0" smtClean="0"/>
          </a:p>
          <a:p>
            <a:r>
              <a:rPr lang="tr-TR" sz="2800" dirty="0" smtClean="0"/>
              <a:t>*Ebeveynlerin</a:t>
            </a:r>
            <a:r>
              <a:rPr lang="tr-TR" sz="2800" dirty="0" smtClean="0"/>
              <a:t>, çocuklarını </a:t>
            </a:r>
            <a:r>
              <a:rPr lang="tr-TR" sz="2800" dirty="0" smtClean="0"/>
              <a:t>arkadaşlarıyla    </a:t>
            </a:r>
          </a:p>
          <a:p>
            <a:r>
              <a:rPr lang="tr-TR" sz="2800" i="1" dirty="0" smtClean="0"/>
              <a:t>  kıyaslamaması</a:t>
            </a:r>
            <a:r>
              <a:rPr lang="tr-TR" sz="2800" dirty="0" smtClean="0"/>
              <a:t> </a:t>
            </a:r>
            <a:r>
              <a:rPr lang="tr-TR" sz="2800" dirty="0" smtClean="0"/>
              <a:t>da </a:t>
            </a:r>
            <a:r>
              <a:rPr lang="tr-TR" sz="2800" dirty="0" smtClean="0">
                <a:solidFill>
                  <a:srgbClr val="FF0000"/>
                </a:solidFill>
              </a:rPr>
              <a:t>özgüvenlerinin kırılmaması </a:t>
            </a:r>
            <a:r>
              <a:rPr lang="tr-TR" sz="2800" dirty="0" smtClean="0">
                <a:solidFill>
                  <a:srgbClr val="FF0000"/>
                </a:solidFill>
              </a:rPr>
              <a:t> </a:t>
            </a:r>
          </a:p>
          <a:p>
            <a:r>
              <a:rPr lang="tr-TR" sz="2800" dirty="0" smtClean="0">
                <a:solidFill>
                  <a:srgbClr val="FF0000"/>
                </a:solidFill>
              </a:rPr>
              <a:t> </a:t>
            </a:r>
            <a:r>
              <a:rPr lang="tr-TR" sz="2800" dirty="0" smtClean="0">
                <a:solidFill>
                  <a:srgbClr val="FF0000"/>
                </a:solidFill>
              </a:rPr>
              <a:t> </a:t>
            </a:r>
            <a:r>
              <a:rPr lang="tr-TR" sz="2800" dirty="0" smtClean="0"/>
              <a:t>açısından </a:t>
            </a:r>
            <a:r>
              <a:rPr lang="tr-TR" sz="2800" dirty="0" smtClean="0"/>
              <a:t>önemlidir</a:t>
            </a:r>
            <a:r>
              <a:rPr lang="tr-TR" sz="2800" dirty="0" smtClean="0"/>
              <a:t>.</a:t>
            </a:r>
          </a:p>
          <a:p>
            <a:r>
              <a:rPr lang="tr-TR" sz="2800" dirty="0" smtClean="0"/>
              <a:t> </a:t>
            </a:r>
          </a:p>
          <a:p>
            <a:pPr algn="ctr"/>
            <a:r>
              <a:rPr lang="tr-TR" sz="2800" dirty="0" smtClean="0"/>
              <a:t>* Motive etme amacıyla yapılan kıyaslama, çocuğun benlik gelişimine zarar verir. Anne-babalar, çocuğa </a:t>
            </a:r>
            <a:r>
              <a:rPr lang="tr-TR" sz="2800" dirty="0" err="1" smtClean="0"/>
              <a:t>empatik</a:t>
            </a:r>
            <a:r>
              <a:rPr lang="tr-TR" sz="2800" dirty="0" smtClean="0"/>
              <a:t> yaklaşımda bulunmalı;  çocuğunun elde edeceği sınav sonucunu ne olursa olsun kabul edeceğini; önemli olan çocuğunun sağlığı olduğu çocuğuna ifade etmelidir.</a:t>
            </a:r>
            <a:endParaRPr lang="tr-TR" sz="2800" dirty="0"/>
          </a:p>
        </p:txBody>
      </p:sp>
      <p:pic>
        <p:nvPicPr>
          <p:cNvPr id="5" name="3 İçerik Yer Tutucusu" descr="RAM LOGO KISA.png"/>
          <p:cNvPicPr>
            <a:picLocks noGrp="1" noChangeAspect="1"/>
          </p:cNvPicPr>
          <p:nvPr>
            <p:ph idx="1"/>
          </p:nvPr>
        </p:nvPicPr>
        <p:blipFill>
          <a:blip r:embed="rId2" cstate="print"/>
          <a:stretch>
            <a:fillRect/>
          </a:stretch>
        </p:blipFill>
        <p:spPr>
          <a:xfrm>
            <a:off x="0" y="5643578"/>
            <a:ext cx="3357554" cy="121442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2" name="Picture 2" descr="C:\Users\Sinan\Desktop\tutku.png"/>
          <p:cNvPicPr>
            <a:picLocks noGrp="1" noChangeAspect="1" noChangeArrowheads="1"/>
          </p:cNvPicPr>
          <p:nvPr>
            <p:ph idx="1"/>
          </p:nvPr>
        </p:nvPicPr>
        <p:blipFill>
          <a:blip r:embed="rId2"/>
          <a:srcRect/>
          <a:stretch>
            <a:fillRect/>
          </a:stretch>
        </p:blipFill>
        <p:spPr bwMode="auto">
          <a:xfrm>
            <a:off x="428596" y="571480"/>
            <a:ext cx="8286807" cy="603887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sp>
        <p:nvSpPr>
          <p:cNvPr id="4" name="3 Dikdörtgen"/>
          <p:cNvSpPr/>
          <p:nvPr/>
        </p:nvSpPr>
        <p:spPr>
          <a:xfrm>
            <a:off x="500034" y="2500306"/>
            <a:ext cx="8143932" cy="2585323"/>
          </a:xfrm>
          <a:prstGeom prst="rect">
            <a:avLst/>
          </a:prstGeom>
          <a:noFill/>
        </p:spPr>
        <p:txBody>
          <a:bodyPr wrap="square" lIns="91440" tIns="45720" rIns="91440" bIns="45720">
            <a:spAutoFit/>
          </a:bodyPr>
          <a:lstStyle/>
          <a:p>
            <a:pPr algn="ctr"/>
            <a:r>
              <a:rPr lang="tr-T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KATILIMINIZ</a:t>
            </a:r>
          </a:p>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İÇİN</a:t>
            </a:r>
          </a:p>
          <a:p>
            <a:pPr algn="ctr"/>
            <a:r>
              <a:rPr lang="tr-T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TEŞEKKÜRLER. </a:t>
            </a:r>
            <a:r>
              <a:rPr lang="tr-T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sym typeface="Wingdings" pitchFamily="2" charset="2"/>
              </a:rPr>
              <a:t></a:t>
            </a:r>
            <a:endParaRPr lang="tr-T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p:txBody>
          <a:bodyPr/>
          <a:lstStyle/>
          <a:p>
            <a:pPr>
              <a:buNone/>
            </a:pPr>
            <a:r>
              <a:rPr lang="tr-TR" dirty="0" smtClean="0"/>
              <a:t>       Sınav kaygısı, aslında gerekli ve yararlıdır. Öğrenciyi, öğrenmeye sevk eder. Yararlı olmayan; yüksek ve aşırı kaygıdır. Aşırı sınav kaygısı; başarısızlığa neden olur. İstenilen kaygı ise; orta düzey bir kaygıdır.</a:t>
            </a:r>
            <a:endParaRPr lang="tr-TR" dirty="0"/>
          </a:p>
        </p:txBody>
      </p:sp>
      <p:graphicFrame>
        <p:nvGraphicFramePr>
          <p:cNvPr id="4" name="3 Tablo"/>
          <p:cNvGraphicFramePr>
            <a:graphicFrameLocks noGrp="1"/>
          </p:cNvGraphicFramePr>
          <p:nvPr/>
        </p:nvGraphicFramePr>
        <p:xfrm>
          <a:off x="773723" y="1969477"/>
          <a:ext cx="7877908" cy="2419643"/>
        </p:xfrm>
        <a:graphic>
          <a:graphicData uri="http://schemas.openxmlformats.org/drawingml/2006/table">
            <a:tbl>
              <a:tblPr/>
              <a:tblGrid>
                <a:gridCol w="7877908"/>
              </a:tblGrid>
              <a:tr h="2419643">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5" name="4 Resim" descr="RAM LOGO KISA.png"/>
          <p:cNvPicPr>
            <a:picLocks noChangeAspect="1"/>
          </p:cNvPicPr>
          <p:nvPr/>
        </p:nvPicPr>
        <p:blipFill>
          <a:blip r:embed="rId2" cstate="print"/>
          <a:stretch>
            <a:fillRect/>
          </a:stretch>
        </p:blipFill>
        <p:spPr>
          <a:xfrm>
            <a:off x="214282" y="4857760"/>
            <a:ext cx="3105292" cy="17728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28"/>
            <a:ext cx="8229600" cy="1000132"/>
          </a:xfrm>
        </p:spPr>
        <p:txBody>
          <a:bodyPr/>
          <a:lstStyle/>
          <a:p>
            <a:r>
              <a:rPr lang="tr-TR" b="1" dirty="0" smtClean="0"/>
              <a:t>Sınav Kaygısının Nedenleri</a:t>
            </a:r>
            <a:endParaRPr lang="tr-TR" dirty="0"/>
          </a:p>
        </p:txBody>
      </p:sp>
      <p:sp>
        <p:nvSpPr>
          <p:cNvPr id="3" name="2 İçerik Yer Tutucusu"/>
          <p:cNvSpPr>
            <a:spLocks noGrp="1"/>
          </p:cNvSpPr>
          <p:nvPr>
            <p:ph idx="1"/>
          </p:nvPr>
        </p:nvSpPr>
        <p:spPr>
          <a:xfrm>
            <a:off x="357158" y="1500174"/>
            <a:ext cx="8329642" cy="4824426"/>
          </a:xfrm>
        </p:spPr>
        <p:txBody>
          <a:bodyPr>
            <a:normAutofit fontScale="92500" lnSpcReduction="10000"/>
          </a:bodyPr>
          <a:lstStyle/>
          <a:p>
            <a:endParaRPr lang="tr-TR" b="1" dirty="0" smtClean="0"/>
          </a:p>
          <a:p>
            <a:endParaRPr lang="tr-TR" b="1" dirty="0" smtClean="0"/>
          </a:p>
          <a:p>
            <a:endParaRPr lang="tr-TR" b="1" dirty="0" smtClean="0"/>
          </a:p>
          <a:p>
            <a:endParaRPr lang="tr-TR" b="1" dirty="0" smtClean="0"/>
          </a:p>
          <a:p>
            <a:endParaRPr lang="tr-TR" b="1" dirty="0" smtClean="0"/>
          </a:p>
          <a:p>
            <a:pPr>
              <a:buNone/>
            </a:pPr>
            <a:r>
              <a:rPr lang="tr-TR" dirty="0" smtClean="0"/>
              <a:t>    </a:t>
            </a:r>
          </a:p>
          <a:p>
            <a:pPr>
              <a:buNone/>
            </a:pPr>
            <a:r>
              <a:rPr lang="tr-TR" dirty="0" smtClean="0"/>
              <a:t>    1-Zamanı Etkin Kullanamama;</a:t>
            </a:r>
            <a:br>
              <a:rPr lang="tr-TR" dirty="0" smtClean="0"/>
            </a:br>
            <a:r>
              <a:rPr lang="tr-TR" dirty="0" smtClean="0"/>
              <a:t>Sınava çalışmaya geç başlama konuların yetiştirilememesi veya erken başlanmasına karşın zamanı etkin kullanılması nedeniyle konuların yetiştirilememesi, konu tekrarın yapılamaması kaygıyı artırır.</a:t>
            </a:r>
            <a:r>
              <a:rPr lang="tr-TR" b="1" dirty="0" smtClean="0"/>
              <a:t/>
            </a:r>
            <a:br>
              <a:rPr lang="tr-TR" b="1" dirty="0" smtClean="0"/>
            </a:br>
            <a:endParaRPr lang="tr-TR" dirty="0"/>
          </a:p>
        </p:txBody>
      </p:sp>
      <p:pic>
        <p:nvPicPr>
          <p:cNvPr id="4" name="Picture 2" descr="C:\Users\Sinan\Desktop\k_29015638_sinav-kaygisini-yenmek-1280x720.jpg"/>
          <p:cNvPicPr>
            <a:picLocks noChangeAspect="1" noChangeArrowheads="1"/>
          </p:cNvPicPr>
          <p:nvPr/>
        </p:nvPicPr>
        <p:blipFill>
          <a:blip r:embed="rId2"/>
          <a:srcRect/>
          <a:stretch>
            <a:fillRect/>
          </a:stretch>
        </p:blipFill>
        <p:spPr bwMode="auto">
          <a:xfrm>
            <a:off x="857224" y="1285860"/>
            <a:ext cx="7572428" cy="2428892"/>
          </a:xfrm>
          <a:prstGeom prst="rect">
            <a:avLst/>
          </a:prstGeom>
          <a:noFill/>
        </p:spPr>
      </p:pic>
      <p:pic>
        <p:nvPicPr>
          <p:cNvPr id="5" name="4 Resim" descr="RAM LOGO KISA.png"/>
          <p:cNvPicPr>
            <a:picLocks noChangeAspect="1"/>
          </p:cNvPicPr>
          <p:nvPr/>
        </p:nvPicPr>
        <p:blipFill>
          <a:blip r:embed="rId3" cstate="print"/>
          <a:stretch>
            <a:fillRect/>
          </a:stretch>
        </p:blipFill>
        <p:spPr>
          <a:xfrm>
            <a:off x="0" y="5643578"/>
            <a:ext cx="3105292" cy="1214422"/>
          </a:xfrm>
          <a:prstGeom prst="rect">
            <a:avLst/>
          </a:prstGeom>
        </p:spPr>
      </p:pic>
      <p:graphicFrame>
        <p:nvGraphicFramePr>
          <p:cNvPr id="6" name="5 Tablo"/>
          <p:cNvGraphicFramePr>
            <a:graphicFrameLocks noGrp="1"/>
          </p:cNvGraphicFramePr>
          <p:nvPr/>
        </p:nvGraphicFramePr>
        <p:xfrm>
          <a:off x="647114" y="3910818"/>
          <a:ext cx="7877908" cy="1856936"/>
        </p:xfrm>
        <a:graphic>
          <a:graphicData uri="http://schemas.openxmlformats.org/drawingml/2006/table">
            <a:tbl>
              <a:tblPr/>
              <a:tblGrid>
                <a:gridCol w="7877908"/>
              </a:tblGrid>
              <a:tr h="1856936">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28596" y="3786190"/>
            <a:ext cx="8258204" cy="2538410"/>
          </a:xfrm>
        </p:spPr>
        <p:txBody>
          <a:bodyPr/>
          <a:lstStyle/>
          <a:p>
            <a:pPr>
              <a:buNone/>
            </a:pPr>
            <a:r>
              <a:rPr lang="tr-TR" b="1" dirty="0" smtClean="0"/>
              <a:t>   2-Yanlış </a:t>
            </a:r>
            <a:r>
              <a:rPr lang="tr-TR" b="1" dirty="0" smtClean="0"/>
              <a:t>Ders Çalışma Alışkanlıkları;</a:t>
            </a:r>
            <a:br>
              <a:rPr lang="tr-TR" b="1" dirty="0" smtClean="0"/>
            </a:br>
            <a:r>
              <a:rPr lang="tr-TR" dirty="0" smtClean="0"/>
              <a:t>Plansız ve programsız ders çalışmak başarısızlığın en önemli kaynağıdır. Kişinin motivasyonunun düşmesine neden olur.</a:t>
            </a:r>
            <a:endParaRPr lang="tr-TR" dirty="0"/>
          </a:p>
        </p:txBody>
      </p:sp>
      <p:pic>
        <p:nvPicPr>
          <p:cNvPr id="2051" name="Picture 3" descr="C:\Users\Sinan\Desktop\best-basketbol-sinav-kaygisi.jpg"/>
          <p:cNvPicPr>
            <a:picLocks noChangeAspect="1" noChangeArrowheads="1"/>
          </p:cNvPicPr>
          <p:nvPr/>
        </p:nvPicPr>
        <p:blipFill>
          <a:blip r:embed="rId2"/>
          <a:srcRect/>
          <a:stretch>
            <a:fillRect/>
          </a:stretch>
        </p:blipFill>
        <p:spPr bwMode="auto">
          <a:xfrm>
            <a:off x="285750" y="1190625"/>
            <a:ext cx="8572500" cy="2238375"/>
          </a:xfrm>
          <a:prstGeom prst="rect">
            <a:avLst/>
          </a:prstGeom>
          <a:noFill/>
        </p:spPr>
      </p:pic>
      <p:pic>
        <p:nvPicPr>
          <p:cNvPr id="6" name="5 Resim" descr="RAM LOGO KISA.png"/>
          <p:cNvPicPr>
            <a:picLocks noChangeAspect="1"/>
          </p:cNvPicPr>
          <p:nvPr/>
        </p:nvPicPr>
        <p:blipFill>
          <a:blip r:embed="rId3" cstate="print"/>
          <a:stretch>
            <a:fillRect/>
          </a:stretch>
        </p:blipFill>
        <p:spPr>
          <a:xfrm>
            <a:off x="0" y="5500702"/>
            <a:ext cx="3105292" cy="1357298"/>
          </a:xfrm>
          <a:prstGeom prst="rect">
            <a:avLst/>
          </a:prstGeom>
        </p:spPr>
      </p:pic>
      <p:graphicFrame>
        <p:nvGraphicFramePr>
          <p:cNvPr id="7" name="6 Tablo"/>
          <p:cNvGraphicFramePr>
            <a:graphicFrameLocks noGrp="1"/>
          </p:cNvGraphicFramePr>
          <p:nvPr/>
        </p:nvGraphicFramePr>
        <p:xfrm>
          <a:off x="714348" y="3714752"/>
          <a:ext cx="7796606" cy="1799783"/>
        </p:xfrm>
        <a:graphic>
          <a:graphicData uri="http://schemas.openxmlformats.org/drawingml/2006/table">
            <a:tbl>
              <a:tblPr/>
              <a:tblGrid>
                <a:gridCol w="7796606"/>
              </a:tblGrid>
              <a:tr h="1799783">
                <a:tc>
                  <a:txBody>
                    <a:bodyPr/>
                    <a:lstStyle/>
                    <a:p>
                      <a:endParaRPr lang="tr-TR" dirty="0" smtClean="0"/>
                    </a:p>
                    <a:p>
                      <a:endParaRPr lang="tr-TR" dirty="0" smtClean="0"/>
                    </a:p>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04088"/>
            <a:ext cx="8686800" cy="2796350"/>
          </a:xfrm>
        </p:spPr>
        <p:txBody>
          <a:bodyPr/>
          <a:lstStyle/>
          <a:p>
            <a:endParaRPr lang="tr-TR" dirty="0"/>
          </a:p>
        </p:txBody>
      </p:sp>
      <p:sp>
        <p:nvSpPr>
          <p:cNvPr id="3" name="2 İçerik Yer Tutucusu"/>
          <p:cNvSpPr>
            <a:spLocks noGrp="1"/>
          </p:cNvSpPr>
          <p:nvPr>
            <p:ph idx="1"/>
          </p:nvPr>
        </p:nvSpPr>
        <p:spPr>
          <a:xfrm>
            <a:off x="214282" y="2857496"/>
            <a:ext cx="8643998" cy="3467104"/>
          </a:xfrm>
        </p:spPr>
        <p:txBody>
          <a:bodyPr>
            <a:normAutofit/>
          </a:bodyPr>
          <a:lstStyle/>
          <a:p>
            <a:pPr>
              <a:buNone/>
            </a:pPr>
            <a:r>
              <a:rPr lang="tr-TR" b="1" dirty="0" smtClean="0"/>
              <a:t>    </a:t>
            </a:r>
          </a:p>
          <a:p>
            <a:pPr>
              <a:buNone/>
            </a:pPr>
            <a:r>
              <a:rPr lang="tr-TR" b="1" dirty="0" smtClean="0"/>
              <a:t>3-Mükemmeliyetçilik </a:t>
            </a:r>
            <a:r>
              <a:rPr lang="tr-TR" b="1" dirty="0" smtClean="0"/>
              <a:t>Düşüncesi;</a:t>
            </a:r>
            <a:br>
              <a:rPr lang="tr-TR" b="1" dirty="0" smtClean="0"/>
            </a:br>
            <a:r>
              <a:rPr lang="tr-TR" dirty="0" smtClean="0"/>
              <a:t>Yaptıklarının, en iyisi ve hiç hatasız olması gerektiğine inanan kişinin kaygı düzeyi yükselir.</a:t>
            </a:r>
            <a:endParaRPr lang="tr-TR" b="1" dirty="0" smtClean="0"/>
          </a:p>
          <a:p>
            <a:pPr>
              <a:buNone/>
            </a:pPr>
            <a:r>
              <a:rPr lang="tr-TR" b="1" dirty="0" smtClean="0"/>
              <a:t>    4-Başarısızlık </a:t>
            </a:r>
            <a:r>
              <a:rPr lang="tr-TR" b="1" dirty="0" smtClean="0"/>
              <a:t>Korkusu;</a:t>
            </a:r>
            <a:br>
              <a:rPr lang="tr-TR" b="1" dirty="0" smtClean="0"/>
            </a:br>
            <a:r>
              <a:rPr lang="tr-TR" dirty="0" smtClean="0"/>
              <a:t>Başarısız olma korkusunu yoğun yaşayan bireylerin, kendilerine olan güvenleri azalır ve </a:t>
            </a:r>
            <a:r>
              <a:rPr lang="tr-TR" dirty="0" smtClean="0">
                <a:solidFill>
                  <a:srgbClr val="FF0000"/>
                </a:solidFill>
                <a:hlinkClick r:id="rId2"/>
              </a:rPr>
              <a:t>kaygı</a:t>
            </a:r>
            <a:r>
              <a:rPr lang="tr-TR" dirty="0" smtClean="0">
                <a:solidFill>
                  <a:srgbClr val="FF0000"/>
                </a:solidFill>
              </a:rPr>
              <a:t> </a:t>
            </a:r>
            <a:r>
              <a:rPr lang="tr-TR" dirty="0" smtClean="0"/>
              <a:t>düzeyi yükselir.</a:t>
            </a:r>
            <a:endParaRPr lang="tr-TR" dirty="0"/>
          </a:p>
        </p:txBody>
      </p:sp>
      <p:pic>
        <p:nvPicPr>
          <p:cNvPr id="4" name="3 Resim" descr="Sınav Kaygısı Nedir? Nasıl Başa Çıkılır? | Evimdekipsikolog ..."/>
          <p:cNvPicPr/>
          <p:nvPr/>
        </p:nvPicPr>
        <p:blipFill>
          <a:blip r:embed="rId3"/>
          <a:srcRect/>
          <a:stretch>
            <a:fillRect/>
          </a:stretch>
        </p:blipFill>
        <p:spPr bwMode="auto">
          <a:xfrm>
            <a:off x="2000232" y="928670"/>
            <a:ext cx="5286412" cy="1857388"/>
          </a:xfrm>
          <a:prstGeom prst="rect">
            <a:avLst/>
          </a:prstGeom>
          <a:noFill/>
          <a:ln w="9525">
            <a:noFill/>
            <a:miter lim="800000"/>
            <a:headEnd/>
            <a:tailEnd/>
          </a:ln>
        </p:spPr>
      </p:pic>
      <p:pic>
        <p:nvPicPr>
          <p:cNvPr id="5" name="4 Resim" descr="RAM LOGO KISA.png"/>
          <p:cNvPicPr>
            <a:picLocks noChangeAspect="1"/>
          </p:cNvPicPr>
          <p:nvPr/>
        </p:nvPicPr>
        <p:blipFill>
          <a:blip r:embed="rId4" cstate="print"/>
          <a:stretch>
            <a:fillRect/>
          </a:stretch>
        </p:blipFill>
        <p:spPr>
          <a:xfrm>
            <a:off x="0" y="5786454"/>
            <a:ext cx="3105292" cy="1071546"/>
          </a:xfrm>
          <a:prstGeom prst="rect">
            <a:avLst/>
          </a:prstGeom>
        </p:spPr>
      </p:pic>
      <p:graphicFrame>
        <p:nvGraphicFramePr>
          <p:cNvPr id="6" name="5 Tablo"/>
          <p:cNvGraphicFramePr>
            <a:graphicFrameLocks noGrp="1"/>
          </p:cNvGraphicFramePr>
          <p:nvPr/>
        </p:nvGraphicFramePr>
        <p:xfrm>
          <a:off x="253218" y="3207434"/>
          <a:ext cx="8496887" cy="2715064"/>
        </p:xfrm>
        <a:graphic>
          <a:graphicData uri="http://schemas.openxmlformats.org/drawingml/2006/table">
            <a:tbl>
              <a:tblPr/>
              <a:tblGrid>
                <a:gridCol w="8496887"/>
              </a:tblGrid>
              <a:tr h="2715064">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71480"/>
            <a:ext cx="8229600" cy="2071694"/>
          </a:xfrm>
        </p:spPr>
        <p:txBody>
          <a:bodyPr/>
          <a:lstStyle/>
          <a:p>
            <a:endParaRPr lang="tr-TR" dirty="0"/>
          </a:p>
        </p:txBody>
      </p:sp>
      <p:sp>
        <p:nvSpPr>
          <p:cNvPr id="3" name="2 İçerik Yer Tutucusu"/>
          <p:cNvSpPr>
            <a:spLocks noGrp="1"/>
          </p:cNvSpPr>
          <p:nvPr>
            <p:ph idx="1"/>
          </p:nvPr>
        </p:nvSpPr>
        <p:spPr>
          <a:xfrm>
            <a:off x="0" y="3000372"/>
            <a:ext cx="8929718" cy="3324228"/>
          </a:xfrm>
        </p:spPr>
        <p:txBody>
          <a:bodyPr/>
          <a:lstStyle/>
          <a:p>
            <a:pPr>
              <a:buNone/>
            </a:pPr>
            <a:r>
              <a:rPr lang="tr-TR" b="1" dirty="0" smtClean="0"/>
              <a:t>   </a:t>
            </a:r>
          </a:p>
          <a:p>
            <a:pPr>
              <a:buNone/>
            </a:pPr>
            <a:r>
              <a:rPr lang="tr-TR" b="1" dirty="0" smtClean="0"/>
              <a:t>   </a:t>
            </a:r>
            <a:r>
              <a:rPr lang="tr-TR" b="1" dirty="0" smtClean="0"/>
              <a:t>  5- </a:t>
            </a:r>
            <a:r>
              <a:rPr lang="tr-TR" b="1" dirty="0" smtClean="0"/>
              <a:t>Sınava Çok Fazla Anlam Yüklenmesi;</a:t>
            </a:r>
            <a:br>
              <a:rPr lang="tr-TR" b="1" dirty="0" smtClean="0"/>
            </a:br>
            <a:r>
              <a:rPr lang="tr-TR" b="1" dirty="0" smtClean="0"/>
              <a:t>      </a:t>
            </a:r>
            <a:r>
              <a:rPr lang="tr-TR" dirty="0" smtClean="0"/>
              <a:t>Kişinin </a:t>
            </a:r>
            <a:r>
              <a:rPr lang="tr-TR" dirty="0" smtClean="0"/>
              <a:t>potansiyellerine uygun olmayan amaç </a:t>
            </a:r>
            <a:r>
              <a:rPr lang="tr-TR" dirty="0" smtClean="0"/>
              <a:t>   </a:t>
            </a:r>
          </a:p>
          <a:p>
            <a:pPr>
              <a:buNone/>
            </a:pPr>
            <a:r>
              <a:rPr lang="tr-TR" dirty="0" smtClean="0"/>
              <a:t> </a:t>
            </a:r>
            <a:r>
              <a:rPr lang="tr-TR" dirty="0" smtClean="0"/>
              <a:t>         </a:t>
            </a:r>
            <a:r>
              <a:rPr lang="tr-TR" dirty="0" smtClean="0"/>
              <a:t>belirlemesi </a:t>
            </a:r>
            <a:r>
              <a:rPr lang="tr-TR" dirty="0" smtClean="0"/>
              <a:t>ya da sınavı kendini kanıtlayacağı bir platforma dönüştürmesi de kaygı düzeyini yükseltir.</a:t>
            </a:r>
            <a:r>
              <a:rPr lang="tr-TR" b="1" dirty="0" smtClean="0"/>
              <a:t/>
            </a:r>
            <a:br>
              <a:rPr lang="tr-TR" b="1" dirty="0" smtClean="0"/>
            </a:br>
            <a:endParaRPr lang="tr-TR" dirty="0"/>
          </a:p>
        </p:txBody>
      </p:sp>
      <p:pic>
        <p:nvPicPr>
          <p:cNvPr id="3074" name="Picture 2" descr="C:\Users\Sinan\Desktop\unnamed.jpg"/>
          <p:cNvPicPr>
            <a:picLocks noChangeAspect="1" noChangeArrowheads="1"/>
          </p:cNvPicPr>
          <p:nvPr/>
        </p:nvPicPr>
        <p:blipFill>
          <a:blip r:embed="rId2"/>
          <a:srcRect/>
          <a:stretch>
            <a:fillRect/>
          </a:stretch>
        </p:blipFill>
        <p:spPr bwMode="auto">
          <a:xfrm>
            <a:off x="1142976" y="500042"/>
            <a:ext cx="6643734" cy="2714644"/>
          </a:xfrm>
          <a:prstGeom prst="rect">
            <a:avLst/>
          </a:prstGeom>
          <a:noFill/>
        </p:spPr>
      </p:pic>
      <p:pic>
        <p:nvPicPr>
          <p:cNvPr id="6" name="5 Resim" descr="RAM LOGO KISA.png"/>
          <p:cNvPicPr>
            <a:picLocks noChangeAspect="1"/>
          </p:cNvPicPr>
          <p:nvPr/>
        </p:nvPicPr>
        <p:blipFill>
          <a:blip r:embed="rId3" cstate="print"/>
          <a:stretch>
            <a:fillRect/>
          </a:stretch>
        </p:blipFill>
        <p:spPr>
          <a:xfrm>
            <a:off x="142844" y="5286388"/>
            <a:ext cx="2962448" cy="1571612"/>
          </a:xfrm>
          <a:prstGeom prst="rect">
            <a:avLst/>
          </a:prstGeom>
        </p:spPr>
      </p:pic>
      <p:graphicFrame>
        <p:nvGraphicFramePr>
          <p:cNvPr id="7" name="6 Tablo"/>
          <p:cNvGraphicFramePr>
            <a:graphicFrameLocks noGrp="1"/>
          </p:cNvGraphicFramePr>
          <p:nvPr/>
        </p:nvGraphicFramePr>
        <p:xfrm>
          <a:off x="253218" y="3502855"/>
          <a:ext cx="8390748" cy="1927274"/>
        </p:xfrm>
        <a:graphic>
          <a:graphicData uri="http://schemas.openxmlformats.org/drawingml/2006/table">
            <a:tbl>
              <a:tblPr/>
              <a:tblGrid>
                <a:gridCol w="8390748"/>
              </a:tblGrid>
              <a:tr h="1927274">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285720" y="3357562"/>
            <a:ext cx="8572560" cy="2967038"/>
          </a:xfrm>
        </p:spPr>
        <p:txBody>
          <a:bodyPr/>
          <a:lstStyle/>
          <a:p>
            <a:pPr>
              <a:buNone/>
            </a:pPr>
            <a:r>
              <a:rPr lang="tr-TR" b="1" dirty="0" smtClean="0"/>
              <a:t>    6- </a:t>
            </a:r>
            <a:r>
              <a:rPr lang="tr-TR" b="1" dirty="0" smtClean="0"/>
              <a:t>Aile Baskısı;</a:t>
            </a:r>
            <a:br>
              <a:rPr lang="tr-TR" b="1" dirty="0" smtClean="0"/>
            </a:br>
            <a:r>
              <a:rPr lang="tr-TR" dirty="0" smtClean="0"/>
              <a:t>Ailelerin çocuklarından çok fazla beklentisinin olması ve çocuğun bunları gerçekleştiremeyeceği düşüncesi de kaygı düzeyini yükseltir.</a:t>
            </a:r>
            <a:endParaRPr lang="tr-TR" dirty="0"/>
          </a:p>
        </p:txBody>
      </p:sp>
      <p:pic>
        <p:nvPicPr>
          <p:cNvPr id="4" name="3 Resim" descr="ÇOCUKLARDA SINAV KAYGISI • Uzman Pedagog Zeynep Şimşek Karataş"/>
          <p:cNvPicPr/>
          <p:nvPr/>
        </p:nvPicPr>
        <p:blipFill>
          <a:blip r:embed="rId2"/>
          <a:srcRect/>
          <a:stretch>
            <a:fillRect/>
          </a:stretch>
        </p:blipFill>
        <p:spPr bwMode="auto">
          <a:xfrm>
            <a:off x="928662" y="928670"/>
            <a:ext cx="7000924" cy="2214578"/>
          </a:xfrm>
          <a:prstGeom prst="rect">
            <a:avLst/>
          </a:prstGeom>
          <a:noFill/>
          <a:ln w="9525">
            <a:noFill/>
            <a:miter lim="800000"/>
            <a:headEnd/>
            <a:tailEnd/>
          </a:ln>
        </p:spPr>
      </p:pic>
      <p:pic>
        <p:nvPicPr>
          <p:cNvPr id="5" name="4 Resim" descr="RAM LOGO KISA.png"/>
          <p:cNvPicPr>
            <a:picLocks noChangeAspect="1"/>
          </p:cNvPicPr>
          <p:nvPr/>
        </p:nvPicPr>
        <p:blipFill>
          <a:blip r:embed="rId3" cstate="print"/>
          <a:stretch>
            <a:fillRect/>
          </a:stretch>
        </p:blipFill>
        <p:spPr>
          <a:xfrm>
            <a:off x="0" y="5085194"/>
            <a:ext cx="3105292" cy="1772806"/>
          </a:xfrm>
          <a:prstGeom prst="rect">
            <a:avLst/>
          </a:prstGeom>
        </p:spPr>
      </p:pic>
      <p:graphicFrame>
        <p:nvGraphicFramePr>
          <p:cNvPr id="6" name="5 Tablo"/>
          <p:cNvGraphicFramePr>
            <a:graphicFrameLocks noGrp="1"/>
          </p:cNvGraphicFramePr>
          <p:nvPr/>
        </p:nvGraphicFramePr>
        <p:xfrm>
          <a:off x="393895" y="3418449"/>
          <a:ext cx="8581293" cy="1856936"/>
        </p:xfrm>
        <a:graphic>
          <a:graphicData uri="http://schemas.openxmlformats.org/drawingml/2006/table">
            <a:tbl>
              <a:tblPr/>
              <a:tblGrid>
                <a:gridCol w="8581293"/>
              </a:tblGrid>
              <a:tr h="1856936">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2224846"/>
          </a:xfrm>
        </p:spPr>
        <p:txBody>
          <a:bodyPr/>
          <a:lstStyle/>
          <a:p>
            <a:endParaRPr lang="tr-TR" dirty="0"/>
          </a:p>
        </p:txBody>
      </p:sp>
      <p:sp>
        <p:nvSpPr>
          <p:cNvPr id="3" name="2 İçerik Yer Tutucusu"/>
          <p:cNvSpPr>
            <a:spLocks noGrp="1"/>
          </p:cNvSpPr>
          <p:nvPr>
            <p:ph idx="1"/>
          </p:nvPr>
        </p:nvSpPr>
        <p:spPr>
          <a:xfrm>
            <a:off x="0" y="2786058"/>
            <a:ext cx="9001156" cy="3357586"/>
          </a:xfrm>
        </p:spPr>
        <p:txBody>
          <a:bodyPr>
            <a:normAutofit lnSpcReduction="10000"/>
          </a:bodyPr>
          <a:lstStyle/>
          <a:p>
            <a:pPr>
              <a:buNone/>
            </a:pPr>
            <a:endParaRPr lang="tr-TR" dirty="0" smtClean="0"/>
          </a:p>
          <a:p>
            <a:pPr algn="just">
              <a:buNone/>
            </a:pPr>
            <a:r>
              <a:rPr lang="tr-TR" dirty="0" smtClean="0"/>
              <a:t>     </a:t>
            </a:r>
            <a:r>
              <a:rPr lang="tr-TR" sz="2400" b="1" dirty="0" smtClean="0"/>
              <a:t>7</a:t>
            </a:r>
            <a:r>
              <a:rPr lang="tr-TR" sz="2400" b="1" dirty="0" smtClean="0"/>
              <a:t>. Verimli Ders Çalışma Yöntemlerini </a:t>
            </a:r>
            <a:r>
              <a:rPr lang="tr-TR" sz="2400" b="1" dirty="0" smtClean="0"/>
              <a:t>Bilememek</a:t>
            </a:r>
            <a:r>
              <a:rPr lang="tr-TR" sz="2400" b="1" dirty="0" smtClean="0"/>
              <a:t>;</a:t>
            </a:r>
            <a:r>
              <a:rPr lang="tr-TR" sz="2400" b="1" dirty="0" smtClean="0"/>
              <a:t> </a:t>
            </a:r>
            <a:r>
              <a:rPr lang="tr-TR" sz="2400" dirty="0" smtClean="0"/>
              <a:t>Her </a:t>
            </a:r>
            <a:r>
              <a:rPr lang="tr-TR" sz="2400" dirty="0" smtClean="0"/>
              <a:t>  </a:t>
            </a:r>
          </a:p>
          <a:p>
            <a:pPr algn="ctr">
              <a:buNone/>
            </a:pPr>
            <a:r>
              <a:rPr lang="tr-TR" sz="2400" dirty="0" smtClean="0"/>
              <a:t> </a:t>
            </a:r>
            <a:r>
              <a:rPr lang="tr-TR" sz="2400" dirty="0" smtClean="0"/>
              <a:t>       </a:t>
            </a:r>
            <a:r>
              <a:rPr lang="tr-TR" sz="2400" dirty="0" smtClean="0"/>
              <a:t>dersin </a:t>
            </a:r>
            <a:r>
              <a:rPr lang="tr-TR" sz="2400" dirty="0" smtClean="0"/>
              <a:t>içeriğine göre farklı bir ders çalışma yöntemi </a:t>
            </a:r>
            <a:endParaRPr lang="tr-TR" sz="2400" dirty="0" smtClean="0"/>
          </a:p>
          <a:p>
            <a:pPr algn="just">
              <a:buNone/>
            </a:pPr>
            <a:r>
              <a:rPr lang="tr-TR" sz="2400" dirty="0" smtClean="0"/>
              <a:t>             </a:t>
            </a:r>
            <a:r>
              <a:rPr lang="tr-TR" sz="2400" dirty="0" smtClean="0"/>
              <a:t>vardır</a:t>
            </a:r>
            <a:r>
              <a:rPr lang="tr-TR" sz="2400" dirty="0" smtClean="0"/>
              <a:t>. </a:t>
            </a:r>
          </a:p>
          <a:p>
            <a:pPr algn="just">
              <a:buNone/>
            </a:pPr>
            <a:r>
              <a:rPr lang="tr-TR" sz="2400" dirty="0" smtClean="0"/>
              <a:t> </a:t>
            </a:r>
            <a:r>
              <a:rPr lang="tr-TR" sz="2400" dirty="0" smtClean="0"/>
              <a:t>    </a:t>
            </a:r>
            <a:r>
              <a:rPr lang="tr-TR" sz="2400" b="1" dirty="0" smtClean="0"/>
              <a:t>8</a:t>
            </a:r>
            <a:r>
              <a:rPr lang="tr-TR" sz="2400" b="1" dirty="0" smtClean="0"/>
              <a:t>.</a:t>
            </a:r>
            <a:r>
              <a:rPr lang="tr-TR" sz="2400" dirty="0" smtClean="0"/>
              <a:t> </a:t>
            </a:r>
            <a:r>
              <a:rPr lang="tr-TR" sz="2400" b="1" dirty="0" smtClean="0"/>
              <a:t>Görev ve Sorumluluklarını erteleme </a:t>
            </a:r>
            <a:r>
              <a:rPr lang="tr-TR" sz="2400" b="1" dirty="0" smtClean="0"/>
              <a:t>alışkanlığı;  </a:t>
            </a:r>
            <a:r>
              <a:rPr lang="tr-TR" sz="2400" dirty="0" smtClean="0"/>
              <a:t>Zamanını </a:t>
            </a:r>
            <a:r>
              <a:rPr lang="tr-TR" sz="2400" dirty="0" smtClean="0"/>
              <a:t>etkin kullanma becerisini kazanmamış olmaktan kaynaklanır.</a:t>
            </a:r>
          </a:p>
          <a:p>
            <a:pPr>
              <a:buNone/>
            </a:pPr>
            <a:r>
              <a:rPr lang="tr-TR" dirty="0" smtClean="0"/>
              <a:t> </a:t>
            </a:r>
            <a:endParaRPr lang="tr-TR" dirty="0"/>
          </a:p>
        </p:txBody>
      </p:sp>
      <p:pic>
        <p:nvPicPr>
          <p:cNvPr id="4" name="3 Resim" descr="Sınav (Performans) Kaygısı - Nilgün Köstem"/>
          <p:cNvPicPr/>
          <p:nvPr/>
        </p:nvPicPr>
        <p:blipFill>
          <a:blip r:embed="rId2"/>
          <a:srcRect/>
          <a:stretch>
            <a:fillRect/>
          </a:stretch>
        </p:blipFill>
        <p:spPr bwMode="auto">
          <a:xfrm>
            <a:off x="857224" y="500042"/>
            <a:ext cx="6715172" cy="2500330"/>
          </a:xfrm>
          <a:prstGeom prst="rect">
            <a:avLst/>
          </a:prstGeom>
          <a:noFill/>
          <a:ln w="9525">
            <a:noFill/>
            <a:miter lim="800000"/>
            <a:headEnd/>
            <a:tailEnd/>
          </a:ln>
        </p:spPr>
      </p:pic>
      <p:pic>
        <p:nvPicPr>
          <p:cNvPr id="5" name="4 Resim" descr="RAM LOGO KISA.png"/>
          <p:cNvPicPr>
            <a:picLocks noChangeAspect="1"/>
          </p:cNvPicPr>
          <p:nvPr/>
        </p:nvPicPr>
        <p:blipFill>
          <a:blip r:embed="rId3" cstate="print"/>
          <a:stretch>
            <a:fillRect/>
          </a:stretch>
        </p:blipFill>
        <p:spPr>
          <a:xfrm>
            <a:off x="0" y="5572140"/>
            <a:ext cx="3105292" cy="1500174"/>
          </a:xfrm>
          <a:prstGeom prst="rect">
            <a:avLst/>
          </a:prstGeom>
        </p:spPr>
      </p:pic>
      <p:graphicFrame>
        <p:nvGraphicFramePr>
          <p:cNvPr id="6" name="5 Tablo"/>
          <p:cNvGraphicFramePr>
            <a:graphicFrameLocks noGrp="1"/>
          </p:cNvGraphicFramePr>
          <p:nvPr/>
        </p:nvGraphicFramePr>
        <p:xfrm>
          <a:off x="0" y="3207434"/>
          <a:ext cx="8989255" cy="2364706"/>
        </p:xfrm>
        <a:graphic>
          <a:graphicData uri="http://schemas.openxmlformats.org/drawingml/2006/table">
            <a:tbl>
              <a:tblPr/>
              <a:tblGrid>
                <a:gridCol w="8989255"/>
              </a:tblGrid>
              <a:tr h="2364706">
                <a:tc>
                  <a:txBody>
                    <a:bodyPr/>
                    <a:lstStyle/>
                    <a:p>
                      <a:endParaRPr lang="tr-TR" dirty="0" smtClean="0"/>
                    </a:p>
                    <a:p>
                      <a:endParaRPr lang="tr-TR" dirty="0" smtClean="0"/>
                    </a:p>
                    <a:p>
                      <a:endParaRPr lang="tr-TR" dirty="0" smtClean="0"/>
                    </a:p>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163</TotalTime>
  <Words>647</Words>
  <Application>Microsoft Office PowerPoint</Application>
  <PresentationFormat>Ekran Gösterisi (4:3)</PresentationFormat>
  <Paragraphs>76</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Akış</vt:lpstr>
      <vt:lpstr>SINAV KAYGISI İLE BAŞA ÇIKMA YOLLARI</vt:lpstr>
      <vt:lpstr>SINAV KAYGISI NEDİR??</vt:lpstr>
      <vt:lpstr>!!!!</vt:lpstr>
      <vt:lpstr>Sınav Kaygısının Nedenleri</vt:lpstr>
      <vt:lpstr>Slayt 5</vt:lpstr>
      <vt:lpstr>Slayt 6</vt:lpstr>
      <vt:lpstr>Slayt 7</vt:lpstr>
      <vt:lpstr>Slayt 8</vt:lpstr>
      <vt:lpstr>Slayt 9</vt:lpstr>
      <vt:lpstr>Slayt 10</vt:lpstr>
      <vt:lpstr>Sınav Kaygısının Belirtileri</vt:lpstr>
      <vt:lpstr>Slayt 12</vt:lpstr>
      <vt:lpstr>Slayt 13</vt:lpstr>
      <vt:lpstr>Sınav Kaygısı İle Baş Etme Yolları</vt:lpstr>
      <vt:lpstr>Slayt 15</vt:lpstr>
      <vt:lpstr>Slayt 16</vt:lpstr>
      <vt:lpstr>Slayt 17</vt:lpstr>
      <vt:lpstr>Slayt 18</vt:lpstr>
      <vt:lpstr>Slayt 19</vt:lpstr>
      <vt:lpstr>Slayt 20</vt:lpstr>
      <vt:lpstr>Sınav Kaygısı Yaşayan Anne-Babalara Öneriler</vt:lpstr>
      <vt:lpstr>Slayt 22</vt:lpstr>
      <vt:lpstr>Slayt 23</vt:lpstr>
      <vt:lpstr>Slayt 24</vt:lpstr>
      <vt:lpstr>Slayt 25</vt:lpstr>
      <vt:lpstr>Slayt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 KAYGISI İLE BAŞA ÇIKMA YOLLARI</dc:title>
  <dc:creator>Sinan</dc:creator>
  <cp:lastModifiedBy>Sinan</cp:lastModifiedBy>
  <cp:revision>18</cp:revision>
  <dcterms:created xsi:type="dcterms:W3CDTF">2024-03-13T08:59:21Z</dcterms:created>
  <dcterms:modified xsi:type="dcterms:W3CDTF">2024-03-14T08:35:57Z</dcterms:modified>
</cp:coreProperties>
</file>