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72" r:id="rId1"/>
  </p:sldMasterIdLst>
  <p:sldIdLst>
    <p:sldId id="256" r:id="rId2"/>
    <p:sldId id="257" r:id="rId3"/>
    <p:sldId id="258" r:id="rId4"/>
    <p:sldId id="262" r:id="rId5"/>
    <p:sldId id="259" r:id="rId6"/>
    <p:sldId id="260" r:id="rId7"/>
    <p:sldId id="261" r:id="rId8"/>
    <p:sldId id="267" r:id="rId9"/>
    <p:sldId id="263" r:id="rId10"/>
    <p:sldId id="264" r:id="rId11"/>
    <p:sldId id="266" r:id="rId12"/>
    <p:sldId id="268" r:id="rId13"/>
    <p:sldId id="282" r:id="rId14"/>
    <p:sldId id="269" r:id="rId15"/>
    <p:sldId id="279" r:id="rId16"/>
    <p:sldId id="280" r:id="rId17"/>
    <p:sldId id="281" r:id="rId18"/>
    <p:sldId id="270" r:id="rId19"/>
    <p:sldId id="271" r:id="rId20"/>
    <p:sldId id="277" r:id="rId21"/>
    <p:sldId id="278" r:id="rId22"/>
    <p:sldId id="283" r:id="rId23"/>
    <p:sldId id="284" r:id="rId24"/>
    <p:sldId id="285" r:id="rId25"/>
    <p:sldId id="286" r:id="rId26"/>
    <p:sldId id="287" r:id="rId27"/>
    <p:sldId id="288" r:id="rId28"/>
    <p:sldId id="289" r:id="rId29"/>
    <p:sldId id="290" r:id="rId30"/>
    <p:sldId id="291" r:id="rId31"/>
    <p:sldId id="292" r:id="rId3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13 Başlık"/>
          <p:cNvSpPr>
            <a:spLocks noGrp="1"/>
          </p:cNvSpPr>
          <p:nvPr>
            <p:ph type="ctrTitle"/>
          </p:nvPr>
        </p:nvSpPr>
        <p:spPr>
          <a:xfrm>
            <a:off x="1432560" y="359898"/>
            <a:ext cx="7406640" cy="1472184"/>
          </a:xfrm>
        </p:spPr>
        <p:txBody>
          <a:bodyPr anchor="b"/>
          <a:lstStyle>
            <a:lvl1pPr algn="l">
              <a:defRPr/>
            </a:lvl1pPr>
            <a:extLst/>
          </a:lstStyle>
          <a:p>
            <a:r>
              <a:rPr kumimoji="0" lang="tr-TR" smtClean="0"/>
              <a:t>Asıl başlık stili için tıklatın</a:t>
            </a:r>
            <a:endParaRPr kumimoji="0" lang="en-US"/>
          </a:p>
        </p:txBody>
      </p:sp>
      <p:sp>
        <p:nvSpPr>
          <p:cNvPr id="22" name="21 Alt Başlık"/>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6 Veri Yer Tutucusu"/>
          <p:cNvSpPr>
            <a:spLocks noGrp="1"/>
          </p:cNvSpPr>
          <p:nvPr>
            <p:ph type="dt" sz="half" idx="10"/>
          </p:nvPr>
        </p:nvSpPr>
        <p:spPr/>
        <p:txBody>
          <a:bodyPr/>
          <a:lstStyle>
            <a:extLst/>
          </a:lstStyle>
          <a:p>
            <a:fld id="{4F6CEA52-45BE-40FC-951A-12C7A6564863}" type="datetimeFigureOut">
              <a:rPr lang="tr-TR" smtClean="0"/>
              <a:t>29.03.2024</a:t>
            </a:fld>
            <a:endParaRPr lang="tr-TR"/>
          </a:p>
        </p:txBody>
      </p:sp>
      <p:sp>
        <p:nvSpPr>
          <p:cNvPr id="20" name="19 Altbilgi Yer Tutucusu"/>
          <p:cNvSpPr>
            <a:spLocks noGrp="1"/>
          </p:cNvSpPr>
          <p:nvPr>
            <p:ph type="ftr" sz="quarter" idx="11"/>
          </p:nvPr>
        </p:nvSpPr>
        <p:spPr/>
        <p:txBody>
          <a:bodyPr/>
          <a:lstStyle>
            <a:extLst/>
          </a:lstStyle>
          <a:p>
            <a:endParaRPr lang="tr-TR"/>
          </a:p>
        </p:txBody>
      </p:sp>
      <p:sp>
        <p:nvSpPr>
          <p:cNvPr id="10" name="9 Slayt Numarası Yer Tutucusu"/>
          <p:cNvSpPr>
            <a:spLocks noGrp="1"/>
          </p:cNvSpPr>
          <p:nvPr>
            <p:ph type="sldNum" sz="quarter" idx="12"/>
          </p:nvPr>
        </p:nvSpPr>
        <p:spPr/>
        <p:txBody>
          <a:bodyPr/>
          <a:lstStyle>
            <a:extLst/>
          </a:lstStyle>
          <a:p>
            <a:fld id="{CD14B0D1-3EBD-40BC-AF1D-2C2C02BD34FC}" type="slidenum">
              <a:rPr lang="tr-TR" smtClean="0"/>
              <a:t>‹#›</a:t>
            </a:fld>
            <a:endParaRPr lang="tr-TR"/>
          </a:p>
        </p:txBody>
      </p:sp>
      <p:sp>
        <p:nvSpPr>
          <p:cNvPr id="8" name="7 Oval"/>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Oval"/>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4F6CEA52-45BE-40FC-951A-12C7A6564863}" type="datetimeFigureOut">
              <a:rPr lang="tr-TR" smtClean="0"/>
              <a:t>29.03.2024</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CD14B0D1-3EBD-40BC-AF1D-2C2C02BD34FC}"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8000" y="274639"/>
            <a:ext cx="1828800" cy="5851525"/>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1143000" y="274640"/>
            <a:ext cx="55626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4F6CEA52-45BE-40FC-951A-12C7A6564863}" type="datetimeFigureOut">
              <a:rPr lang="tr-TR" smtClean="0"/>
              <a:t>29.03.2024</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CD14B0D1-3EBD-40BC-AF1D-2C2C02BD34FC}"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4F6CEA52-45BE-40FC-951A-12C7A6564863}" type="datetimeFigureOut">
              <a:rPr lang="tr-TR" smtClean="0"/>
              <a:t>29.03.2024</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CD14B0D1-3EBD-40BC-AF1D-2C2C02BD34FC}"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6 Dikdörtgen"/>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4F6CEA52-45BE-40FC-951A-12C7A6564863}" type="datetimeFigureOut">
              <a:rPr lang="tr-TR" smtClean="0"/>
              <a:t>29.03.2024</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CD14B0D1-3EBD-40BC-AF1D-2C2C02BD34FC}" type="slidenum">
              <a:rPr lang="tr-TR" smtClean="0"/>
              <a:t>‹#›</a:t>
            </a:fld>
            <a:endParaRPr lang="tr-TR"/>
          </a:p>
        </p:txBody>
      </p:sp>
      <p:sp>
        <p:nvSpPr>
          <p:cNvPr id="10" name="9 Dikdörtgen"/>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Oval"/>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Oval"/>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4F6CEA52-45BE-40FC-951A-12C7A6564863}" type="datetimeFigureOut">
              <a:rPr lang="tr-TR" smtClean="0"/>
              <a:t>29.03.2024</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CD14B0D1-3EBD-40BC-AF1D-2C2C02BD34FC}"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4F6CEA52-45BE-40FC-951A-12C7A6564863}" type="datetimeFigureOut">
              <a:rPr lang="tr-TR" smtClean="0"/>
              <a:t>29.03.2024</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9" name="8 Slayt Numarası Yer Tutucusu"/>
          <p:cNvSpPr>
            <a:spLocks noGrp="1"/>
          </p:cNvSpPr>
          <p:nvPr>
            <p:ph type="sldNum" sz="quarter" idx="12"/>
          </p:nvPr>
        </p:nvSpPr>
        <p:spPr/>
        <p:txBody>
          <a:bodyPr/>
          <a:lstStyle>
            <a:extLst/>
          </a:lstStyle>
          <a:p>
            <a:fld id="{CD14B0D1-3EBD-40BC-AF1D-2C2C02BD34FC}"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nchor="ct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4F6CEA52-45BE-40FC-951A-12C7A6564863}" type="datetimeFigureOut">
              <a:rPr lang="tr-TR" smtClean="0"/>
              <a:t>29.03.2024</a:t>
            </a:fld>
            <a:endParaRPr lang="tr-TR"/>
          </a:p>
        </p:txBody>
      </p:sp>
      <p:sp>
        <p:nvSpPr>
          <p:cNvPr id="4" name="3 Altbilgi Yer Tutucusu"/>
          <p:cNvSpPr>
            <a:spLocks noGrp="1"/>
          </p:cNvSpPr>
          <p:nvPr>
            <p:ph type="ftr" sz="quarter" idx="11"/>
          </p:nvPr>
        </p:nvSpPr>
        <p:spPr/>
        <p:txBody>
          <a:bodyPr/>
          <a:lstStyle>
            <a:extLst/>
          </a:lstStyle>
          <a:p>
            <a:endParaRPr lang="tr-TR"/>
          </a:p>
        </p:txBody>
      </p:sp>
      <p:sp>
        <p:nvSpPr>
          <p:cNvPr id="5" name="4 Slayt Numarası Yer Tutucusu"/>
          <p:cNvSpPr>
            <a:spLocks noGrp="1"/>
          </p:cNvSpPr>
          <p:nvPr>
            <p:ph type="sldNum" sz="quarter" idx="12"/>
          </p:nvPr>
        </p:nvSpPr>
        <p:spPr/>
        <p:txBody>
          <a:bodyPr/>
          <a:lstStyle>
            <a:extLst/>
          </a:lstStyle>
          <a:p>
            <a:fld id="{CD14B0D1-3EBD-40BC-AF1D-2C2C02BD34FC}"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4 Dikdörtgen"/>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Veri Yer Tutucusu"/>
          <p:cNvSpPr>
            <a:spLocks noGrp="1"/>
          </p:cNvSpPr>
          <p:nvPr>
            <p:ph type="dt" sz="half" idx="10"/>
          </p:nvPr>
        </p:nvSpPr>
        <p:spPr/>
        <p:txBody>
          <a:bodyPr/>
          <a:lstStyle>
            <a:extLst/>
          </a:lstStyle>
          <a:p>
            <a:fld id="{4F6CEA52-45BE-40FC-951A-12C7A6564863}" type="datetimeFigureOut">
              <a:rPr lang="tr-TR" smtClean="0"/>
              <a:t>29.03.2024</a:t>
            </a:fld>
            <a:endParaRPr lang="tr-TR"/>
          </a:p>
        </p:txBody>
      </p:sp>
      <p:sp>
        <p:nvSpPr>
          <p:cNvPr id="3" name="2 Altbilgi Yer Tutucusu"/>
          <p:cNvSpPr>
            <a:spLocks noGrp="1"/>
          </p:cNvSpPr>
          <p:nvPr>
            <p:ph type="ftr" sz="quarter" idx="11"/>
          </p:nvPr>
        </p:nvSpPr>
        <p:spPr/>
        <p:txBody>
          <a:bodyPr/>
          <a:lstStyle>
            <a:extLst/>
          </a:lstStyle>
          <a:p>
            <a:endParaRPr lang="tr-TR"/>
          </a:p>
        </p:txBody>
      </p:sp>
      <p:sp>
        <p:nvSpPr>
          <p:cNvPr id="4" name="3 Slayt Numarası Yer Tutucusu"/>
          <p:cNvSpPr>
            <a:spLocks noGrp="1"/>
          </p:cNvSpPr>
          <p:nvPr>
            <p:ph type="sldNum" sz="quarter" idx="12"/>
          </p:nvPr>
        </p:nvSpPr>
        <p:spPr/>
        <p:txBody>
          <a:bodyPr/>
          <a:lstStyle>
            <a:extLst/>
          </a:lstStyle>
          <a:p>
            <a:fld id="{CD14B0D1-3EBD-40BC-AF1D-2C2C02BD34FC}" type="slidenum">
              <a:rPr lang="tr-TR" smtClean="0"/>
              <a:t>‹#›</a:t>
            </a:fld>
            <a:endParaRPr lang="tr-TR"/>
          </a:p>
        </p:txBody>
      </p:sp>
      <p:sp>
        <p:nvSpPr>
          <p:cNvPr id="6" name="5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4F6CEA52-45BE-40FC-951A-12C7A6564863}" type="datetimeFigureOut">
              <a:rPr lang="tr-TR" smtClean="0"/>
              <a:t>29.03.2024</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CD14B0D1-3EBD-40BC-AF1D-2C2C02BD34FC}"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extLst/>
          </a:lstStyle>
          <a:p>
            <a:fld id="{4F6CEA52-45BE-40FC-951A-12C7A6564863}" type="datetimeFigureOut">
              <a:rPr lang="tr-TR" smtClean="0"/>
              <a:t>29.03.2024</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CD14B0D1-3EBD-40BC-AF1D-2C2C02BD34FC}" type="slidenum">
              <a:rPr lang="tr-TR" smtClean="0"/>
              <a:t>‹#›</a:t>
            </a:fld>
            <a:endParaRPr lang="tr-TR"/>
          </a:p>
        </p:txBody>
      </p:sp>
      <p:sp>
        <p:nvSpPr>
          <p:cNvPr id="8" name="7 Dikdörtgen"/>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Resim Yer Tutucusu"/>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smtClean="0"/>
              <a:t>Resim eklemek için simgeyi tıklatın</a:t>
            </a:r>
            <a:endParaRPr kumimoji="0" lang="en-US" dirty="0"/>
          </a:p>
        </p:txBody>
      </p:sp>
      <p:sp>
        <p:nvSpPr>
          <p:cNvPr id="9" name="8 Akış Çizelgesi: İşlem"/>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Akış Çizelgesi: İşlem"/>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Metin Yer Tutucusu"/>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Pasta"/>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Oval"/>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Halka"/>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Dikdörtgen"/>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Başlık Yer Tutucusu"/>
          <p:cNvSpPr>
            <a:spLocks noGrp="1"/>
          </p:cNvSpPr>
          <p:nvPr>
            <p:ph type="title"/>
          </p:nvPr>
        </p:nvSpPr>
        <p:spPr>
          <a:xfrm>
            <a:off x="1435608" y="274638"/>
            <a:ext cx="7498080" cy="1143000"/>
          </a:xfrm>
          <a:prstGeom prst="rect">
            <a:avLst/>
          </a:prstGeom>
        </p:spPr>
        <p:txBody>
          <a:bodyPr anchor="ctr">
            <a:normAutofit/>
          </a:bodyPr>
          <a:lstStyle>
            <a:extLst/>
          </a:lstStyle>
          <a:p>
            <a:r>
              <a:rPr kumimoji="0" lang="tr-TR" smtClean="0"/>
              <a:t>Asıl başlık stili için tıklatın</a:t>
            </a:r>
            <a:endParaRPr kumimoji="0" lang="en-US"/>
          </a:p>
        </p:txBody>
      </p:sp>
      <p:sp>
        <p:nvSpPr>
          <p:cNvPr id="9" name="8 Metin Yer Tutucusu"/>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23 Veri Yer Tutucusu"/>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4F6CEA52-45BE-40FC-951A-12C7A6564863}" type="datetimeFigureOut">
              <a:rPr lang="tr-TR" smtClean="0"/>
              <a:t>29.03.2024</a:t>
            </a:fld>
            <a:endParaRPr lang="tr-TR"/>
          </a:p>
        </p:txBody>
      </p:sp>
      <p:sp>
        <p:nvSpPr>
          <p:cNvPr id="10" name="9 Altbilgi Yer Tutucusu"/>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tr-TR"/>
          </a:p>
        </p:txBody>
      </p:sp>
      <p:sp>
        <p:nvSpPr>
          <p:cNvPr id="22" name="21 Slayt Numarası Yer Tutucusu"/>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CD14B0D1-3EBD-40BC-AF1D-2C2C02BD34FC}" type="slidenum">
              <a:rPr lang="tr-TR" smtClean="0"/>
              <a:t>‹#›</a:t>
            </a:fld>
            <a:endParaRPr lang="tr-TR"/>
          </a:p>
        </p:txBody>
      </p:sp>
      <p:sp>
        <p:nvSpPr>
          <p:cNvPr id="15" name="14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memorial.com.tr/saglik-rehberi/depresyon-belirtileri"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memorial.com.tr/saglik-rehberi/mental-retardasyon-nedir"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432560" y="359898"/>
            <a:ext cx="7406640" cy="2354722"/>
          </a:xfrm>
        </p:spPr>
        <p:txBody>
          <a:bodyPr/>
          <a:lstStyle/>
          <a:p>
            <a:r>
              <a:rPr lang="tr-TR" dirty="0" smtClean="0"/>
              <a:t>DİSLEKSİ NEDİR?</a:t>
            </a:r>
            <a:endParaRPr lang="tr-TR" dirty="0"/>
          </a:p>
        </p:txBody>
      </p:sp>
      <p:sp>
        <p:nvSpPr>
          <p:cNvPr id="3" name="2 Alt Başlık"/>
          <p:cNvSpPr>
            <a:spLocks noGrp="1"/>
          </p:cNvSpPr>
          <p:nvPr>
            <p:ph type="subTitle" idx="1"/>
          </p:nvPr>
        </p:nvSpPr>
        <p:spPr>
          <a:xfrm>
            <a:off x="1432560" y="2786058"/>
            <a:ext cx="7406640" cy="816606"/>
          </a:xfrm>
        </p:spPr>
        <p:txBody>
          <a:bodyPr>
            <a:normAutofit fontScale="92500" lnSpcReduction="10000"/>
          </a:bodyPr>
          <a:lstStyle/>
          <a:p>
            <a:r>
              <a:rPr lang="tr-TR" dirty="0" smtClean="0"/>
              <a:t>Hazırlayan: Ayla ŞEKERLİ</a:t>
            </a:r>
          </a:p>
          <a:p>
            <a:r>
              <a:rPr lang="tr-TR" dirty="0" smtClean="0"/>
              <a:t> </a:t>
            </a:r>
            <a:r>
              <a:rPr lang="tr-TR" dirty="0" smtClean="0"/>
              <a:t>               </a:t>
            </a:r>
            <a:r>
              <a:rPr lang="tr-TR" sz="2200" dirty="0" smtClean="0"/>
              <a:t>Şebinkarahisar Rehberlik ve Araştırma Merkezi</a:t>
            </a:r>
            <a:endParaRPr lang="tr-TR" sz="2200" dirty="0"/>
          </a:p>
        </p:txBody>
      </p:sp>
      <p:pic>
        <p:nvPicPr>
          <p:cNvPr id="4" name="3 Resim" descr="RAM LOGO KISA.png"/>
          <p:cNvPicPr>
            <a:picLocks noChangeAspect="1"/>
          </p:cNvPicPr>
          <p:nvPr/>
        </p:nvPicPr>
        <p:blipFill>
          <a:blip r:embed="rId2" cstate="print"/>
          <a:stretch>
            <a:fillRect/>
          </a:stretch>
        </p:blipFill>
        <p:spPr>
          <a:xfrm>
            <a:off x="6038708" y="5286388"/>
            <a:ext cx="3105292" cy="128586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4" name="3 Dikdörtgen"/>
          <p:cNvSpPr/>
          <p:nvPr/>
        </p:nvSpPr>
        <p:spPr>
          <a:xfrm>
            <a:off x="1071538" y="1428736"/>
            <a:ext cx="7858180" cy="40719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tr-TR" sz="2800" dirty="0" err="1"/>
              <a:t>D</a:t>
            </a:r>
            <a:r>
              <a:rPr lang="tr-TR" sz="2800" dirty="0" err="1" smtClean="0"/>
              <a:t>islekside</a:t>
            </a:r>
            <a:r>
              <a:rPr lang="tr-TR" sz="2800" dirty="0" smtClean="0"/>
              <a:t> fark edilen en önemli belirti, okumayı öğrenmeye başlayan çocuğun akranlarına göre yaşadığı zorluklardır. Bu sorun ilk olarak öğretmen tarafından fark edilebilir. Okuma zorluğuyla birlikte heceleme, yazma ve okuduğunu anlama konusunda yaşanan problemler de </a:t>
            </a:r>
            <a:r>
              <a:rPr lang="tr-TR" sz="2800" dirty="0" err="1" smtClean="0"/>
              <a:t>disleksi</a:t>
            </a:r>
            <a:r>
              <a:rPr lang="tr-TR" sz="2800" dirty="0" smtClean="0"/>
              <a:t> belirtileri arasında yer alır.</a:t>
            </a:r>
            <a:endParaRPr lang="tr-TR" sz="2800" dirty="0"/>
          </a:p>
        </p:txBody>
      </p:sp>
      <p:pic>
        <p:nvPicPr>
          <p:cNvPr id="5" name="7 İçerik Yer Tutucusu" descr="RAM LOGO KISA.png"/>
          <p:cNvPicPr>
            <a:picLocks noGrp="1" noChangeAspect="1"/>
          </p:cNvPicPr>
          <p:nvPr>
            <p:ph idx="1"/>
          </p:nvPr>
        </p:nvPicPr>
        <p:blipFill>
          <a:blip r:embed="rId2" cstate="print"/>
          <a:stretch>
            <a:fillRect/>
          </a:stretch>
        </p:blipFill>
        <p:spPr>
          <a:xfrm>
            <a:off x="6000760" y="5572140"/>
            <a:ext cx="3143240" cy="1285860"/>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dirty="0" smtClean="0"/>
              <a:t>Gelişim Dönemlerine Göre </a:t>
            </a:r>
            <a:r>
              <a:rPr lang="tr-TR" dirty="0" err="1" smtClean="0"/>
              <a:t>Disleksi</a:t>
            </a:r>
            <a:r>
              <a:rPr lang="tr-TR" dirty="0" smtClean="0"/>
              <a:t> Belirtileri</a:t>
            </a:r>
            <a:endParaRPr lang="tr-TR" dirty="0"/>
          </a:p>
        </p:txBody>
      </p:sp>
      <p:sp>
        <p:nvSpPr>
          <p:cNvPr id="4" name="3 Dikdörtgen"/>
          <p:cNvSpPr/>
          <p:nvPr/>
        </p:nvSpPr>
        <p:spPr>
          <a:xfrm>
            <a:off x="1071538" y="1500174"/>
            <a:ext cx="7858180" cy="41434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800" dirty="0" smtClean="0">
                <a:solidFill>
                  <a:schemeClr val="accent4">
                    <a:lumMod val="60000"/>
                    <a:lumOff val="40000"/>
                  </a:schemeClr>
                </a:solidFill>
              </a:rPr>
              <a:t>Okul Öncesi Dönemde  </a:t>
            </a:r>
            <a:r>
              <a:rPr lang="tr-TR" sz="2800" dirty="0" err="1" smtClean="0">
                <a:solidFill>
                  <a:schemeClr val="accent4">
                    <a:lumMod val="60000"/>
                    <a:lumOff val="40000"/>
                  </a:schemeClr>
                </a:solidFill>
              </a:rPr>
              <a:t>Disleksi</a:t>
            </a:r>
            <a:r>
              <a:rPr lang="tr-TR" sz="2800" dirty="0" smtClean="0">
                <a:solidFill>
                  <a:schemeClr val="accent4">
                    <a:lumMod val="60000"/>
                    <a:lumOff val="40000"/>
                  </a:schemeClr>
                </a:solidFill>
              </a:rPr>
              <a:t> Belirtileri: </a:t>
            </a:r>
          </a:p>
          <a:p>
            <a:endParaRPr lang="tr-TR" sz="2800" dirty="0" smtClean="0"/>
          </a:p>
          <a:p>
            <a:r>
              <a:rPr lang="tr-TR" sz="2800" dirty="0" smtClean="0"/>
              <a:t>Konuşmaya geç başlama,</a:t>
            </a:r>
          </a:p>
          <a:p>
            <a:r>
              <a:rPr lang="tr-TR" sz="2800" dirty="0" smtClean="0"/>
              <a:t>Yeni kelimeleri normalden daha yavaş öğrenme,</a:t>
            </a:r>
          </a:p>
          <a:p>
            <a:r>
              <a:rPr lang="tr-TR" sz="2800" dirty="0" smtClean="0"/>
              <a:t>Kelimelerin içindeki bazı sesleri tersine çevirme ya da benzer ses çıkarma,</a:t>
            </a:r>
          </a:p>
          <a:p>
            <a:r>
              <a:rPr lang="tr-TR" sz="2800" dirty="0" smtClean="0"/>
              <a:t>Harfleri, sayıları ve renkleri hatırlamada, isimlerini bulmada zorlanma ve</a:t>
            </a:r>
          </a:p>
          <a:p>
            <a:r>
              <a:rPr lang="tr-TR" sz="2800" dirty="0" smtClean="0"/>
              <a:t>Tekerlemeleri öğrenmede zorlanma.</a:t>
            </a:r>
            <a:endParaRPr lang="tr-TR" sz="2800" dirty="0"/>
          </a:p>
        </p:txBody>
      </p:sp>
      <p:pic>
        <p:nvPicPr>
          <p:cNvPr id="9" name="7 İçerik Yer Tutucusu" descr="RAM LOGO KISA.png"/>
          <p:cNvPicPr>
            <a:picLocks noGrp="1" noChangeAspect="1"/>
          </p:cNvPicPr>
          <p:nvPr>
            <p:ph idx="1"/>
          </p:nvPr>
        </p:nvPicPr>
        <p:blipFill>
          <a:blip r:embed="rId2" cstate="print"/>
          <a:stretch>
            <a:fillRect/>
          </a:stretch>
        </p:blipFill>
        <p:spPr>
          <a:xfrm>
            <a:off x="6786578" y="5643578"/>
            <a:ext cx="2357422" cy="1214422"/>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4" name="3 Dikdörtgen"/>
          <p:cNvSpPr/>
          <p:nvPr/>
        </p:nvSpPr>
        <p:spPr>
          <a:xfrm>
            <a:off x="1142976" y="1142984"/>
            <a:ext cx="7786742" cy="43577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400" b="1" dirty="0" smtClean="0">
                <a:solidFill>
                  <a:schemeClr val="accent2">
                    <a:lumMod val="60000"/>
                    <a:lumOff val="40000"/>
                  </a:schemeClr>
                </a:solidFill>
              </a:rPr>
              <a:t>Okul Çağında </a:t>
            </a:r>
            <a:r>
              <a:rPr lang="tr-TR" sz="2400" b="1" dirty="0" err="1" smtClean="0">
                <a:solidFill>
                  <a:schemeClr val="accent2">
                    <a:lumMod val="60000"/>
                    <a:lumOff val="40000"/>
                  </a:schemeClr>
                </a:solidFill>
              </a:rPr>
              <a:t>Disleksi</a:t>
            </a:r>
            <a:r>
              <a:rPr lang="tr-TR" sz="2400" b="1" dirty="0" smtClean="0">
                <a:solidFill>
                  <a:schemeClr val="accent2">
                    <a:lumMod val="60000"/>
                    <a:lumOff val="40000"/>
                  </a:schemeClr>
                </a:solidFill>
              </a:rPr>
              <a:t> Belirtileri</a:t>
            </a:r>
          </a:p>
          <a:p>
            <a:endParaRPr lang="tr-TR" sz="2400" b="1" dirty="0" smtClean="0">
              <a:solidFill>
                <a:schemeClr val="accent2">
                  <a:lumMod val="60000"/>
                  <a:lumOff val="40000"/>
                </a:schemeClr>
              </a:solidFill>
            </a:endParaRPr>
          </a:p>
          <a:p>
            <a:r>
              <a:rPr lang="tr-TR" sz="2400" dirty="0" smtClean="0"/>
              <a:t>Çocuk okula başladıktan sonra </a:t>
            </a:r>
            <a:r>
              <a:rPr lang="tr-TR" sz="2400" dirty="0" err="1" smtClean="0"/>
              <a:t>disleksi</a:t>
            </a:r>
            <a:r>
              <a:rPr lang="tr-TR" sz="2400" dirty="0" smtClean="0"/>
              <a:t> ile ilişkili bazı semptomlar daha belirgin hale gelebilir.</a:t>
            </a:r>
          </a:p>
          <a:p>
            <a:r>
              <a:rPr lang="tr-TR" sz="2400" b="1" dirty="0" smtClean="0"/>
              <a:t>Okul çağı </a:t>
            </a:r>
            <a:r>
              <a:rPr lang="tr-TR" sz="2400" b="1" dirty="0" err="1" smtClean="0"/>
              <a:t>disleksi</a:t>
            </a:r>
            <a:r>
              <a:rPr lang="tr-TR" sz="2400" b="1" dirty="0" smtClean="0"/>
              <a:t> belirtileri şu şekilde sıralanır:</a:t>
            </a:r>
            <a:endParaRPr lang="tr-TR" sz="2400" dirty="0" smtClean="0"/>
          </a:p>
          <a:p>
            <a:r>
              <a:rPr lang="tr-TR" sz="2400" dirty="0" smtClean="0"/>
              <a:t>Çocuğun yaşına göre beklenen düzeyin oldukça altında okuma yapması,</a:t>
            </a:r>
          </a:p>
          <a:p>
            <a:r>
              <a:rPr lang="tr-TR" sz="2400" dirty="0" smtClean="0"/>
              <a:t>Duyulanı işlemede ve anlamada zorluk yaşama,</a:t>
            </a:r>
          </a:p>
          <a:p>
            <a:r>
              <a:rPr lang="tr-TR" sz="2400" dirty="0" smtClean="0"/>
              <a:t>Doğru kelimeyi bulurken ya da sorulara cevap verirken zorlanma,</a:t>
            </a:r>
          </a:p>
        </p:txBody>
      </p:sp>
      <p:pic>
        <p:nvPicPr>
          <p:cNvPr id="5" name="7 İçerik Yer Tutucusu" descr="RAM LOGO KISA.png"/>
          <p:cNvPicPr>
            <a:picLocks noGrp="1" noChangeAspect="1"/>
          </p:cNvPicPr>
          <p:nvPr>
            <p:ph idx="1"/>
          </p:nvPr>
        </p:nvPicPr>
        <p:blipFill>
          <a:blip r:embed="rId2" cstate="print"/>
          <a:stretch>
            <a:fillRect/>
          </a:stretch>
        </p:blipFill>
        <p:spPr>
          <a:xfrm>
            <a:off x="6429388" y="5643578"/>
            <a:ext cx="2714612" cy="1214422"/>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4" name="3 Dikdörtgen"/>
          <p:cNvSpPr/>
          <p:nvPr/>
        </p:nvSpPr>
        <p:spPr>
          <a:xfrm>
            <a:off x="1071538" y="1571612"/>
            <a:ext cx="7858180" cy="35004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400" dirty="0" smtClean="0"/>
              <a:t>Olan bir olayın oluş sırasını hatırlamada sorun yaşama,</a:t>
            </a:r>
          </a:p>
          <a:p>
            <a:r>
              <a:rPr lang="tr-TR" sz="2400" dirty="0" smtClean="0"/>
              <a:t>Harf ve kelimeleri ayırt etmede zorluk çekme,</a:t>
            </a:r>
          </a:p>
          <a:p>
            <a:r>
              <a:rPr lang="tr-TR" sz="2400" dirty="0" smtClean="0"/>
              <a:t>Bilinmeyen bir kelimenin nasıl telaffuz edileceğini çıkaramama,</a:t>
            </a:r>
          </a:p>
          <a:p>
            <a:r>
              <a:rPr lang="tr-TR" sz="2400" dirty="0" smtClean="0"/>
              <a:t>Yazım konusunda zorluk çekme,</a:t>
            </a:r>
          </a:p>
          <a:p>
            <a:r>
              <a:rPr lang="tr-TR" sz="2400" dirty="0" smtClean="0"/>
              <a:t>Okuma veya yazma ile ilgili işleri yaparken normalden çok daha uzun zaman harcama,</a:t>
            </a:r>
          </a:p>
          <a:p>
            <a:r>
              <a:rPr lang="tr-TR" sz="2400" dirty="0" smtClean="0"/>
              <a:t>Zorlanması dolayısıyla okuma yapmayı gerektiren aktivitelerden kaçınma</a:t>
            </a:r>
            <a:endParaRPr lang="tr-TR" sz="2400" dirty="0"/>
          </a:p>
        </p:txBody>
      </p:sp>
      <p:pic>
        <p:nvPicPr>
          <p:cNvPr id="5" name="7 İçerik Yer Tutucusu" descr="RAM LOGO KISA.png"/>
          <p:cNvPicPr>
            <a:picLocks noGrp="1" noChangeAspect="1"/>
          </p:cNvPicPr>
          <p:nvPr>
            <p:ph idx="1"/>
          </p:nvPr>
        </p:nvPicPr>
        <p:blipFill>
          <a:blip r:embed="rId2" cstate="print"/>
          <a:stretch>
            <a:fillRect/>
          </a:stretch>
        </p:blipFill>
        <p:spPr>
          <a:xfrm>
            <a:off x="5572132" y="5143512"/>
            <a:ext cx="3571868" cy="1500198"/>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4" name="3 Dikdörtgen"/>
          <p:cNvSpPr/>
          <p:nvPr/>
        </p:nvSpPr>
        <p:spPr>
          <a:xfrm>
            <a:off x="1071538" y="1142984"/>
            <a:ext cx="7858180" cy="45005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000" b="1" dirty="0" smtClean="0">
                <a:solidFill>
                  <a:schemeClr val="tx2">
                    <a:lumMod val="20000"/>
                    <a:lumOff val="80000"/>
                  </a:schemeClr>
                </a:solidFill>
              </a:rPr>
              <a:t>Gençler Ve Yetişkinlerde Görülen </a:t>
            </a:r>
            <a:r>
              <a:rPr lang="tr-TR" sz="2000" b="1" dirty="0" err="1" smtClean="0">
                <a:solidFill>
                  <a:schemeClr val="tx2">
                    <a:lumMod val="20000"/>
                    <a:lumOff val="80000"/>
                  </a:schemeClr>
                </a:solidFill>
              </a:rPr>
              <a:t>Disleksi</a:t>
            </a:r>
            <a:r>
              <a:rPr lang="tr-TR" sz="2000" b="1" dirty="0" smtClean="0">
                <a:solidFill>
                  <a:schemeClr val="tx2">
                    <a:lumMod val="20000"/>
                    <a:lumOff val="80000"/>
                  </a:schemeClr>
                </a:solidFill>
              </a:rPr>
              <a:t> Belirtileri</a:t>
            </a:r>
          </a:p>
          <a:p>
            <a:endParaRPr lang="tr-TR" sz="2000" dirty="0" smtClean="0"/>
          </a:p>
          <a:p>
            <a:r>
              <a:rPr lang="tr-TR" sz="2000" dirty="0" smtClean="0"/>
              <a:t>Yüksek sesle okuma ve benzeri okuma ilişkili aktivitelerde okuma zorluğu,</a:t>
            </a:r>
          </a:p>
          <a:p>
            <a:r>
              <a:rPr lang="tr-TR" sz="2000" dirty="0" smtClean="0"/>
              <a:t>Okuma ve yazma işlerinde uzun zaman harcama,</a:t>
            </a:r>
          </a:p>
          <a:p>
            <a:r>
              <a:rPr lang="tr-TR" sz="2000" dirty="0" smtClean="0"/>
              <a:t>Yazım sorunlarının sık görülmesi,</a:t>
            </a:r>
          </a:p>
          <a:p>
            <a:r>
              <a:rPr lang="tr-TR" sz="2000" dirty="0" smtClean="0"/>
              <a:t>Okumayı gerektiren aktivitelerden kaçınma davranışları,</a:t>
            </a:r>
          </a:p>
          <a:p>
            <a:r>
              <a:rPr lang="tr-TR" sz="2000" dirty="0" smtClean="0"/>
              <a:t>İsimleri ya da kelimeleri yanlış telaffuz etme,</a:t>
            </a:r>
          </a:p>
          <a:p>
            <a:r>
              <a:rPr lang="tr-TR" sz="2000" dirty="0" smtClean="0"/>
              <a:t>Herhangi bir olayı özetlerken zorlanma,</a:t>
            </a:r>
          </a:p>
          <a:p>
            <a:r>
              <a:rPr lang="tr-TR" sz="2000" dirty="0" smtClean="0"/>
              <a:t>Yabancı dil öğrenme ile ilgili sorunlar yaşama ve</a:t>
            </a:r>
          </a:p>
          <a:p>
            <a:r>
              <a:rPr lang="tr-TR" sz="2000" dirty="0" smtClean="0"/>
              <a:t>Matematik problemlerini çözmede zorlanma.</a:t>
            </a:r>
          </a:p>
          <a:p>
            <a:r>
              <a:rPr lang="tr-TR" sz="2000" dirty="0" err="1" smtClean="0"/>
              <a:t>Disleksi</a:t>
            </a:r>
            <a:r>
              <a:rPr lang="tr-TR" sz="2000" dirty="0" smtClean="0"/>
              <a:t> ile ilgili belirtiler her yaşta ortaya çıkabilir ve hayat boyu sürer. Bu nedenle </a:t>
            </a:r>
            <a:r>
              <a:rPr lang="tr-TR" sz="2000" dirty="0" err="1" smtClean="0"/>
              <a:t>disleksi</a:t>
            </a:r>
            <a:r>
              <a:rPr lang="tr-TR" sz="2000" dirty="0" smtClean="0"/>
              <a:t> ile baş etmede en önemli noktalardan biri erken ve doğru tanıdır.</a:t>
            </a:r>
            <a:endParaRPr lang="tr-TR" sz="2000" dirty="0"/>
          </a:p>
        </p:txBody>
      </p:sp>
      <p:pic>
        <p:nvPicPr>
          <p:cNvPr id="5" name="7 İçerik Yer Tutucusu" descr="RAM LOGO KISA.png"/>
          <p:cNvPicPr>
            <a:picLocks noGrp="1" noChangeAspect="1"/>
          </p:cNvPicPr>
          <p:nvPr>
            <p:ph idx="1"/>
          </p:nvPr>
        </p:nvPicPr>
        <p:blipFill>
          <a:blip r:embed="rId2" cstate="print"/>
          <a:stretch>
            <a:fillRect/>
          </a:stretch>
        </p:blipFill>
        <p:spPr>
          <a:xfrm>
            <a:off x="6072166" y="5715016"/>
            <a:ext cx="3071834" cy="1142984"/>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Türlerine Göre </a:t>
            </a:r>
            <a:r>
              <a:rPr lang="tr-TR" dirty="0" err="1" smtClean="0"/>
              <a:t>Disleksi</a:t>
            </a:r>
            <a:r>
              <a:rPr lang="tr-TR" dirty="0" smtClean="0"/>
              <a:t>:</a:t>
            </a:r>
            <a:endParaRPr lang="tr-TR" dirty="0"/>
          </a:p>
        </p:txBody>
      </p:sp>
      <p:sp>
        <p:nvSpPr>
          <p:cNvPr id="3" name="2 İçerik Yer Tutucusu"/>
          <p:cNvSpPr>
            <a:spLocks noGrp="1"/>
          </p:cNvSpPr>
          <p:nvPr>
            <p:ph idx="1"/>
          </p:nvPr>
        </p:nvSpPr>
        <p:spPr>
          <a:xfrm>
            <a:off x="1435608" y="1447800"/>
            <a:ext cx="7498080" cy="4338654"/>
          </a:xfrm>
        </p:spPr>
        <p:txBody>
          <a:bodyPr/>
          <a:lstStyle/>
          <a:p>
            <a:endParaRPr lang="tr-TR" dirty="0"/>
          </a:p>
        </p:txBody>
      </p:sp>
      <p:sp>
        <p:nvSpPr>
          <p:cNvPr id="4" name="3 Dikdörtgen"/>
          <p:cNvSpPr/>
          <p:nvPr/>
        </p:nvSpPr>
        <p:spPr>
          <a:xfrm>
            <a:off x="1071538" y="1285860"/>
            <a:ext cx="7858180" cy="45005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000" b="1" dirty="0" err="1" smtClean="0">
                <a:solidFill>
                  <a:schemeClr val="accent2">
                    <a:lumMod val="60000"/>
                    <a:lumOff val="40000"/>
                  </a:schemeClr>
                </a:solidFill>
              </a:rPr>
              <a:t>Disleksi</a:t>
            </a:r>
            <a:r>
              <a:rPr lang="tr-TR" sz="2000" b="1" dirty="0" smtClean="0">
                <a:solidFill>
                  <a:schemeClr val="accent2">
                    <a:lumMod val="60000"/>
                    <a:lumOff val="40000"/>
                  </a:schemeClr>
                </a:solidFill>
              </a:rPr>
              <a:t>, kendi içinde 6 türe ayrılır:</a:t>
            </a:r>
            <a:endParaRPr lang="tr-TR" sz="2000" b="1" dirty="0">
              <a:solidFill>
                <a:schemeClr val="accent2">
                  <a:lumMod val="60000"/>
                  <a:lumOff val="40000"/>
                </a:schemeClr>
              </a:solidFill>
            </a:endParaRPr>
          </a:p>
          <a:p>
            <a:endParaRPr lang="tr-TR" sz="2000" b="1" dirty="0" smtClean="0"/>
          </a:p>
          <a:p>
            <a:r>
              <a:rPr lang="tr-TR" sz="2000" b="1" dirty="0" smtClean="0">
                <a:solidFill>
                  <a:schemeClr val="accent2">
                    <a:lumMod val="60000"/>
                    <a:lumOff val="40000"/>
                  </a:schemeClr>
                </a:solidFill>
              </a:rPr>
              <a:t>Birincil tip </a:t>
            </a:r>
            <a:r>
              <a:rPr lang="tr-TR" sz="2000" b="1" dirty="0" err="1" smtClean="0">
                <a:solidFill>
                  <a:schemeClr val="accent2">
                    <a:lumMod val="60000"/>
                    <a:lumOff val="40000"/>
                  </a:schemeClr>
                </a:solidFill>
              </a:rPr>
              <a:t>disleksi</a:t>
            </a:r>
            <a:r>
              <a:rPr lang="tr-TR" sz="2000" b="1" dirty="0" smtClean="0">
                <a:solidFill>
                  <a:schemeClr val="accent2">
                    <a:lumMod val="60000"/>
                    <a:lumOff val="40000"/>
                  </a:schemeClr>
                </a:solidFill>
              </a:rPr>
              <a:t>:</a:t>
            </a:r>
          </a:p>
          <a:p>
            <a:r>
              <a:rPr lang="tr-TR" sz="2000" b="1" dirty="0" smtClean="0"/>
              <a:t> </a:t>
            </a:r>
          </a:p>
          <a:p>
            <a:r>
              <a:rPr lang="tr-TR" sz="2000" dirty="0" err="1" smtClean="0"/>
              <a:t>Dislekside</a:t>
            </a:r>
            <a:r>
              <a:rPr lang="tr-TR" sz="2000" dirty="0" smtClean="0"/>
              <a:t> en yaygın olarak görülen tür birincil türdür. </a:t>
            </a:r>
            <a:r>
              <a:rPr lang="tr-TR" sz="2000" dirty="0" err="1" smtClean="0"/>
              <a:t>Serebral</a:t>
            </a:r>
            <a:r>
              <a:rPr lang="tr-TR" sz="2000" dirty="0" smtClean="0"/>
              <a:t> kortekste </a:t>
            </a:r>
            <a:r>
              <a:rPr lang="tr-TR" sz="2000" dirty="0" err="1" smtClean="0"/>
              <a:t>disfonksiyon</a:t>
            </a:r>
            <a:r>
              <a:rPr lang="tr-TR" sz="2000" dirty="0" smtClean="0"/>
              <a:t> olduğunda ortaya çıkar. Birincil tip kalıtsaldır, yaşam boyu devam eder.</a:t>
            </a:r>
          </a:p>
          <a:p>
            <a:endParaRPr lang="tr-TR" sz="2000" dirty="0" smtClean="0"/>
          </a:p>
          <a:p>
            <a:r>
              <a:rPr lang="tr-TR" sz="2000" b="1" dirty="0" smtClean="0">
                <a:solidFill>
                  <a:schemeClr val="accent2">
                    <a:lumMod val="60000"/>
                    <a:lumOff val="40000"/>
                  </a:schemeClr>
                </a:solidFill>
              </a:rPr>
              <a:t>İkincil tip (Gelişimsel) </a:t>
            </a:r>
            <a:r>
              <a:rPr lang="tr-TR" sz="2000" b="1" dirty="0" err="1" smtClean="0">
                <a:solidFill>
                  <a:schemeClr val="accent2">
                    <a:lumMod val="60000"/>
                    <a:lumOff val="40000"/>
                  </a:schemeClr>
                </a:solidFill>
              </a:rPr>
              <a:t>disleksi</a:t>
            </a:r>
            <a:r>
              <a:rPr lang="tr-TR" sz="2000" b="1" dirty="0" smtClean="0">
                <a:solidFill>
                  <a:schemeClr val="accent2">
                    <a:lumMod val="60000"/>
                    <a:lumOff val="40000"/>
                  </a:schemeClr>
                </a:solidFill>
              </a:rPr>
              <a:t> ;</a:t>
            </a:r>
          </a:p>
          <a:p>
            <a:endParaRPr lang="tr-TR" sz="2000" b="1" dirty="0" smtClean="0"/>
          </a:p>
          <a:p>
            <a:r>
              <a:rPr lang="tr-TR" sz="2000" dirty="0" err="1" smtClean="0"/>
              <a:t>Fetal</a:t>
            </a:r>
            <a:r>
              <a:rPr lang="tr-TR" sz="2000" dirty="0" smtClean="0"/>
              <a:t> gelişim (anne karnında) sırasında beyin gelişiminin erken aşamalarında başlar. Birincil türün aksine </a:t>
            </a:r>
            <a:r>
              <a:rPr lang="tr-TR" sz="2000" dirty="0" err="1" smtClean="0"/>
              <a:t>disleksinin</a:t>
            </a:r>
            <a:r>
              <a:rPr lang="tr-TR" sz="2000" dirty="0" smtClean="0"/>
              <a:t> bu formu yaşla birlikte azalmaya başlar. Bu </a:t>
            </a:r>
            <a:r>
              <a:rPr lang="tr-TR" sz="2000" dirty="0" err="1" smtClean="0"/>
              <a:t>disleksi</a:t>
            </a:r>
            <a:r>
              <a:rPr lang="tr-TR" sz="2000" dirty="0" smtClean="0"/>
              <a:t> türü erkeklerde, kadınlara nazaran daha sık görünür.</a:t>
            </a:r>
          </a:p>
        </p:txBody>
      </p:sp>
      <p:pic>
        <p:nvPicPr>
          <p:cNvPr id="7" name="7 İçerik Yer Tutucusu" descr="RAM LOGO KISA.png"/>
          <p:cNvPicPr>
            <a:picLocks noChangeAspect="1"/>
          </p:cNvPicPr>
          <p:nvPr/>
        </p:nvPicPr>
        <p:blipFill>
          <a:blip r:embed="rId2" cstate="print"/>
          <a:stretch>
            <a:fillRect/>
          </a:stretch>
        </p:blipFill>
        <p:spPr>
          <a:xfrm>
            <a:off x="6643702" y="5786454"/>
            <a:ext cx="2500298" cy="1071546"/>
          </a:xfrm>
          <a:prstGeom prst="rect">
            <a:avLst/>
          </a:prstGeo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endParaRPr lang="tr-TR" dirty="0"/>
          </a:p>
        </p:txBody>
      </p:sp>
      <p:sp>
        <p:nvSpPr>
          <p:cNvPr id="4" name="3 Dikdörtgen"/>
          <p:cNvSpPr/>
          <p:nvPr/>
        </p:nvSpPr>
        <p:spPr>
          <a:xfrm>
            <a:off x="1071538" y="928670"/>
            <a:ext cx="7715304" cy="492922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tr-TR" b="1" dirty="0" smtClean="0"/>
          </a:p>
          <a:p>
            <a:endParaRPr lang="tr-TR" b="1" dirty="0"/>
          </a:p>
          <a:p>
            <a:r>
              <a:rPr lang="tr-TR" sz="2000" b="1" dirty="0" smtClean="0">
                <a:solidFill>
                  <a:schemeClr val="accent2">
                    <a:lumMod val="60000"/>
                    <a:lumOff val="40000"/>
                  </a:schemeClr>
                </a:solidFill>
              </a:rPr>
              <a:t>Travma Tipi </a:t>
            </a:r>
            <a:r>
              <a:rPr lang="tr-TR" sz="2000" b="1" dirty="0" err="1" smtClean="0">
                <a:solidFill>
                  <a:schemeClr val="accent2">
                    <a:lumMod val="60000"/>
                    <a:lumOff val="40000"/>
                  </a:schemeClr>
                </a:solidFill>
              </a:rPr>
              <a:t>Disleksi</a:t>
            </a:r>
            <a:r>
              <a:rPr lang="tr-TR" sz="2000" b="1" dirty="0" smtClean="0">
                <a:solidFill>
                  <a:schemeClr val="accent2">
                    <a:lumMod val="60000"/>
                    <a:lumOff val="40000"/>
                  </a:schemeClr>
                </a:solidFill>
              </a:rPr>
              <a:t>:</a:t>
            </a:r>
          </a:p>
          <a:p>
            <a:endParaRPr lang="tr-TR" sz="2000" b="1" dirty="0" smtClean="0"/>
          </a:p>
          <a:p>
            <a:r>
              <a:rPr lang="tr-TR" sz="2000" dirty="0" smtClean="0"/>
              <a:t>Travma Tipi </a:t>
            </a:r>
            <a:r>
              <a:rPr lang="tr-TR" sz="2000" dirty="0" err="1" smtClean="0"/>
              <a:t>Disleksi</a:t>
            </a:r>
            <a:r>
              <a:rPr lang="tr-TR" sz="2000" dirty="0" smtClean="0"/>
              <a:t>, beynin okuma-yazmayı kontrol eden bölgesinde bir  fiziksel yaralanma olduğunda ortaya çıkar.</a:t>
            </a:r>
            <a:endParaRPr lang="tr-TR" sz="2000" dirty="0"/>
          </a:p>
          <a:p>
            <a:endParaRPr lang="tr-TR" sz="2000" b="1" dirty="0"/>
          </a:p>
          <a:p>
            <a:r>
              <a:rPr lang="tr-TR" sz="2000" b="1" dirty="0" smtClean="0">
                <a:solidFill>
                  <a:schemeClr val="accent2">
                    <a:lumMod val="60000"/>
                    <a:lumOff val="40000"/>
                  </a:schemeClr>
                </a:solidFill>
              </a:rPr>
              <a:t>Fonolojik </a:t>
            </a:r>
            <a:r>
              <a:rPr lang="tr-TR" sz="2000" b="1" dirty="0" err="1" smtClean="0">
                <a:solidFill>
                  <a:schemeClr val="accent2">
                    <a:lumMod val="60000"/>
                    <a:lumOff val="40000"/>
                  </a:schemeClr>
                </a:solidFill>
              </a:rPr>
              <a:t>Disleksi</a:t>
            </a:r>
            <a:r>
              <a:rPr lang="tr-TR" sz="2000" b="1" dirty="0">
                <a:solidFill>
                  <a:schemeClr val="accent2">
                    <a:lumMod val="60000"/>
                    <a:lumOff val="40000"/>
                  </a:schemeClr>
                </a:solidFill>
              </a:rPr>
              <a:t>;</a:t>
            </a:r>
            <a:endParaRPr lang="tr-TR" sz="2000" b="1" dirty="0" smtClean="0">
              <a:solidFill>
                <a:schemeClr val="accent2">
                  <a:lumMod val="60000"/>
                  <a:lumOff val="40000"/>
                </a:schemeClr>
              </a:solidFill>
            </a:endParaRPr>
          </a:p>
          <a:p>
            <a:endParaRPr lang="tr-TR" sz="2000" b="1" dirty="0" smtClean="0"/>
          </a:p>
          <a:p>
            <a:r>
              <a:rPr lang="tr-TR" sz="2000" dirty="0" smtClean="0"/>
              <a:t>Her dilde, kelimeleri oluşturmak için tekrar tekrar kullanılan ortak sesler vardır. </a:t>
            </a:r>
            <a:r>
              <a:rPr lang="tr-TR" sz="2000" dirty="0" err="1" smtClean="0"/>
              <a:t>Disleksi</a:t>
            </a:r>
            <a:r>
              <a:rPr lang="tr-TR" sz="2000" dirty="0" smtClean="0"/>
              <a:t> hastaları, ana dillerini konuşmak için ihtiyaç duydukları sesleri üretme ve işleme konusunda hiçbir sorun yaşamazlar. Buradaki zorluk, bir kelimeyi oluşturan tek tek sesleri tanımlamakla birlikte gelir. Okumada sesler önemli gibi görünmeyebilir, ancak çocukların okumayı öğrenirken atmaları gereken ilk adımlardan biri kelimelerin kodunu çözmektir. </a:t>
            </a:r>
            <a:r>
              <a:rPr lang="tr-TR" sz="2000" dirty="0" err="1" smtClean="0"/>
              <a:t>Disleksinin</a:t>
            </a:r>
            <a:r>
              <a:rPr lang="tr-TR" sz="2000" dirty="0" smtClean="0"/>
              <a:t> bu türünde işitselden daha çok görsel işleme sorunu ön plana çıkar.</a:t>
            </a:r>
          </a:p>
          <a:p>
            <a:endParaRPr lang="tr-TR" sz="2000" dirty="0"/>
          </a:p>
          <a:p>
            <a:endParaRPr lang="tr-TR" sz="2000" dirty="0" smtClean="0"/>
          </a:p>
          <a:p>
            <a:endParaRPr lang="tr-TR" sz="2000" dirty="0"/>
          </a:p>
        </p:txBody>
      </p:sp>
      <p:pic>
        <p:nvPicPr>
          <p:cNvPr id="5" name="7 İçerik Yer Tutucusu" descr="RAM LOGO KISA.png"/>
          <p:cNvPicPr>
            <a:picLocks noChangeAspect="1"/>
          </p:cNvPicPr>
          <p:nvPr/>
        </p:nvPicPr>
        <p:blipFill>
          <a:blip r:embed="rId2" cstate="print"/>
          <a:stretch>
            <a:fillRect/>
          </a:stretch>
        </p:blipFill>
        <p:spPr>
          <a:xfrm>
            <a:off x="6643702" y="5857892"/>
            <a:ext cx="2500298" cy="1000108"/>
          </a:xfrm>
          <a:prstGeom prst="rect">
            <a:avLst/>
          </a:prstGeo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1435608" y="1447800"/>
            <a:ext cx="7498080" cy="4338654"/>
          </a:xfrm>
        </p:spPr>
        <p:txBody>
          <a:bodyPr/>
          <a:lstStyle/>
          <a:p>
            <a:endParaRPr lang="tr-TR" dirty="0"/>
          </a:p>
        </p:txBody>
      </p:sp>
      <p:sp>
        <p:nvSpPr>
          <p:cNvPr id="4" name="3 Dikdörtgen"/>
          <p:cNvSpPr/>
          <p:nvPr/>
        </p:nvSpPr>
        <p:spPr>
          <a:xfrm>
            <a:off x="1071538" y="1571612"/>
            <a:ext cx="7786742" cy="39290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000" b="1" dirty="0" smtClean="0">
                <a:solidFill>
                  <a:schemeClr val="accent2">
                    <a:lumMod val="60000"/>
                    <a:lumOff val="40000"/>
                  </a:schemeClr>
                </a:solidFill>
              </a:rPr>
              <a:t>Yüzey </a:t>
            </a:r>
            <a:r>
              <a:rPr lang="tr-TR" sz="2000" b="1" dirty="0" err="1" smtClean="0">
                <a:solidFill>
                  <a:schemeClr val="accent2">
                    <a:lumMod val="60000"/>
                    <a:lumOff val="40000"/>
                  </a:schemeClr>
                </a:solidFill>
              </a:rPr>
              <a:t>disleksi</a:t>
            </a:r>
            <a:r>
              <a:rPr lang="tr-TR" sz="2000" b="1" dirty="0" smtClean="0">
                <a:solidFill>
                  <a:schemeClr val="accent2">
                    <a:lumMod val="60000"/>
                    <a:lumOff val="40000"/>
                  </a:schemeClr>
                </a:solidFill>
              </a:rPr>
              <a:t> </a:t>
            </a:r>
          </a:p>
          <a:p>
            <a:endParaRPr lang="tr-TR" sz="2000" b="1" dirty="0" smtClean="0"/>
          </a:p>
          <a:p>
            <a:r>
              <a:rPr lang="tr-TR" sz="2000" dirty="0" smtClean="0"/>
              <a:t>Sözcüklerin tanınması ve yazılmasında zorluk çekilen </a:t>
            </a:r>
            <a:r>
              <a:rPr lang="tr-TR" sz="2000" dirty="0" err="1" smtClean="0"/>
              <a:t>disleksi</a:t>
            </a:r>
            <a:r>
              <a:rPr lang="tr-TR" sz="2000" dirty="0" smtClean="0"/>
              <a:t> türüdür.</a:t>
            </a:r>
          </a:p>
          <a:p>
            <a:endParaRPr lang="tr-TR" sz="2000" dirty="0" smtClean="0"/>
          </a:p>
          <a:p>
            <a:r>
              <a:rPr lang="tr-TR" sz="2000" b="1" dirty="0" smtClean="0">
                <a:solidFill>
                  <a:schemeClr val="accent2">
                    <a:lumMod val="60000"/>
                    <a:lumOff val="40000"/>
                  </a:schemeClr>
                </a:solidFill>
              </a:rPr>
              <a:t>Görsel </a:t>
            </a:r>
            <a:r>
              <a:rPr lang="tr-TR" sz="2000" b="1" dirty="0" err="1" smtClean="0">
                <a:solidFill>
                  <a:schemeClr val="accent2">
                    <a:lumMod val="60000"/>
                    <a:lumOff val="40000"/>
                  </a:schemeClr>
                </a:solidFill>
              </a:rPr>
              <a:t>disleksi</a:t>
            </a:r>
            <a:endParaRPr lang="tr-TR" sz="2000" b="1" dirty="0" smtClean="0">
              <a:solidFill>
                <a:schemeClr val="accent2">
                  <a:lumMod val="60000"/>
                  <a:lumOff val="40000"/>
                </a:schemeClr>
              </a:solidFill>
            </a:endParaRPr>
          </a:p>
          <a:p>
            <a:r>
              <a:rPr lang="tr-TR" sz="2000" b="1" dirty="0" smtClean="0"/>
              <a:t> </a:t>
            </a:r>
          </a:p>
          <a:p>
            <a:r>
              <a:rPr lang="tr-TR" sz="2000" dirty="0" smtClean="0"/>
              <a:t>Görsel </a:t>
            </a:r>
            <a:r>
              <a:rPr lang="tr-TR" sz="2000" dirty="0" err="1" smtClean="0"/>
              <a:t>disleksi</a:t>
            </a:r>
            <a:r>
              <a:rPr lang="tr-TR" sz="2000" dirty="0" smtClean="0"/>
              <a:t> görsel işlemeyi etkiler. Özet olarak beyin, gözlerin gördüklerinin tam resmini alamaz. Bu, harf oluşturmayı öğrenmek ve aynı zamanda sözcüklerdeki doğru harf dizilerini hatırlamanın anahtar olduğu bir süreç olan yazım konusunda ustalaşmak için ciddi sonuçlar doğurabilir.</a:t>
            </a:r>
            <a:endParaRPr lang="tr-TR" sz="2000" dirty="0"/>
          </a:p>
        </p:txBody>
      </p:sp>
      <p:pic>
        <p:nvPicPr>
          <p:cNvPr id="5" name="7 İçerik Yer Tutucusu" descr="RAM LOGO KISA.png"/>
          <p:cNvPicPr>
            <a:picLocks noChangeAspect="1"/>
          </p:cNvPicPr>
          <p:nvPr/>
        </p:nvPicPr>
        <p:blipFill>
          <a:blip r:embed="rId2" cstate="print"/>
          <a:stretch>
            <a:fillRect/>
          </a:stretch>
        </p:blipFill>
        <p:spPr>
          <a:xfrm>
            <a:off x="6643702" y="5643578"/>
            <a:ext cx="2500298" cy="1214422"/>
          </a:xfrm>
          <a:prstGeom prst="rect">
            <a:avLst/>
          </a:prstGeo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Disleksi</a:t>
            </a:r>
            <a:r>
              <a:rPr lang="tr-TR" dirty="0" smtClean="0"/>
              <a:t> Nasıl Anlaşılır?</a:t>
            </a:r>
            <a:endParaRPr lang="tr-TR" dirty="0"/>
          </a:p>
        </p:txBody>
      </p:sp>
      <p:sp>
        <p:nvSpPr>
          <p:cNvPr id="4" name="3 Dikdörtgen"/>
          <p:cNvSpPr/>
          <p:nvPr/>
        </p:nvSpPr>
        <p:spPr>
          <a:xfrm>
            <a:off x="1071538" y="1285860"/>
            <a:ext cx="7858180" cy="43577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400" dirty="0" smtClean="0"/>
              <a:t>Bir kişinin </a:t>
            </a:r>
            <a:r>
              <a:rPr lang="tr-TR" sz="2400" dirty="0" err="1" smtClean="0"/>
              <a:t>disleksi</a:t>
            </a:r>
            <a:r>
              <a:rPr lang="tr-TR" sz="2400" dirty="0" smtClean="0"/>
              <a:t> olup olmadığını anlamak için </a:t>
            </a:r>
            <a:r>
              <a:rPr lang="tr-TR" sz="2400" b="1" dirty="0" err="1" smtClean="0"/>
              <a:t>disleksi</a:t>
            </a:r>
            <a:r>
              <a:rPr lang="tr-TR" sz="2400" b="1" dirty="0" smtClean="0"/>
              <a:t> testi </a:t>
            </a:r>
            <a:r>
              <a:rPr lang="tr-TR" sz="2400" dirty="0" smtClean="0"/>
              <a:t>yapılır. Bu testlerin soruları okuma, yazma, matematik işlemleri, koordinasyon ve zaman algısı ile ilgili olabilir. Kişinin </a:t>
            </a:r>
            <a:r>
              <a:rPr lang="tr-TR" sz="2400" dirty="0" err="1" smtClean="0"/>
              <a:t>disleksi</a:t>
            </a:r>
            <a:r>
              <a:rPr lang="tr-TR" sz="2400" dirty="0" smtClean="0"/>
              <a:t> şüphesi olduğunda yapılır.</a:t>
            </a:r>
          </a:p>
          <a:p>
            <a:r>
              <a:rPr lang="tr-TR" sz="2400" dirty="0" smtClean="0"/>
              <a:t>Çocuklarda </a:t>
            </a:r>
            <a:r>
              <a:rPr lang="tr-TR" sz="2400" dirty="0" err="1" smtClean="0"/>
              <a:t>disleksi</a:t>
            </a:r>
            <a:r>
              <a:rPr lang="tr-TR" sz="2400" dirty="0" smtClean="0"/>
              <a:t> tanısı; okulda rehberlik uzmanı ya da sınıf öğretmeninin yönlendirmesi ile ya da ailede </a:t>
            </a:r>
            <a:r>
              <a:rPr lang="tr-TR" sz="2400" dirty="0" err="1" smtClean="0"/>
              <a:t>disleksi</a:t>
            </a:r>
            <a:r>
              <a:rPr lang="tr-TR" sz="2400" dirty="0" smtClean="0"/>
              <a:t> olması durumunda aile bireylerinin başvurması ile ergen ve çocuk psikiyatrisi bölümünde konulur. </a:t>
            </a:r>
          </a:p>
        </p:txBody>
      </p:sp>
      <p:pic>
        <p:nvPicPr>
          <p:cNvPr id="5" name="7 İçerik Yer Tutucusu" descr="RAM LOGO KISA.png"/>
          <p:cNvPicPr>
            <a:picLocks noGrp="1" noChangeAspect="1"/>
          </p:cNvPicPr>
          <p:nvPr>
            <p:ph idx="1"/>
          </p:nvPr>
        </p:nvPicPr>
        <p:blipFill>
          <a:blip r:embed="rId2" cstate="print"/>
          <a:stretch>
            <a:fillRect/>
          </a:stretch>
        </p:blipFill>
        <p:spPr>
          <a:xfrm>
            <a:off x="6357950" y="5715016"/>
            <a:ext cx="2786050" cy="1142984"/>
          </a:xfrm>
          <a:prstGeom prst="rect">
            <a:avLst/>
          </a:prstGeo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4" name="3 Dikdörtgen"/>
          <p:cNvSpPr/>
          <p:nvPr/>
        </p:nvSpPr>
        <p:spPr>
          <a:xfrm>
            <a:off x="1071538" y="1357298"/>
            <a:ext cx="7858180" cy="38576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800" dirty="0" smtClean="0"/>
              <a:t>Yetişkinlerde </a:t>
            </a:r>
            <a:r>
              <a:rPr lang="tr-TR" sz="2800" dirty="0" err="1" smtClean="0"/>
              <a:t>disleksinin</a:t>
            </a:r>
            <a:r>
              <a:rPr lang="tr-TR" sz="2800" dirty="0" smtClean="0"/>
              <a:t> fark edilmesi daha zor olabilir. Yetişkinlikte </a:t>
            </a:r>
            <a:r>
              <a:rPr lang="tr-TR" sz="2800" dirty="0" err="1" smtClean="0"/>
              <a:t>disleksi</a:t>
            </a:r>
            <a:r>
              <a:rPr lang="tr-TR" sz="2800" dirty="0" smtClean="0"/>
              <a:t> şüphesinde psikiyatri bölümüne başvurulabilir.</a:t>
            </a:r>
          </a:p>
          <a:p>
            <a:r>
              <a:rPr lang="tr-TR" sz="2800" dirty="0" smtClean="0"/>
              <a:t>Uzman hekim, diğer öğrenme güçlükleri ve </a:t>
            </a:r>
            <a:r>
              <a:rPr lang="tr-TR" sz="2800" dirty="0" err="1" smtClean="0"/>
              <a:t>disleksi</a:t>
            </a:r>
            <a:r>
              <a:rPr lang="tr-TR" sz="2800" dirty="0" smtClean="0"/>
              <a:t> ile ilgili testleri uyguladıktan sonra kişinin </a:t>
            </a:r>
            <a:r>
              <a:rPr lang="tr-TR" sz="2800" dirty="0" err="1" smtClean="0"/>
              <a:t>disleksisi</a:t>
            </a:r>
            <a:r>
              <a:rPr lang="tr-TR" sz="2800" dirty="0" smtClean="0"/>
              <a:t> olup olmadığına karar verir ve buna göre bir planı uygulanır.</a:t>
            </a:r>
            <a:endParaRPr lang="tr-TR" sz="2800" dirty="0" smtClean="0"/>
          </a:p>
        </p:txBody>
      </p:sp>
      <p:pic>
        <p:nvPicPr>
          <p:cNvPr id="5" name="7 İçerik Yer Tutucusu" descr="RAM LOGO KISA.png"/>
          <p:cNvPicPr>
            <a:picLocks noGrp="1" noChangeAspect="1"/>
          </p:cNvPicPr>
          <p:nvPr>
            <p:ph idx="1"/>
          </p:nvPr>
        </p:nvPicPr>
        <p:blipFill>
          <a:blip r:embed="rId2" cstate="print"/>
          <a:stretch>
            <a:fillRect/>
          </a:stretch>
        </p:blipFill>
        <p:spPr>
          <a:xfrm>
            <a:off x="6072166" y="5357826"/>
            <a:ext cx="3071834" cy="1500174"/>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4" name="3 Dikdörtgen"/>
          <p:cNvSpPr/>
          <p:nvPr/>
        </p:nvSpPr>
        <p:spPr>
          <a:xfrm>
            <a:off x="1428728" y="1428736"/>
            <a:ext cx="7286676" cy="37147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sz="2400" b="1" dirty="0" smtClean="0">
              <a:solidFill>
                <a:srgbClr val="FF0000"/>
              </a:solidFill>
            </a:endParaRPr>
          </a:p>
          <a:p>
            <a:pPr algn="ctr"/>
            <a:endParaRPr lang="tr-TR" sz="2400" b="1" dirty="0">
              <a:solidFill>
                <a:srgbClr val="FF0000"/>
              </a:solidFill>
            </a:endParaRPr>
          </a:p>
          <a:p>
            <a:pPr algn="ctr"/>
            <a:r>
              <a:rPr lang="tr-TR" sz="2800" b="1" dirty="0" err="1" smtClean="0">
                <a:solidFill>
                  <a:srgbClr val="FF0000"/>
                </a:solidFill>
              </a:rPr>
              <a:t>Disleksi</a:t>
            </a:r>
            <a:r>
              <a:rPr lang="tr-TR" sz="2800" b="1" dirty="0" smtClean="0">
                <a:solidFill>
                  <a:srgbClr val="FF0000"/>
                </a:solidFill>
              </a:rPr>
              <a:t>,</a:t>
            </a:r>
            <a:r>
              <a:rPr lang="tr-TR" sz="2800" dirty="0" smtClean="0"/>
              <a:t> </a:t>
            </a:r>
            <a:r>
              <a:rPr lang="tr-TR" sz="2800" b="1" dirty="0" smtClean="0"/>
              <a:t>beynin yazılı dili işleme biçimini bozan, </a:t>
            </a:r>
            <a:r>
              <a:rPr lang="tr-TR" sz="2800" b="1" u="sng" dirty="0" smtClean="0"/>
              <a:t>zeka problemi olmadığı </a:t>
            </a:r>
            <a:r>
              <a:rPr lang="tr-TR" sz="2800" b="1" dirty="0" smtClean="0"/>
              <a:t>halde okuma, yazma ve heceleme güçlüğüne neden olan dil temelli öğrenme bozukluğudur</a:t>
            </a:r>
            <a:r>
              <a:rPr lang="tr-TR" sz="2800" dirty="0" smtClean="0"/>
              <a:t>. </a:t>
            </a:r>
            <a:r>
              <a:rPr lang="tr-TR" sz="2800" dirty="0" err="1" smtClean="0"/>
              <a:t>Disleksi</a:t>
            </a:r>
            <a:r>
              <a:rPr lang="tr-TR" sz="2800" dirty="0" smtClean="0"/>
              <a:t>, bir tür ÖĞRENME GÜÇLÜĞÜ olarak da bilinir.</a:t>
            </a:r>
          </a:p>
          <a:p>
            <a:pPr algn="ctr"/>
            <a:endParaRPr lang="tr-TR" sz="2400" dirty="0" smtClean="0"/>
          </a:p>
          <a:p>
            <a:pPr algn="ctr"/>
            <a:endParaRPr lang="tr-TR" sz="2400" dirty="0" smtClean="0"/>
          </a:p>
          <a:p>
            <a:pPr algn="ctr"/>
            <a:endParaRPr lang="tr-TR" sz="2400" dirty="0" smtClean="0"/>
          </a:p>
          <a:p>
            <a:pPr algn="ctr"/>
            <a:endParaRPr lang="tr-TR" sz="2400" dirty="0" smtClean="0"/>
          </a:p>
          <a:p>
            <a:pPr algn="ctr"/>
            <a:endParaRPr lang="tr-TR" sz="2400" dirty="0"/>
          </a:p>
        </p:txBody>
      </p:sp>
      <p:pic>
        <p:nvPicPr>
          <p:cNvPr id="5" name="4 İçerik Yer Tutucusu" descr="RAM LOGO KISA.png"/>
          <p:cNvPicPr>
            <a:picLocks noGrp="1" noChangeAspect="1"/>
          </p:cNvPicPr>
          <p:nvPr>
            <p:ph idx="1"/>
          </p:nvPr>
        </p:nvPicPr>
        <p:blipFill>
          <a:blip r:embed="rId2" cstate="print"/>
          <a:stretch>
            <a:fillRect/>
          </a:stretch>
        </p:blipFill>
        <p:spPr>
          <a:xfrm>
            <a:off x="5786446" y="5429264"/>
            <a:ext cx="3357554" cy="1428736"/>
          </a:xfrm>
          <a:prstGeom prst="rect">
            <a:avLst/>
          </a:prstGeo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4" name="3 Dikdörtgen"/>
          <p:cNvSpPr/>
          <p:nvPr/>
        </p:nvSpPr>
        <p:spPr>
          <a:xfrm>
            <a:off x="1214414" y="1500174"/>
            <a:ext cx="7715304" cy="35004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400" i="1" dirty="0" err="1" smtClean="0">
                <a:solidFill>
                  <a:schemeClr val="accent2">
                    <a:lumMod val="60000"/>
                    <a:lumOff val="40000"/>
                  </a:schemeClr>
                </a:solidFill>
              </a:rPr>
              <a:t>Disleksi</a:t>
            </a:r>
            <a:r>
              <a:rPr lang="tr-TR" sz="2400" i="1" dirty="0" smtClean="0">
                <a:solidFill>
                  <a:schemeClr val="accent2">
                    <a:lumMod val="60000"/>
                    <a:lumOff val="40000"/>
                  </a:schemeClr>
                </a:solidFill>
              </a:rPr>
              <a:t> testi aşağıdaki konular üzerine yoğunlaşır:</a:t>
            </a:r>
          </a:p>
          <a:p>
            <a:r>
              <a:rPr lang="tr-TR" sz="2400" dirty="0" smtClean="0"/>
              <a:t>Kod çözme (yabancı kelimeleri seslendirerek okumak)</a:t>
            </a:r>
          </a:p>
          <a:p>
            <a:r>
              <a:rPr lang="tr-TR" sz="2400" dirty="0" smtClean="0"/>
              <a:t>Sözlü dil becerileri</a:t>
            </a:r>
          </a:p>
          <a:p>
            <a:r>
              <a:rPr lang="tr-TR" sz="2400" dirty="0" smtClean="0"/>
              <a:t>Akıcı okuma ve okuduğunu anlama</a:t>
            </a:r>
          </a:p>
          <a:p>
            <a:r>
              <a:rPr lang="tr-TR" sz="2400" dirty="0" smtClean="0"/>
              <a:t>Yazım tarafını geliştirme</a:t>
            </a:r>
          </a:p>
          <a:p>
            <a:r>
              <a:rPr lang="tr-TR" sz="2400" dirty="0" smtClean="0"/>
              <a:t>Kelime bilgisi ve kelime tanıma</a:t>
            </a:r>
            <a:endParaRPr lang="tr-TR" sz="2400" dirty="0"/>
          </a:p>
        </p:txBody>
      </p:sp>
      <p:pic>
        <p:nvPicPr>
          <p:cNvPr id="5" name="7 İçerik Yer Tutucusu" descr="RAM LOGO KISA.png"/>
          <p:cNvPicPr>
            <a:picLocks noGrp="1" noChangeAspect="1"/>
          </p:cNvPicPr>
          <p:nvPr>
            <p:ph idx="1"/>
          </p:nvPr>
        </p:nvPicPr>
        <p:blipFill>
          <a:blip r:embed="rId2" cstate="print"/>
          <a:stretch>
            <a:fillRect/>
          </a:stretch>
        </p:blipFill>
        <p:spPr>
          <a:xfrm>
            <a:off x="6215074" y="5072074"/>
            <a:ext cx="2928926" cy="1571636"/>
          </a:xfrm>
          <a:prstGeom prst="rect">
            <a:avLst/>
          </a:prstGeom>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4" name="3 Dikdörtgen"/>
          <p:cNvSpPr/>
          <p:nvPr/>
        </p:nvSpPr>
        <p:spPr>
          <a:xfrm>
            <a:off x="1071538" y="1428736"/>
            <a:ext cx="7858180" cy="36433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400" dirty="0" err="1" smtClean="0">
                <a:solidFill>
                  <a:schemeClr val="bg1"/>
                </a:solidFill>
              </a:rPr>
              <a:t>Disleksi</a:t>
            </a:r>
            <a:r>
              <a:rPr lang="tr-TR" sz="2400" dirty="0" smtClean="0">
                <a:solidFill>
                  <a:schemeClr val="bg1"/>
                </a:solidFill>
              </a:rPr>
              <a:t> teşhisi esnasında birçok faktör göz önünde bulundurulur. Doktor, çocuğun okuma ve dil becerilerini belirlemek için birkaç standart test yapılmasını isteyebilir. Bu testlerle ilgili çocuğun okuma becerisinin seviyesi ve kalitesi analiz edilebilir.</a:t>
            </a:r>
          </a:p>
          <a:p>
            <a:r>
              <a:rPr lang="tr-TR" sz="2400" dirty="0" smtClean="0">
                <a:solidFill>
                  <a:schemeClr val="bg1"/>
                </a:solidFill>
              </a:rPr>
              <a:t>Doktor ayrıca çocuğun zihinsel sağlığını daha iyi anlamak için çocuğa ve ebeveynlerine psikolojik testlerde bulunan soruları sorabilir. Nitekim bu testlerle sosyal sorunların, kaygı veya </a:t>
            </a:r>
            <a:r>
              <a:rPr lang="tr-TR" sz="2400" dirty="0" smtClean="0">
                <a:solidFill>
                  <a:schemeClr val="bg1"/>
                </a:solidFill>
                <a:hlinkClick r:id="rId2"/>
              </a:rPr>
              <a:t>depresyonun</a:t>
            </a:r>
            <a:r>
              <a:rPr lang="tr-TR" sz="2400" dirty="0" smtClean="0">
                <a:solidFill>
                  <a:schemeClr val="bg1"/>
                </a:solidFill>
              </a:rPr>
              <a:t> çocuğun yeteneklerini sınırlayıp sınırlamadığını tespit etmek ister.</a:t>
            </a:r>
            <a:endParaRPr lang="tr-TR" sz="2400" dirty="0">
              <a:solidFill>
                <a:schemeClr val="bg1"/>
              </a:solidFill>
            </a:endParaRPr>
          </a:p>
        </p:txBody>
      </p:sp>
      <p:pic>
        <p:nvPicPr>
          <p:cNvPr id="5" name="7 İçerik Yer Tutucusu" descr="RAM LOGO KISA.png"/>
          <p:cNvPicPr>
            <a:picLocks noGrp="1" noChangeAspect="1"/>
          </p:cNvPicPr>
          <p:nvPr>
            <p:ph idx="1"/>
          </p:nvPr>
        </p:nvPicPr>
        <p:blipFill>
          <a:blip r:embed="rId3" cstate="print"/>
          <a:stretch>
            <a:fillRect/>
          </a:stretch>
        </p:blipFill>
        <p:spPr>
          <a:xfrm>
            <a:off x="6429388" y="5143512"/>
            <a:ext cx="2714612" cy="1714488"/>
          </a:xfrm>
          <a:prstGeom prst="rect">
            <a:avLst/>
          </a:prstGeom>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
            </a:r>
            <a:br>
              <a:rPr lang="tr-TR" b="1" dirty="0" smtClean="0"/>
            </a:br>
            <a:r>
              <a:rPr lang="tr-TR" b="1" dirty="0" err="1" smtClean="0"/>
              <a:t>Disleksi</a:t>
            </a:r>
            <a:r>
              <a:rPr lang="tr-TR" b="1" dirty="0" smtClean="0"/>
              <a:t> </a:t>
            </a:r>
            <a:r>
              <a:rPr lang="tr-TR" b="1" dirty="0" smtClean="0"/>
              <a:t>Olan Çocuğun Özellikleri Nelerdir?</a:t>
            </a:r>
            <a:br>
              <a:rPr lang="tr-TR" b="1" dirty="0" smtClean="0"/>
            </a:br>
            <a:endParaRPr lang="tr-TR" dirty="0"/>
          </a:p>
        </p:txBody>
      </p:sp>
      <p:sp>
        <p:nvSpPr>
          <p:cNvPr id="4" name="3 Dikdörtgen"/>
          <p:cNvSpPr/>
          <p:nvPr/>
        </p:nvSpPr>
        <p:spPr>
          <a:xfrm>
            <a:off x="1142976" y="1500174"/>
            <a:ext cx="7715272" cy="41434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tr-TR" sz="2800" dirty="0" err="1" smtClean="0"/>
              <a:t>Disleksi</a:t>
            </a:r>
            <a:r>
              <a:rPr lang="tr-TR" sz="2800" dirty="0" smtClean="0"/>
              <a:t> olan çocuklar genellikle akranlarına göre daha meraklı, zeki ve görsel zekaya sahiplerdir. Kelimelerden ziyade daha çok görsel olarak düşünürler. Bir metni hızlı ve kolay bir şekilde okuyamaz, kelimeleri aklında tutamaz, ezber yapmakta zorluk çeker ve okuma konusunda diğer çocuklara göre daha hevessiz ve düşük özgüvenli olurlar.</a:t>
            </a:r>
            <a:endParaRPr lang="tr-TR" sz="2800" dirty="0"/>
          </a:p>
        </p:txBody>
      </p:sp>
      <p:pic>
        <p:nvPicPr>
          <p:cNvPr id="5" name="7 İçerik Yer Tutucusu" descr="RAM LOGO KISA.png"/>
          <p:cNvPicPr>
            <a:picLocks noGrp="1" noChangeAspect="1"/>
          </p:cNvPicPr>
          <p:nvPr>
            <p:ph idx="1"/>
          </p:nvPr>
        </p:nvPicPr>
        <p:blipFill>
          <a:blip r:embed="rId2" cstate="print"/>
          <a:stretch>
            <a:fillRect/>
          </a:stretch>
        </p:blipFill>
        <p:spPr>
          <a:xfrm>
            <a:off x="6215074" y="5643578"/>
            <a:ext cx="2928926" cy="1214422"/>
          </a:xfrm>
          <a:prstGeom prst="rect">
            <a:avLst/>
          </a:prstGeom>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err="1" smtClean="0"/>
              <a:t>Disleksi</a:t>
            </a:r>
            <a:r>
              <a:rPr lang="tr-TR" b="1" dirty="0" smtClean="0"/>
              <a:t> Tedavisi Nasıl Yapılır? </a:t>
            </a:r>
            <a:br>
              <a:rPr lang="tr-TR" b="1" dirty="0" smtClean="0"/>
            </a:br>
            <a:endParaRPr lang="tr-TR" dirty="0"/>
          </a:p>
        </p:txBody>
      </p:sp>
      <p:sp>
        <p:nvSpPr>
          <p:cNvPr id="4" name="3 Dikdörtgen"/>
          <p:cNvSpPr/>
          <p:nvPr/>
        </p:nvSpPr>
        <p:spPr>
          <a:xfrm>
            <a:off x="1142976" y="1428736"/>
            <a:ext cx="7786742" cy="37862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tr-TR" dirty="0" smtClean="0"/>
              <a:t>1</a:t>
            </a:r>
            <a:r>
              <a:rPr lang="tr-TR" sz="2400" dirty="0" smtClean="0"/>
              <a:t>. </a:t>
            </a:r>
            <a:r>
              <a:rPr lang="tr-TR" sz="2400" dirty="0" err="1" smtClean="0"/>
              <a:t>Disleksiyi</a:t>
            </a:r>
            <a:r>
              <a:rPr lang="tr-TR" sz="2400" dirty="0" smtClean="0"/>
              <a:t> tedavi etmek için çeşitli teknikler ve stratejiler kullanılır. Bunlardan bazıları kayıt altına alınan dersi tekrar dinleyebilmek, kitapları okumak yerine dinlemek, yazım ve dil bilgisini kontrol etmek için bazı bilgisayar yazılımlarını kullanmayı içerir.</a:t>
            </a:r>
            <a:endParaRPr lang="tr-TR" sz="2400" dirty="0"/>
          </a:p>
        </p:txBody>
      </p:sp>
      <p:pic>
        <p:nvPicPr>
          <p:cNvPr id="5" name="7 İçerik Yer Tutucusu" descr="RAM LOGO KISA.png"/>
          <p:cNvPicPr>
            <a:picLocks noGrp="1" noChangeAspect="1"/>
          </p:cNvPicPr>
          <p:nvPr>
            <p:ph idx="1"/>
          </p:nvPr>
        </p:nvPicPr>
        <p:blipFill>
          <a:blip r:embed="rId2" cstate="print"/>
          <a:stretch>
            <a:fillRect/>
          </a:stretch>
        </p:blipFill>
        <p:spPr>
          <a:xfrm>
            <a:off x="5929322" y="5357826"/>
            <a:ext cx="3214678" cy="1357322"/>
          </a:xfrm>
          <a:prstGeom prst="rect">
            <a:avLst/>
          </a:prstGeom>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4" name="3 Dikdörtgen"/>
          <p:cNvSpPr/>
          <p:nvPr/>
        </p:nvSpPr>
        <p:spPr>
          <a:xfrm>
            <a:off x="1214414" y="1500174"/>
            <a:ext cx="7643866" cy="38576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2. </a:t>
            </a:r>
            <a:r>
              <a:rPr lang="tr-TR" sz="2400" dirty="0" err="1" smtClean="0"/>
              <a:t>Disleksi</a:t>
            </a:r>
            <a:r>
              <a:rPr lang="tr-TR" sz="2400" dirty="0" smtClean="0"/>
              <a:t> tedavisi, konuşma ve dil terapistleri, özel eğitim öğretmenleriyle temas kurmayı da kapsar. </a:t>
            </a:r>
            <a:r>
              <a:rPr lang="tr-TR" sz="2400" dirty="0" err="1" smtClean="0"/>
              <a:t>Disleksik</a:t>
            </a:r>
            <a:r>
              <a:rPr lang="tr-TR" sz="2400" dirty="0" smtClean="0"/>
              <a:t> çocukların çoğu öğrenme güçlüklerine uyum sağlar ve normal bir sınıfta eğitim almaya devam edebilirken bazı </a:t>
            </a:r>
            <a:r>
              <a:rPr lang="tr-TR" sz="2400" dirty="0" err="1" smtClean="0"/>
              <a:t>disleksik</a:t>
            </a:r>
            <a:r>
              <a:rPr lang="tr-TR" sz="2400" dirty="0" smtClean="0"/>
              <a:t> çocuklar için özel eğitim gerekebilir.</a:t>
            </a:r>
            <a:endParaRPr lang="tr-TR" sz="2400" dirty="0"/>
          </a:p>
        </p:txBody>
      </p:sp>
      <p:pic>
        <p:nvPicPr>
          <p:cNvPr id="5" name="7 İçerik Yer Tutucusu" descr="RAM LOGO KISA.png"/>
          <p:cNvPicPr>
            <a:picLocks noGrp="1" noChangeAspect="1"/>
          </p:cNvPicPr>
          <p:nvPr>
            <p:ph idx="1"/>
          </p:nvPr>
        </p:nvPicPr>
        <p:blipFill>
          <a:blip r:embed="rId2" cstate="print"/>
          <a:stretch>
            <a:fillRect/>
          </a:stretch>
        </p:blipFill>
        <p:spPr>
          <a:xfrm>
            <a:off x="6000760" y="5429264"/>
            <a:ext cx="3143240" cy="1428736"/>
          </a:xfrm>
          <a:prstGeom prst="rect">
            <a:avLst/>
          </a:prstGeom>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4" name="3 Dikdörtgen"/>
          <p:cNvSpPr/>
          <p:nvPr/>
        </p:nvSpPr>
        <p:spPr>
          <a:xfrm>
            <a:off x="1214414" y="1571612"/>
            <a:ext cx="7929586" cy="37147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tr-TR" sz="2800" dirty="0" err="1" smtClean="0"/>
              <a:t>Disleksiyi</a:t>
            </a:r>
            <a:r>
              <a:rPr lang="tr-TR" sz="2800" dirty="0" smtClean="0"/>
              <a:t> ortadan kaldıracak herhangi bir ilaç tedavisi bulunmamaktadır. Ancak </a:t>
            </a:r>
            <a:r>
              <a:rPr lang="tr-TR" sz="2800" dirty="0" err="1" smtClean="0"/>
              <a:t>disleksiye</a:t>
            </a:r>
            <a:r>
              <a:rPr lang="tr-TR" sz="2800" dirty="0" smtClean="0"/>
              <a:t> eşlik eden psikiyatrik bir hastalık mevcutsa söz konusu hastalıkların tedavi edilmesi çok önemlidir. </a:t>
            </a:r>
            <a:r>
              <a:rPr lang="tr-TR" sz="2800" dirty="0" err="1" smtClean="0"/>
              <a:t>Disleksili</a:t>
            </a:r>
            <a:r>
              <a:rPr lang="tr-TR" sz="2800" dirty="0" smtClean="0"/>
              <a:t> çocukların başarısı </a:t>
            </a:r>
            <a:r>
              <a:rPr lang="tr-TR" sz="2800" dirty="0" err="1" smtClean="0"/>
              <a:t>disleksinin</a:t>
            </a:r>
            <a:r>
              <a:rPr lang="tr-TR" sz="2800" dirty="0" smtClean="0"/>
              <a:t> ne kadar şiddetli olduğuna, ne kadar erken teşhis edildiğine ve tedavinin kalitesine bağlıdır</a:t>
            </a:r>
            <a:r>
              <a:rPr lang="tr-TR" dirty="0" smtClean="0"/>
              <a:t>. </a:t>
            </a:r>
            <a:endParaRPr lang="tr-TR" dirty="0"/>
          </a:p>
        </p:txBody>
      </p:sp>
      <p:pic>
        <p:nvPicPr>
          <p:cNvPr id="5" name="7 İçerik Yer Tutucusu" descr="RAM LOGO KISA.png"/>
          <p:cNvPicPr>
            <a:picLocks noGrp="1" noChangeAspect="1"/>
          </p:cNvPicPr>
          <p:nvPr>
            <p:ph idx="1"/>
          </p:nvPr>
        </p:nvPicPr>
        <p:blipFill>
          <a:blip r:embed="rId2" cstate="print"/>
          <a:stretch>
            <a:fillRect/>
          </a:stretch>
        </p:blipFill>
        <p:spPr>
          <a:xfrm>
            <a:off x="6357950" y="5429264"/>
            <a:ext cx="2786050" cy="1428736"/>
          </a:xfrm>
          <a:prstGeom prst="rect">
            <a:avLst/>
          </a:prstGeom>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4" name="3 Dikdörtgen"/>
          <p:cNvSpPr/>
          <p:nvPr/>
        </p:nvSpPr>
        <p:spPr>
          <a:xfrm>
            <a:off x="1214414" y="1500174"/>
            <a:ext cx="7715304" cy="38576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000" dirty="0" err="1" smtClean="0">
                <a:solidFill>
                  <a:schemeClr val="tx2">
                    <a:lumMod val="20000"/>
                    <a:lumOff val="80000"/>
                  </a:schemeClr>
                </a:solidFill>
              </a:rPr>
              <a:t>Disleksi</a:t>
            </a:r>
            <a:r>
              <a:rPr lang="tr-TR" sz="2000" dirty="0" smtClean="0">
                <a:solidFill>
                  <a:schemeClr val="tx2">
                    <a:lumMod val="20000"/>
                    <a:lumOff val="80000"/>
                  </a:schemeClr>
                </a:solidFill>
              </a:rPr>
              <a:t> tedavisi için özetle şu hususlara dikkat edilmelidir:</a:t>
            </a:r>
          </a:p>
          <a:p>
            <a:endParaRPr lang="tr-TR" dirty="0" smtClean="0">
              <a:solidFill>
                <a:schemeClr val="tx2">
                  <a:lumMod val="20000"/>
                  <a:lumOff val="80000"/>
                </a:schemeClr>
              </a:solidFill>
            </a:endParaRPr>
          </a:p>
          <a:p>
            <a:r>
              <a:rPr lang="tr-TR" sz="2000" dirty="0" smtClean="0"/>
              <a:t>Çocuğunuzun beyninin daha kolay tanımlayabileceği belirli yazı tiplerini kullanma</a:t>
            </a:r>
          </a:p>
          <a:p>
            <a:r>
              <a:rPr lang="tr-TR" sz="2000" dirty="0" smtClean="0"/>
              <a:t>Artikülasyon problemlerini ele almak için konuşma ve dil terapisi alma</a:t>
            </a:r>
          </a:p>
          <a:p>
            <a:r>
              <a:rPr lang="tr-TR" sz="2000" dirty="0" smtClean="0"/>
              <a:t>Kelimeleri en küçük ses birimlerine ayırmayı içeren </a:t>
            </a:r>
            <a:r>
              <a:rPr lang="tr-TR" sz="2000" dirty="0" err="1" smtClean="0"/>
              <a:t>fonemik</a:t>
            </a:r>
            <a:r>
              <a:rPr lang="tr-TR" sz="2000" dirty="0" smtClean="0"/>
              <a:t> </a:t>
            </a:r>
            <a:r>
              <a:rPr lang="tr-TR" sz="2000" dirty="0" err="1" smtClean="0"/>
              <a:t>farkındalığın</a:t>
            </a:r>
            <a:r>
              <a:rPr lang="tr-TR" sz="2000" dirty="0" smtClean="0"/>
              <a:t> öğretilmesi</a:t>
            </a:r>
          </a:p>
          <a:p>
            <a:r>
              <a:rPr lang="tr-TR" sz="2000" dirty="0" smtClean="0"/>
              <a:t>Okurken güçlük çekilen kelimeleri tekrar tekrar okutarak pratiklik kazandırmak gibi </a:t>
            </a:r>
            <a:r>
              <a:rPr lang="tr-TR" sz="2000" dirty="0" err="1" smtClean="0"/>
              <a:t>disleksi</a:t>
            </a:r>
            <a:r>
              <a:rPr lang="tr-TR" sz="2000" dirty="0" smtClean="0"/>
              <a:t> egzersizlerinin uygulanması</a:t>
            </a:r>
          </a:p>
          <a:p>
            <a:r>
              <a:rPr lang="tr-TR" sz="2000" dirty="0" smtClean="0"/>
              <a:t>Dil becerilerinin yazılı veya sözlü kelimelere resimler, nesneler veya seslerin eşlik ettiği çoklu duyusal terapinin kullanılması</a:t>
            </a:r>
          </a:p>
          <a:p>
            <a:r>
              <a:rPr lang="tr-TR" sz="2000" dirty="0" smtClean="0"/>
              <a:t>Gerek duyulması halinde </a:t>
            </a:r>
            <a:r>
              <a:rPr lang="tr-TR" sz="2000" dirty="0" err="1" smtClean="0"/>
              <a:t>dislektik</a:t>
            </a:r>
            <a:r>
              <a:rPr lang="tr-TR" sz="2000" dirty="0" smtClean="0"/>
              <a:t> çocuğa bu alanda uzmanlaşmış kişiler tarafından bireysel yada grup halinde özel bir eğitim verilmesi</a:t>
            </a:r>
            <a:endParaRPr lang="tr-TR" sz="2000" dirty="0"/>
          </a:p>
        </p:txBody>
      </p:sp>
      <p:pic>
        <p:nvPicPr>
          <p:cNvPr id="5" name="7 İçerik Yer Tutucusu" descr="RAM LOGO KISA.png"/>
          <p:cNvPicPr>
            <a:picLocks noGrp="1" noChangeAspect="1"/>
          </p:cNvPicPr>
          <p:nvPr>
            <p:ph idx="1"/>
          </p:nvPr>
        </p:nvPicPr>
        <p:blipFill>
          <a:blip r:embed="rId2" cstate="print"/>
          <a:stretch>
            <a:fillRect/>
          </a:stretch>
        </p:blipFill>
        <p:spPr>
          <a:xfrm>
            <a:off x="6215074" y="5429264"/>
            <a:ext cx="2928926" cy="1428736"/>
          </a:xfrm>
          <a:prstGeom prst="rect">
            <a:avLst/>
          </a:prstGeom>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Disleksi</a:t>
            </a:r>
            <a:r>
              <a:rPr lang="tr-TR" dirty="0" smtClean="0"/>
              <a:t> Eğitimi Nedir?</a:t>
            </a:r>
            <a:endParaRPr lang="tr-TR" dirty="0"/>
          </a:p>
        </p:txBody>
      </p:sp>
      <p:sp>
        <p:nvSpPr>
          <p:cNvPr id="4" name="3 Dikdörtgen"/>
          <p:cNvSpPr/>
          <p:nvPr/>
        </p:nvSpPr>
        <p:spPr>
          <a:xfrm>
            <a:off x="1071538" y="1428736"/>
            <a:ext cx="7858180" cy="32861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dirty="0" err="1" smtClean="0"/>
              <a:t>Disleksi</a:t>
            </a:r>
            <a:r>
              <a:rPr lang="tr-TR" sz="2400" dirty="0" smtClean="0"/>
              <a:t> eğitimi, </a:t>
            </a:r>
            <a:r>
              <a:rPr lang="tr-TR" sz="2400" dirty="0" err="1" smtClean="0"/>
              <a:t>disleksi</a:t>
            </a:r>
            <a:r>
              <a:rPr lang="tr-TR" sz="2400" dirty="0" smtClean="0"/>
              <a:t> veya okuma-yazma güçlüğü yaşayan bireylere bu zorluğu aşmaları ve okuma-yazma becerilerini geliştirmeleri için sunulan özel bir eğitim programını ifade eder. Bu eğitim, bireyin ihtiyaçlarına ve yaşına uygun olarak özelleştirilir. </a:t>
            </a:r>
            <a:r>
              <a:rPr lang="tr-TR" sz="2400" dirty="0" err="1" smtClean="0"/>
              <a:t>Disleksi</a:t>
            </a:r>
            <a:r>
              <a:rPr lang="tr-TR" sz="2400" dirty="0" smtClean="0"/>
              <a:t> eğitimi genellikle fonetik okuma ve yazma becerilerini güçlendirmeye odaklanır ve bireylere harf-ses ilişkilerini öğrenme, kelime tanıma, anlama ve yazma yeteneklerini geliştirme konularında yardımcı olur.</a:t>
            </a:r>
            <a:endParaRPr lang="tr-TR" sz="2400" dirty="0"/>
          </a:p>
        </p:txBody>
      </p:sp>
      <p:pic>
        <p:nvPicPr>
          <p:cNvPr id="5" name="7 İçerik Yer Tutucusu" descr="RAM LOGO KISA.png"/>
          <p:cNvPicPr>
            <a:picLocks noGrp="1" noChangeAspect="1"/>
          </p:cNvPicPr>
          <p:nvPr>
            <p:ph idx="1"/>
          </p:nvPr>
        </p:nvPicPr>
        <p:blipFill>
          <a:blip r:embed="rId2" cstate="print"/>
          <a:stretch>
            <a:fillRect/>
          </a:stretch>
        </p:blipFill>
        <p:spPr>
          <a:xfrm>
            <a:off x="6143636" y="5143512"/>
            <a:ext cx="3000364" cy="1428760"/>
          </a:xfrm>
          <a:prstGeom prst="rect">
            <a:avLst/>
          </a:prstGeom>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4" name="3 Dikdörtgen"/>
          <p:cNvSpPr/>
          <p:nvPr/>
        </p:nvSpPr>
        <p:spPr>
          <a:xfrm>
            <a:off x="1285852" y="1500174"/>
            <a:ext cx="7643866" cy="292895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800" dirty="0" smtClean="0"/>
              <a:t>Ayrıca </a:t>
            </a:r>
            <a:r>
              <a:rPr lang="tr-TR" sz="2800" dirty="0" err="1" smtClean="0"/>
              <a:t>multisensör</a:t>
            </a:r>
            <a:r>
              <a:rPr lang="tr-TR" sz="2800" dirty="0" smtClean="0"/>
              <a:t> öğrenme teknikleri ve teknoloji destekli öğrenme araçları da kullanılabilir. Eğitim süreci, bireyin kendine güvenini artırmayı ve olumlu bir öğrenme deneyimi yaşatmayı amaçlar. </a:t>
            </a:r>
            <a:r>
              <a:rPr lang="tr-TR" sz="2800" dirty="0" err="1" smtClean="0"/>
              <a:t>Disleksi</a:t>
            </a:r>
            <a:r>
              <a:rPr lang="tr-TR" sz="2800" dirty="0" smtClean="0"/>
              <a:t> eğitimi, uzmanlar, öğretmenler ve ebeveynler arasındaki işbirliği ile yürütülerek bireyin evde ve okulda desteklenmesini sağlar.</a:t>
            </a:r>
            <a:endParaRPr lang="tr-TR" sz="2800" dirty="0"/>
          </a:p>
        </p:txBody>
      </p:sp>
      <p:pic>
        <p:nvPicPr>
          <p:cNvPr id="5" name="7 İçerik Yer Tutucusu" descr="RAM LOGO KISA.png"/>
          <p:cNvPicPr>
            <a:picLocks noGrp="1" noChangeAspect="1"/>
          </p:cNvPicPr>
          <p:nvPr>
            <p:ph idx="1"/>
          </p:nvPr>
        </p:nvPicPr>
        <p:blipFill>
          <a:blip r:embed="rId2" cstate="print"/>
          <a:stretch>
            <a:fillRect/>
          </a:stretch>
        </p:blipFill>
        <p:spPr>
          <a:xfrm>
            <a:off x="5715008" y="5214950"/>
            <a:ext cx="3143272" cy="1396232"/>
          </a:xfrm>
          <a:prstGeom prst="rect">
            <a:avLst/>
          </a:prstGeom>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
            </a:r>
            <a:br>
              <a:rPr lang="tr-TR" b="1" dirty="0" smtClean="0"/>
            </a:br>
            <a:r>
              <a:rPr lang="tr-TR" b="1" dirty="0" err="1" smtClean="0"/>
              <a:t>Disleksi</a:t>
            </a:r>
            <a:r>
              <a:rPr lang="tr-TR" b="1" dirty="0" smtClean="0"/>
              <a:t> </a:t>
            </a:r>
            <a:r>
              <a:rPr lang="tr-TR" b="1" dirty="0" smtClean="0"/>
              <a:t>Hakkında Sık Sorulan Sorular</a:t>
            </a:r>
            <a:br>
              <a:rPr lang="tr-TR" b="1" dirty="0" smtClean="0"/>
            </a:br>
            <a:endParaRPr lang="tr-TR" dirty="0"/>
          </a:p>
        </p:txBody>
      </p:sp>
      <p:sp>
        <p:nvSpPr>
          <p:cNvPr id="3" name="2 İçerik Yer Tutucusu"/>
          <p:cNvSpPr>
            <a:spLocks noGrp="1"/>
          </p:cNvSpPr>
          <p:nvPr>
            <p:ph idx="1"/>
          </p:nvPr>
        </p:nvSpPr>
        <p:spPr/>
        <p:txBody>
          <a:bodyPr/>
          <a:lstStyle/>
          <a:p>
            <a:endParaRPr lang="tr-TR" dirty="0"/>
          </a:p>
        </p:txBody>
      </p:sp>
      <p:sp>
        <p:nvSpPr>
          <p:cNvPr id="4" name="3 Dikdörtgen"/>
          <p:cNvSpPr/>
          <p:nvPr/>
        </p:nvSpPr>
        <p:spPr>
          <a:xfrm>
            <a:off x="1214414" y="1428736"/>
            <a:ext cx="7786742" cy="40005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400" b="1" dirty="0" err="1" smtClean="0"/>
              <a:t>Disleksi</a:t>
            </a:r>
            <a:r>
              <a:rPr lang="tr-TR" sz="2400" b="1" dirty="0" smtClean="0"/>
              <a:t> nasıl bir hastalıktır?</a:t>
            </a:r>
          </a:p>
          <a:p>
            <a:endParaRPr lang="tr-TR" sz="2400" b="1" dirty="0" smtClean="0"/>
          </a:p>
          <a:p>
            <a:r>
              <a:rPr lang="tr-TR" sz="2400" dirty="0" err="1" smtClean="0"/>
              <a:t>Disleksi</a:t>
            </a:r>
            <a:r>
              <a:rPr lang="tr-TR" sz="2400" dirty="0" smtClean="0"/>
              <a:t> dil temelli öğrenme güçlüğüdür. </a:t>
            </a:r>
            <a:r>
              <a:rPr lang="tr-TR" sz="2400" dirty="0" err="1" smtClean="0"/>
              <a:t>Disleksi</a:t>
            </a:r>
            <a:r>
              <a:rPr lang="tr-TR" sz="2400" dirty="0" smtClean="0"/>
              <a:t>, insanların belirli dil becerilerinde, özellikle de okumada zorluk yaşamalarına neden olur.</a:t>
            </a:r>
          </a:p>
          <a:p>
            <a:endParaRPr lang="tr-TR" sz="2400" dirty="0" smtClean="0"/>
          </a:p>
          <a:p>
            <a:r>
              <a:rPr lang="tr-TR" sz="2400" b="1" dirty="0" err="1" smtClean="0"/>
              <a:t>Disleksi</a:t>
            </a:r>
            <a:r>
              <a:rPr lang="tr-TR" sz="2400" b="1" dirty="0" smtClean="0"/>
              <a:t> geçer mi?</a:t>
            </a:r>
          </a:p>
          <a:p>
            <a:endParaRPr lang="tr-TR" sz="2400" b="1" dirty="0" smtClean="0"/>
          </a:p>
          <a:p>
            <a:r>
              <a:rPr lang="tr-TR" sz="2400" dirty="0" err="1" smtClean="0"/>
              <a:t>Disleksi</a:t>
            </a:r>
            <a:r>
              <a:rPr lang="tr-TR" sz="2400" dirty="0" smtClean="0"/>
              <a:t> genel olarak yaşam boyu devam eden bir problemdir. Tamamen geçirmek mümkün olmasa da </a:t>
            </a:r>
            <a:r>
              <a:rPr lang="tr-TR" sz="2400" dirty="0" err="1" smtClean="0"/>
              <a:t>disleksiyi</a:t>
            </a:r>
            <a:r>
              <a:rPr lang="tr-TR" sz="2400" dirty="0" smtClean="0"/>
              <a:t> zayıflatmak ve etkilerini azaltmak için birtakım testler ve çalışmalar yapılır.</a:t>
            </a:r>
            <a:endParaRPr lang="tr-TR" sz="2400" dirty="0"/>
          </a:p>
        </p:txBody>
      </p:sp>
      <p:pic>
        <p:nvPicPr>
          <p:cNvPr id="5" name="7 İçerik Yer Tutucusu" descr="RAM LOGO KISA.png"/>
          <p:cNvPicPr>
            <a:picLocks noChangeAspect="1"/>
          </p:cNvPicPr>
          <p:nvPr/>
        </p:nvPicPr>
        <p:blipFill>
          <a:blip r:embed="rId2" cstate="print"/>
          <a:stretch>
            <a:fillRect/>
          </a:stretch>
        </p:blipFill>
        <p:spPr>
          <a:xfrm>
            <a:off x="6000728" y="5461768"/>
            <a:ext cx="3143272" cy="1396232"/>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4" name="3 Dikdörtgen"/>
          <p:cNvSpPr/>
          <p:nvPr/>
        </p:nvSpPr>
        <p:spPr>
          <a:xfrm>
            <a:off x="1428728" y="1428736"/>
            <a:ext cx="7429552" cy="39290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800" dirty="0" smtClean="0"/>
              <a:t>Bir başka deyişle </a:t>
            </a:r>
            <a:r>
              <a:rPr lang="tr-TR" sz="2800" dirty="0" err="1" smtClean="0"/>
              <a:t>Disleksi</a:t>
            </a:r>
            <a:r>
              <a:rPr lang="tr-TR" sz="2800" dirty="0" smtClean="0"/>
              <a:t>, sesleri tanıma, seslerin harfler ve kelimeler ile ilişkisini anlayamama nedeniyle </a:t>
            </a:r>
            <a:r>
              <a:rPr lang="tr-TR" sz="2800" dirty="0" smtClean="0">
                <a:solidFill>
                  <a:srgbClr val="FF0000"/>
                </a:solidFill>
              </a:rPr>
              <a:t>okuma güçlüğüne </a:t>
            </a:r>
            <a:r>
              <a:rPr lang="tr-TR" sz="2800" dirty="0" smtClean="0"/>
              <a:t>neden olan bir tür öğrenme bozukluğudur. </a:t>
            </a:r>
            <a:r>
              <a:rPr lang="tr-TR" sz="2800" dirty="0" err="1" smtClean="0"/>
              <a:t>Disleksi</a:t>
            </a:r>
            <a:r>
              <a:rPr lang="tr-TR" sz="2800" dirty="0" smtClean="0"/>
              <a:t> bireyin öğrenme yeteneğini engeller, doğru ve/veya akıcı şekilde kelimeleri tanıyamaz, okuyamaz ve yazamazlar.</a:t>
            </a:r>
            <a:endParaRPr lang="tr-TR" sz="2800" dirty="0"/>
          </a:p>
        </p:txBody>
      </p:sp>
      <p:pic>
        <p:nvPicPr>
          <p:cNvPr id="5" name="4 İçerik Yer Tutucusu" descr="RAM LOGO KISA.png"/>
          <p:cNvPicPr>
            <a:picLocks noGrp="1" noChangeAspect="1"/>
          </p:cNvPicPr>
          <p:nvPr>
            <p:ph idx="1"/>
          </p:nvPr>
        </p:nvPicPr>
        <p:blipFill>
          <a:blip r:embed="rId2" cstate="print"/>
          <a:stretch>
            <a:fillRect/>
          </a:stretch>
        </p:blipFill>
        <p:spPr>
          <a:xfrm>
            <a:off x="5941908" y="5429264"/>
            <a:ext cx="3202092" cy="1428736"/>
          </a:xfrm>
          <a:prstGeom prst="rect">
            <a:avLst/>
          </a:prstGeom>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endParaRPr lang="tr-TR" dirty="0"/>
          </a:p>
        </p:txBody>
      </p:sp>
      <p:sp>
        <p:nvSpPr>
          <p:cNvPr id="4" name="3 Dikdörtgen"/>
          <p:cNvSpPr/>
          <p:nvPr/>
        </p:nvSpPr>
        <p:spPr>
          <a:xfrm>
            <a:off x="1071538" y="357166"/>
            <a:ext cx="7858180" cy="53578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400" b="1" dirty="0" err="1" smtClean="0"/>
              <a:t>Disleksi</a:t>
            </a:r>
            <a:r>
              <a:rPr lang="tr-TR" sz="2400" b="1" dirty="0" smtClean="0"/>
              <a:t> olan birine nasıl davranmalı?</a:t>
            </a:r>
          </a:p>
          <a:p>
            <a:endParaRPr lang="tr-TR" sz="2400" b="1" dirty="0" smtClean="0"/>
          </a:p>
          <a:p>
            <a:r>
              <a:rPr lang="tr-TR" sz="2400" dirty="0" err="1" smtClean="0"/>
              <a:t>Disleksi</a:t>
            </a:r>
            <a:r>
              <a:rPr lang="tr-TR" sz="2400" dirty="0" smtClean="0"/>
              <a:t> olan kişi; akranlarından farklı olarak davranacağı için bu durum aileler için kolay olmaz. Ailelerin bu durumlarda sabırlı olması, çocuklarına karşı öfkeli bir şekilde davranmaması gerekir.</a:t>
            </a:r>
          </a:p>
          <a:p>
            <a:endParaRPr lang="tr-TR" sz="2400" dirty="0" smtClean="0"/>
          </a:p>
          <a:p>
            <a:r>
              <a:rPr lang="tr-TR" sz="2400" b="1" dirty="0" err="1" smtClean="0"/>
              <a:t>Disleksi</a:t>
            </a:r>
            <a:r>
              <a:rPr lang="tr-TR" sz="2400" b="1" dirty="0" smtClean="0"/>
              <a:t> hastaları zeki mi?</a:t>
            </a:r>
          </a:p>
          <a:p>
            <a:endParaRPr lang="tr-TR" sz="2400" b="1" dirty="0" smtClean="0"/>
          </a:p>
          <a:p>
            <a:r>
              <a:rPr lang="tr-TR" sz="2400" dirty="0" err="1" smtClean="0"/>
              <a:t>Disleksi</a:t>
            </a:r>
            <a:r>
              <a:rPr lang="tr-TR" sz="2400" dirty="0" smtClean="0"/>
              <a:t> olan çocuklarda sanılanın aksine herhangi bir zeki problemi görülmez.</a:t>
            </a:r>
          </a:p>
          <a:p>
            <a:r>
              <a:rPr lang="tr-TR" sz="2400" b="1" dirty="0" err="1" smtClean="0"/>
              <a:t>Disleksi</a:t>
            </a:r>
            <a:r>
              <a:rPr lang="tr-TR" sz="2400" b="1" dirty="0" smtClean="0"/>
              <a:t> engelli sayılır mı?</a:t>
            </a:r>
          </a:p>
          <a:p>
            <a:r>
              <a:rPr lang="tr-TR" sz="2400" dirty="0" err="1" smtClean="0"/>
              <a:t>Disleksi</a:t>
            </a:r>
            <a:r>
              <a:rPr lang="tr-TR" sz="2400" dirty="0" smtClean="0"/>
              <a:t> olan çocukların özel bir öğrenme güçlüğü bulunsa da bu kişiler engelli olarak değerlendirilmez.</a:t>
            </a:r>
            <a:endParaRPr lang="tr-TR" sz="2400" dirty="0"/>
          </a:p>
        </p:txBody>
      </p:sp>
      <p:pic>
        <p:nvPicPr>
          <p:cNvPr id="5" name="7 İçerik Yer Tutucusu" descr="RAM LOGO KISA.png"/>
          <p:cNvPicPr>
            <a:picLocks noChangeAspect="1"/>
          </p:cNvPicPr>
          <p:nvPr/>
        </p:nvPicPr>
        <p:blipFill>
          <a:blip r:embed="rId2" cstate="print"/>
          <a:stretch>
            <a:fillRect/>
          </a:stretch>
        </p:blipFill>
        <p:spPr>
          <a:xfrm>
            <a:off x="6000728" y="5715016"/>
            <a:ext cx="3143272" cy="1142984"/>
          </a:xfrm>
          <a:prstGeom prst="rect">
            <a:avLst/>
          </a:prstGeom>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1214414" y="1447800"/>
            <a:ext cx="7719274" cy="4800600"/>
          </a:xfrm>
        </p:spPr>
        <p:txBody>
          <a:bodyPr>
            <a:normAutofit/>
          </a:bodyPr>
          <a:lstStyle/>
          <a:p>
            <a:r>
              <a:rPr lang="tr-TR" sz="6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DİNLEDİĞİNİZ İÇİN TEŞEKKÜRLER</a:t>
            </a:r>
            <a:endParaRPr lang="tr-TR" sz="6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pic>
        <p:nvPicPr>
          <p:cNvPr id="4" name="7 İçerik Yer Tutucusu" descr="RAM LOGO KISA.png"/>
          <p:cNvPicPr>
            <a:picLocks noChangeAspect="1"/>
          </p:cNvPicPr>
          <p:nvPr/>
        </p:nvPicPr>
        <p:blipFill>
          <a:blip r:embed="rId2" cstate="print"/>
          <a:stretch>
            <a:fillRect/>
          </a:stretch>
        </p:blipFill>
        <p:spPr>
          <a:xfrm>
            <a:off x="5857884" y="5286388"/>
            <a:ext cx="3143272" cy="142876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4" name="3 Dikdörtgen"/>
          <p:cNvSpPr/>
          <p:nvPr/>
        </p:nvSpPr>
        <p:spPr>
          <a:xfrm>
            <a:off x="1500166" y="1500174"/>
            <a:ext cx="7429552" cy="37862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dirty="0" smtClean="0"/>
              <a:t>Zeka, işitme veya görme ile alakalı herhangi bir problemin göstergesi olmayan </a:t>
            </a:r>
            <a:r>
              <a:rPr lang="tr-TR" sz="2400" dirty="0" err="1" smtClean="0"/>
              <a:t>dislekside</a:t>
            </a:r>
            <a:r>
              <a:rPr lang="tr-TR" sz="2400" dirty="0" smtClean="0"/>
              <a:t> çocuklar özellikle okul hayatında başarılı bireyler olarak bilinir. Genellikle </a:t>
            </a:r>
            <a:r>
              <a:rPr lang="tr-TR" sz="2400" i="1" dirty="0" smtClean="0">
                <a:solidFill>
                  <a:srgbClr val="FF0000"/>
                </a:solidFill>
              </a:rPr>
              <a:t>genetik bağlantısı </a:t>
            </a:r>
            <a:r>
              <a:rPr lang="tr-TR" sz="2400" dirty="0" smtClean="0"/>
              <a:t>ön plana çıkan </a:t>
            </a:r>
            <a:r>
              <a:rPr lang="tr-TR" sz="2400" dirty="0" err="1" smtClean="0"/>
              <a:t>disleksinin</a:t>
            </a:r>
            <a:r>
              <a:rPr lang="tr-TR" sz="2400" dirty="0" smtClean="0"/>
              <a:t> net bir tedavisi olmasa da yapılan eğitimler, yönlendirmeler ve </a:t>
            </a:r>
            <a:r>
              <a:rPr lang="tr-TR" sz="2400" dirty="0" err="1" smtClean="0"/>
              <a:t>disleksi</a:t>
            </a:r>
            <a:r>
              <a:rPr lang="tr-TR" sz="2400" dirty="0" smtClean="0"/>
              <a:t> testleriyle </a:t>
            </a:r>
            <a:r>
              <a:rPr lang="tr-TR" sz="2400" dirty="0" err="1" smtClean="0"/>
              <a:t>disleksinin</a:t>
            </a:r>
            <a:r>
              <a:rPr lang="tr-TR" sz="2400" dirty="0" smtClean="0"/>
              <a:t> meydana getirdiği problemlerin önüne geçilmesi amaçlanır.</a:t>
            </a:r>
            <a:endParaRPr lang="tr-TR" sz="2400" dirty="0"/>
          </a:p>
        </p:txBody>
      </p:sp>
      <p:pic>
        <p:nvPicPr>
          <p:cNvPr id="5" name="4 İçerik Yer Tutucusu" descr="RAM LOGO KISA.png"/>
          <p:cNvPicPr>
            <a:picLocks noGrp="1" noChangeAspect="1"/>
          </p:cNvPicPr>
          <p:nvPr>
            <p:ph idx="1"/>
          </p:nvPr>
        </p:nvPicPr>
        <p:blipFill>
          <a:blip r:embed="rId2" cstate="print"/>
          <a:stretch>
            <a:fillRect/>
          </a:stretch>
        </p:blipFill>
        <p:spPr>
          <a:xfrm>
            <a:off x="6072198" y="5500702"/>
            <a:ext cx="3071802" cy="1357298"/>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4" name="3 Dikdörtgen"/>
          <p:cNvSpPr/>
          <p:nvPr/>
        </p:nvSpPr>
        <p:spPr>
          <a:xfrm>
            <a:off x="1000100" y="1285860"/>
            <a:ext cx="7786742" cy="43577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800" dirty="0" err="1" smtClean="0"/>
              <a:t>Disleksinin</a:t>
            </a:r>
            <a:r>
              <a:rPr lang="tr-TR" sz="2800" dirty="0" smtClean="0"/>
              <a:t> de dahil olduğu “</a:t>
            </a:r>
            <a:r>
              <a:rPr lang="tr-TR" sz="2800" b="1" dirty="0" smtClean="0"/>
              <a:t>özel öğrenme </a:t>
            </a:r>
            <a:r>
              <a:rPr lang="tr-TR" sz="2800" b="1" dirty="0" err="1" smtClean="0"/>
              <a:t>bozukluğu</a:t>
            </a:r>
            <a:r>
              <a:rPr lang="tr-TR" sz="2800" dirty="0" err="1" smtClean="0"/>
              <a:t>”nun</a:t>
            </a:r>
            <a:r>
              <a:rPr lang="tr-TR" sz="2800" dirty="0" smtClean="0"/>
              <a:t> üç ana alt türü vardır:</a:t>
            </a:r>
          </a:p>
          <a:p>
            <a:r>
              <a:rPr lang="tr-TR" sz="2800" dirty="0" smtClean="0"/>
              <a:t>Okuma güçlüğü (</a:t>
            </a:r>
            <a:r>
              <a:rPr lang="tr-TR" sz="2800" dirty="0" err="1" smtClean="0"/>
              <a:t>disleksi</a:t>
            </a:r>
            <a:r>
              <a:rPr lang="tr-TR" sz="2800" dirty="0" smtClean="0"/>
              <a:t>),</a:t>
            </a:r>
          </a:p>
          <a:p>
            <a:r>
              <a:rPr lang="tr-TR" sz="2800" dirty="0" smtClean="0"/>
              <a:t>Yazma güçlüğü (</a:t>
            </a:r>
            <a:r>
              <a:rPr lang="tr-TR" sz="2800" dirty="0" err="1" smtClean="0"/>
              <a:t>disgrafi</a:t>
            </a:r>
            <a:r>
              <a:rPr lang="tr-TR" sz="2800" dirty="0" smtClean="0"/>
              <a:t>),</a:t>
            </a:r>
          </a:p>
          <a:p>
            <a:r>
              <a:rPr lang="tr-TR" sz="2800" dirty="0" smtClean="0"/>
              <a:t>Matematik öğrenme güçlüğü (</a:t>
            </a:r>
            <a:r>
              <a:rPr lang="tr-TR" sz="2800" dirty="0" err="1" smtClean="0"/>
              <a:t>diskalkuli</a:t>
            </a:r>
            <a:r>
              <a:rPr lang="tr-TR" sz="2800" dirty="0" smtClean="0"/>
              <a:t>)</a:t>
            </a:r>
            <a:endParaRPr lang="tr-TR" sz="2800" dirty="0"/>
          </a:p>
        </p:txBody>
      </p:sp>
      <p:pic>
        <p:nvPicPr>
          <p:cNvPr id="8" name="7 İçerik Yer Tutucusu" descr="RAM LOGO KISA.png"/>
          <p:cNvPicPr>
            <a:picLocks noGrp="1" noChangeAspect="1"/>
          </p:cNvPicPr>
          <p:nvPr>
            <p:ph idx="1"/>
          </p:nvPr>
        </p:nvPicPr>
        <p:blipFill>
          <a:blip r:embed="rId2" cstate="print"/>
          <a:stretch>
            <a:fillRect/>
          </a:stretch>
        </p:blipFill>
        <p:spPr>
          <a:xfrm>
            <a:off x="6072166" y="5715016"/>
            <a:ext cx="3071834" cy="1142984"/>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endParaRPr lang="tr-TR" dirty="0"/>
          </a:p>
        </p:txBody>
      </p:sp>
      <p:sp>
        <p:nvSpPr>
          <p:cNvPr id="4" name="3 Dikdörtgen"/>
          <p:cNvSpPr/>
          <p:nvPr/>
        </p:nvSpPr>
        <p:spPr>
          <a:xfrm>
            <a:off x="1428728" y="285728"/>
            <a:ext cx="7429552" cy="52864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tr-TR" b="1" dirty="0" smtClean="0">
              <a:solidFill>
                <a:srgbClr val="FF0000"/>
              </a:solidFill>
            </a:endParaRPr>
          </a:p>
          <a:p>
            <a:r>
              <a:rPr lang="tr-TR" b="1" dirty="0" err="1" smtClean="0">
                <a:solidFill>
                  <a:srgbClr val="FF0000"/>
                </a:solidFill>
              </a:rPr>
              <a:t>Dislekside</a:t>
            </a:r>
            <a:r>
              <a:rPr lang="tr-TR" b="1" dirty="0" smtClean="0">
                <a:solidFill>
                  <a:srgbClr val="FF0000"/>
                </a:solidFill>
              </a:rPr>
              <a:t> ayrıca aşağıda sıralanan sorunlar da görülebilir:</a:t>
            </a:r>
            <a:endParaRPr lang="tr-TR" dirty="0" smtClean="0">
              <a:solidFill>
                <a:srgbClr val="FF0000"/>
              </a:solidFill>
            </a:endParaRPr>
          </a:p>
          <a:p>
            <a:endParaRPr lang="tr-TR" dirty="0" smtClean="0"/>
          </a:p>
          <a:p>
            <a:r>
              <a:rPr lang="tr-TR" dirty="0" smtClean="0"/>
              <a:t>* </a:t>
            </a:r>
            <a:r>
              <a:rPr lang="tr-TR" sz="2000" dirty="0" smtClean="0"/>
              <a:t>Okumanın, kelimeleri işlemede ve anlamada sorun yaşanması sebebiyle yavaşlaması,</a:t>
            </a:r>
          </a:p>
          <a:p>
            <a:r>
              <a:rPr lang="tr-TR" sz="2000" dirty="0" smtClean="0"/>
              <a:t>* Kişinin yazmada ve hecelemede zorluk çekmesi,</a:t>
            </a:r>
          </a:p>
          <a:p>
            <a:r>
              <a:rPr lang="tr-TR" sz="2000" dirty="0" smtClean="0"/>
              <a:t>Kişinin kelimeleri ve kelimelerin anlamlarını hafızasına almasına dair sorunlar yaşaması,</a:t>
            </a:r>
          </a:p>
          <a:p>
            <a:r>
              <a:rPr lang="tr-TR" sz="2000" dirty="0" smtClean="0"/>
              <a:t>* </a:t>
            </a:r>
            <a:r>
              <a:rPr lang="tr-TR" sz="2000" dirty="0" err="1" smtClean="0"/>
              <a:t>Disleksik</a:t>
            </a:r>
            <a:r>
              <a:rPr lang="tr-TR" sz="2000" dirty="0" smtClean="0"/>
              <a:t> kişinin karmaşık fikirlerini cümlelerle ifade etmede zorluk yaşaması.</a:t>
            </a:r>
          </a:p>
          <a:p>
            <a:r>
              <a:rPr lang="tr-TR" sz="2000" dirty="0" smtClean="0"/>
              <a:t>* </a:t>
            </a:r>
            <a:r>
              <a:rPr lang="tr-TR" sz="2000" dirty="0" err="1" smtClean="0"/>
              <a:t>Disleksi</a:t>
            </a:r>
            <a:r>
              <a:rPr lang="tr-TR" sz="2000" dirty="0" smtClean="0"/>
              <a:t> vakalarında tanı genellikle çocukluk döneminde konulur. Bu nedenle  çocukların </a:t>
            </a:r>
            <a:r>
              <a:rPr lang="tr-TR" sz="2000" dirty="0" err="1" smtClean="0"/>
              <a:t>disleksi</a:t>
            </a:r>
            <a:r>
              <a:rPr lang="tr-TR" sz="2000" dirty="0" smtClean="0"/>
              <a:t> açısından gözlemlenmesi oldukça önemlidir. Tanısı erken ve doğru konulmuş </a:t>
            </a:r>
            <a:r>
              <a:rPr lang="tr-TR" sz="2000" dirty="0" err="1" smtClean="0"/>
              <a:t>disleksi</a:t>
            </a:r>
            <a:r>
              <a:rPr lang="tr-TR" sz="2000" dirty="0" smtClean="0"/>
              <a:t> vakaları erkenden yardım almaya başlayacağı için okul ve öğrenme süreçleri ile ilgili daha az sorun yaşarlar.</a:t>
            </a:r>
          </a:p>
          <a:p>
            <a:endParaRPr lang="tr-TR" dirty="0"/>
          </a:p>
          <a:p>
            <a:endParaRPr lang="tr-TR" dirty="0" smtClean="0"/>
          </a:p>
          <a:p>
            <a:endParaRPr lang="tr-TR" dirty="0"/>
          </a:p>
          <a:p>
            <a:endParaRPr lang="tr-TR" dirty="0" smtClean="0"/>
          </a:p>
          <a:p>
            <a:endParaRPr lang="tr-TR" dirty="0"/>
          </a:p>
        </p:txBody>
      </p:sp>
      <p:pic>
        <p:nvPicPr>
          <p:cNvPr id="5" name="7 İçerik Yer Tutucusu" descr="RAM LOGO KISA.png"/>
          <p:cNvPicPr>
            <a:picLocks noChangeAspect="1"/>
          </p:cNvPicPr>
          <p:nvPr/>
        </p:nvPicPr>
        <p:blipFill>
          <a:blip r:embed="rId2" cstate="print"/>
          <a:stretch>
            <a:fillRect/>
          </a:stretch>
        </p:blipFill>
        <p:spPr>
          <a:xfrm>
            <a:off x="6286512" y="5715016"/>
            <a:ext cx="2857488" cy="1142984"/>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Disleksi</a:t>
            </a:r>
            <a:r>
              <a:rPr lang="tr-TR" dirty="0" smtClean="0"/>
              <a:t> Neden Olur?</a:t>
            </a:r>
            <a:endParaRPr lang="tr-TR" dirty="0"/>
          </a:p>
        </p:txBody>
      </p:sp>
      <p:sp>
        <p:nvSpPr>
          <p:cNvPr id="4" name="3 Dikdörtgen"/>
          <p:cNvSpPr/>
          <p:nvPr/>
        </p:nvSpPr>
        <p:spPr>
          <a:xfrm>
            <a:off x="1071538" y="1285860"/>
            <a:ext cx="7858180" cy="42148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000" dirty="0" err="1" smtClean="0"/>
              <a:t>Disleksinin</a:t>
            </a:r>
            <a:r>
              <a:rPr lang="tr-TR" sz="2000" dirty="0" smtClean="0"/>
              <a:t> beynin fonemleri (kelimeleri birbirinden farklı kılan en küçük konuşma birimleri) işleme yeteneğindeki bozulmadan kaynaklandığı düşünülmektedir. </a:t>
            </a:r>
            <a:r>
              <a:rPr lang="tr-TR" sz="2000" dirty="0" err="1" smtClean="0"/>
              <a:t>Disleksi</a:t>
            </a:r>
            <a:r>
              <a:rPr lang="tr-TR" sz="2000" dirty="0" smtClean="0"/>
              <a:t> görme veya işitme sorunları, </a:t>
            </a:r>
            <a:r>
              <a:rPr lang="tr-TR" sz="2000" dirty="0" smtClean="0">
                <a:hlinkClick r:id="rId2"/>
              </a:rPr>
              <a:t>zeka geriliği</a:t>
            </a:r>
            <a:r>
              <a:rPr lang="tr-TR" sz="2000" dirty="0" smtClean="0"/>
              <a:t> veya beyin hasarından kaynaklanmaz.</a:t>
            </a:r>
          </a:p>
          <a:p>
            <a:r>
              <a:rPr lang="tr-TR" sz="2000" dirty="0" smtClean="0"/>
              <a:t>Ailede </a:t>
            </a:r>
            <a:r>
              <a:rPr lang="tr-TR" sz="2000" dirty="0" err="1" smtClean="0"/>
              <a:t>disleksi</a:t>
            </a:r>
            <a:r>
              <a:rPr lang="tr-TR" sz="2000" dirty="0" smtClean="0"/>
              <a:t> görülmesi, çeşitli çevresel etkenler, gebelik döneminde beyin gelişimini olumsuz şekilde etkileyebilecek </a:t>
            </a:r>
            <a:r>
              <a:rPr lang="tr-TR" sz="2000" dirty="0" smtClean="0">
                <a:solidFill>
                  <a:schemeClr val="tx1"/>
                </a:solidFill>
              </a:rPr>
              <a:t>sigara kullanımı</a:t>
            </a:r>
            <a:r>
              <a:rPr lang="tr-TR" sz="2000" dirty="0" smtClean="0"/>
              <a:t>, </a:t>
            </a:r>
            <a:r>
              <a:rPr lang="tr-TR" sz="2000" dirty="0" smtClean="0">
                <a:solidFill>
                  <a:schemeClr val="bg2"/>
                </a:solidFill>
              </a:rPr>
              <a:t>aşırı alkol tüketimi </a:t>
            </a:r>
            <a:r>
              <a:rPr lang="tr-TR" sz="2000" dirty="0" smtClean="0"/>
              <a:t>gibi alışkanlıklar, </a:t>
            </a:r>
            <a:r>
              <a:rPr lang="tr-TR" sz="2000" dirty="0" smtClean="0">
                <a:solidFill>
                  <a:schemeClr val="accent2">
                    <a:lumMod val="60000"/>
                    <a:lumOff val="40000"/>
                  </a:schemeClr>
                </a:solidFill>
              </a:rPr>
              <a:t>enfeksiyonlara maruz kalma da </a:t>
            </a:r>
            <a:r>
              <a:rPr lang="tr-TR" sz="2000" dirty="0" err="1" smtClean="0"/>
              <a:t>disleksi</a:t>
            </a:r>
            <a:r>
              <a:rPr lang="tr-TR" sz="2000" dirty="0" smtClean="0"/>
              <a:t> riski artıran faktörlerdendir.</a:t>
            </a:r>
          </a:p>
          <a:p>
            <a:r>
              <a:rPr lang="tr-TR" sz="2000" dirty="0" err="1" smtClean="0"/>
              <a:t>Disleksinin</a:t>
            </a:r>
            <a:r>
              <a:rPr lang="tr-TR" sz="2000" dirty="0" smtClean="0"/>
              <a:t> nedenleri, </a:t>
            </a:r>
            <a:r>
              <a:rPr lang="tr-TR" sz="2000" dirty="0" smtClean="0">
                <a:solidFill>
                  <a:schemeClr val="accent3">
                    <a:lumMod val="60000"/>
                    <a:lumOff val="40000"/>
                  </a:schemeClr>
                </a:solidFill>
              </a:rPr>
              <a:t>türüne</a:t>
            </a:r>
            <a:r>
              <a:rPr lang="tr-TR" sz="2000" dirty="0" smtClean="0"/>
              <a:t> göre de </a:t>
            </a:r>
            <a:r>
              <a:rPr lang="tr-TR" sz="2000" dirty="0" smtClean="0">
                <a:solidFill>
                  <a:schemeClr val="accent3">
                    <a:lumMod val="60000"/>
                    <a:lumOff val="40000"/>
                  </a:schemeClr>
                </a:solidFill>
              </a:rPr>
              <a:t>değişkenlik gösterir</a:t>
            </a:r>
            <a:r>
              <a:rPr lang="tr-TR" sz="2000" dirty="0" smtClean="0"/>
              <a:t>. Örneğin </a:t>
            </a:r>
            <a:r>
              <a:rPr lang="tr-TR" sz="2000" dirty="0" smtClean="0">
                <a:solidFill>
                  <a:srgbClr val="FF0000"/>
                </a:solidFill>
              </a:rPr>
              <a:t>birincil </a:t>
            </a:r>
            <a:r>
              <a:rPr lang="tr-TR" sz="2000" dirty="0" err="1" smtClean="0">
                <a:solidFill>
                  <a:srgbClr val="FF0000"/>
                </a:solidFill>
              </a:rPr>
              <a:t>dislekside</a:t>
            </a:r>
            <a:r>
              <a:rPr lang="tr-TR" sz="2000" dirty="0" smtClean="0">
                <a:solidFill>
                  <a:srgbClr val="FF0000"/>
                </a:solidFill>
              </a:rPr>
              <a:t>, </a:t>
            </a:r>
            <a:r>
              <a:rPr lang="tr-TR" sz="2000" dirty="0" smtClean="0"/>
              <a:t>çoğu araştırmalar,  </a:t>
            </a:r>
            <a:r>
              <a:rPr lang="tr-TR" sz="2000" dirty="0" smtClean="0">
                <a:solidFill>
                  <a:schemeClr val="accent3"/>
                </a:solidFill>
              </a:rPr>
              <a:t>kalıtsal faktörlere </a:t>
            </a:r>
            <a:r>
              <a:rPr lang="tr-TR" sz="2000" dirty="0" smtClean="0"/>
              <a:t>odaklanır. Nitekim araştırmacılar,  son zamanlarda </a:t>
            </a:r>
            <a:r>
              <a:rPr lang="tr-TR" sz="2000" dirty="0" err="1" smtClean="0"/>
              <a:t>disleksinin</a:t>
            </a:r>
            <a:r>
              <a:rPr lang="tr-TR" sz="2000" dirty="0" smtClean="0"/>
              <a:t> belirti ve semptomlarına katkıda bulunan olası bazı </a:t>
            </a:r>
            <a:r>
              <a:rPr lang="tr-TR" sz="2000" dirty="0" smtClean="0">
                <a:solidFill>
                  <a:schemeClr val="accent3"/>
                </a:solidFill>
              </a:rPr>
              <a:t>genleri tanımladılar.</a:t>
            </a:r>
            <a:endParaRPr lang="tr-TR" sz="2000" dirty="0">
              <a:solidFill>
                <a:schemeClr val="accent3"/>
              </a:solidFill>
            </a:endParaRPr>
          </a:p>
        </p:txBody>
      </p:sp>
      <p:pic>
        <p:nvPicPr>
          <p:cNvPr id="5" name="7 İçerik Yer Tutucusu" descr="RAM LOGO KISA.png"/>
          <p:cNvPicPr>
            <a:picLocks noGrp="1" noChangeAspect="1"/>
          </p:cNvPicPr>
          <p:nvPr>
            <p:ph idx="1"/>
          </p:nvPr>
        </p:nvPicPr>
        <p:blipFill>
          <a:blip r:embed="rId3" cstate="print"/>
          <a:stretch>
            <a:fillRect/>
          </a:stretch>
        </p:blipFill>
        <p:spPr>
          <a:xfrm>
            <a:off x="5929322" y="5500702"/>
            <a:ext cx="3214678" cy="1357298"/>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a:xfrm>
            <a:off x="1071538" y="1447800"/>
            <a:ext cx="7862150" cy="4800600"/>
          </a:xfrm>
        </p:spPr>
        <p:txBody>
          <a:bodyPr/>
          <a:lstStyle/>
          <a:p>
            <a:endParaRPr lang="tr-TR" dirty="0"/>
          </a:p>
        </p:txBody>
      </p:sp>
      <p:sp>
        <p:nvSpPr>
          <p:cNvPr id="4" name="3 Dikdörtgen"/>
          <p:cNvSpPr/>
          <p:nvPr/>
        </p:nvSpPr>
        <p:spPr>
          <a:xfrm>
            <a:off x="1071538" y="1428736"/>
            <a:ext cx="7858180" cy="40719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fontAlgn="base">
              <a:spcBef>
                <a:spcPct val="0"/>
              </a:spcBef>
              <a:spcAft>
                <a:spcPct val="0"/>
              </a:spcAft>
              <a:buFontTx/>
              <a:buChar char="•"/>
            </a:pPr>
            <a:endParaRPr lang="tr-TR" dirty="0" smtClean="0">
              <a:solidFill>
                <a:schemeClr val="tx1"/>
              </a:solidFill>
              <a:latin typeface="Arial" charset="0"/>
              <a:cs typeface="Arial" charset="0"/>
            </a:endParaRPr>
          </a:p>
          <a:p>
            <a:pPr lvl="0" fontAlgn="base">
              <a:spcBef>
                <a:spcPct val="0"/>
              </a:spcBef>
              <a:spcAft>
                <a:spcPct val="0"/>
              </a:spcAft>
              <a:buFontTx/>
              <a:buChar char="•"/>
            </a:pPr>
            <a:r>
              <a:rPr lang="tr-TR" sz="2800" dirty="0" smtClean="0">
                <a:solidFill>
                  <a:schemeClr val="bg1"/>
                </a:solidFill>
                <a:latin typeface="Arial" charset="0"/>
                <a:cs typeface="Arial" charset="0"/>
              </a:rPr>
              <a:t>Beyin </a:t>
            </a:r>
            <a:r>
              <a:rPr lang="tr-TR" sz="2800" dirty="0">
                <a:solidFill>
                  <a:schemeClr val="bg1"/>
                </a:solidFill>
                <a:latin typeface="Arial" charset="0"/>
                <a:cs typeface="Arial" charset="0"/>
              </a:rPr>
              <a:t>gelişimi ve işlevindeki farklılıklar: </a:t>
            </a:r>
            <a:r>
              <a:rPr lang="tr-TR" sz="2800" dirty="0" err="1">
                <a:solidFill>
                  <a:schemeClr val="bg1"/>
                </a:solidFill>
                <a:latin typeface="Arial" charset="0"/>
                <a:cs typeface="Arial" charset="0"/>
              </a:rPr>
              <a:t>Nörodiverjan</a:t>
            </a:r>
            <a:r>
              <a:rPr lang="tr-TR" sz="2800" dirty="0">
                <a:solidFill>
                  <a:schemeClr val="bg1"/>
                </a:solidFill>
                <a:latin typeface="Arial" charset="0"/>
                <a:cs typeface="Arial" charset="0"/>
              </a:rPr>
              <a:t> kişilerin beyni normalde olması gerekenden farklı çalışır. </a:t>
            </a:r>
            <a:r>
              <a:rPr lang="tr-TR" sz="2800" dirty="0" err="1">
                <a:solidFill>
                  <a:schemeClr val="bg1"/>
                </a:solidFill>
                <a:latin typeface="Arial" charset="0"/>
                <a:cs typeface="Arial" charset="0"/>
              </a:rPr>
              <a:t>Disleksik</a:t>
            </a:r>
            <a:r>
              <a:rPr lang="tr-TR" sz="2800" dirty="0">
                <a:solidFill>
                  <a:schemeClr val="bg1"/>
                </a:solidFill>
                <a:latin typeface="Arial" charset="0"/>
                <a:cs typeface="Arial" charset="0"/>
              </a:rPr>
              <a:t> bireyler aynı zamanda </a:t>
            </a:r>
            <a:r>
              <a:rPr lang="tr-TR" sz="2800" i="1" dirty="0" err="1">
                <a:solidFill>
                  <a:schemeClr val="accent5">
                    <a:lumMod val="40000"/>
                    <a:lumOff val="60000"/>
                  </a:schemeClr>
                </a:solidFill>
                <a:latin typeface="Arial" charset="0"/>
                <a:cs typeface="Arial" charset="0"/>
              </a:rPr>
              <a:t>nörodiverjandır</a:t>
            </a:r>
            <a:r>
              <a:rPr lang="tr-TR" sz="2800" dirty="0">
                <a:solidFill>
                  <a:schemeClr val="bg1"/>
                </a:solidFill>
                <a:latin typeface="Arial" charset="0"/>
                <a:cs typeface="Arial" charset="0"/>
              </a:rPr>
              <a:t>.  </a:t>
            </a:r>
          </a:p>
          <a:p>
            <a:pPr lvl="0" fontAlgn="base">
              <a:spcBef>
                <a:spcPct val="0"/>
              </a:spcBef>
              <a:spcAft>
                <a:spcPct val="0"/>
              </a:spcAft>
              <a:buFontTx/>
              <a:buChar char="•"/>
            </a:pPr>
            <a:r>
              <a:rPr lang="tr-TR" sz="2800" dirty="0">
                <a:solidFill>
                  <a:schemeClr val="bg1"/>
                </a:solidFill>
                <a:latin typeface="Arial" charset="0"/>
                <a:cs typeface="Arial" charset="0"/>
              </a:rPr>
              <a:t>Beyin gelişiminde ve işlevinde bozulmalar: Bazı </a:t>
            </a:r>
            <a:r>
              <a:rPr lang="tr-TR" sz="2800" dirty="0">
                <a:solidFill>
                  <a:schemeClr val="bg2">
                    <a:lumMod val="90000"/>
                  </a:schemeClr>
                </a:solidFill>
                <a:latin typeface="Arial" charset="0"/>
                <a:cs typeface="Arial" charset="0"/>
              </a:rPr>
              <a:t>enfeksiyonlar, </a:t>
            </a:r>
            <a:r>
              <a:rPr lang="tr-TR" sz="2800" dirty="0" err="1">
                <a:solidFill>
                  <a:schemeClr val="tx2">
                    <a:lumMod val="20000"/>
                    <a:lumOff val="80000"/>
                  </a:schemeClr>
                </a:solidFill>
                <a:latin typeface="Arial" charset="0"/>
                <a:cs typeface="Arial" charset="0"/>
              </a:rPr>
              <a:t>toksik</a:t>
            </a:r>
            <a:r>
              <a:rPr lang="tr-TR" sz="2800" dirty="0">
                <a:solidFill>
                  <a:schemeClr val="tx2">
                    <a:lumMod val="20000"/>
                    <a:lumOff val="80000"/>
                  </a:schemeClr>
                </a:solidFill>
                <a:latin typeface="Arial" charset="0"/>
                <a:cs typeface="Arial" charset="0"/>
              </a:rPr>
              <a:t> </a:t>
            </a:r>
            <a:r>
              <a:rPr lang="tr-TR" sz="2800" dirty="0" err="1">
                <a:solidFill>
                  <a:schemeClr val="tx2">
                    <a:lumMod val="20000"/>
                    <a:lumOff val="80000"/>
                  </a:schemeClr>
                </a:solidFill>
                <a:latin typeface="Arial" charset="0"/>
                <a:cs typeface="Arial" charset="0"/>
              </a:rPr>
              <a:t>maruziyetler</a:t>
            </a:r>
            <a:r>
              <a:rPr lang="tr-TR" sz="2800" dirty="0">
                <a:solidFill>
                  <a:schemeClr val="tx2">
                    <a:lumMod val="20000"/>
                    <a:lumOff val="80000"/>
                  </a:schemeClr>
                </a:solidFill>
                <a:latin typeface="Arial" charset="0"/>
                <a:cs typeface="Arial" charset="0"/>
              </a:rPr>
              <a:t> </a:t>
            </a:r>
            <a:r>
              <a:rPr lang="tr-TR" sz="2800" dirty="0">
                <a:solidFill>
                  <a:schemeClr val="bg1"/>
                </a:solidFill>
                <a:latin typeface="Arial" charset="0"/>
                <a:cs typeface="Arial" charset="0"/>
              </a:rPr>
              <a:t>ve </a:t>
            </a:r>
            <a:r>
              <a:rPr lang="tr-TR" sz="2800" dirty="0">
                <a:solidFill>
                  <a:schemeClr val="accent2">
                    <a:lumMod val="60000"/>
                    <a:lumOff val="40000"/>
                  </a:schemeClr>
                </a:solidFill>
                <a:latin typeface="Arial" charset="0"/>
                <a:cs typeface="Arial" charset="0"/>
              </a:rPr>
              <a:t>benzeri olaylar</a:t>
            </a:r>
            <a:r>
              <a:rPr lang="tr-TR" sz="2800" dirty="0">
                <a:solidFill>
                  <a:schemeClr val="bg1"/>
                </a:solidFill>
                <a:latin typeface="Arial" charset="0"/>
                <a:cs typeface="Arial" charset="0"/>
              </a:rPr>
              <a:t> </a:t>
            </a:r>
            <a:r>
              <a:rPr lang="tr-TR" sz="2800" dirty="0" err="1">
                <a:solidFill>
                  <a:schemeClr val="accent1">
                    <a:lumMod val="60000"/>
                    <a:lumOff val="40000"/>
                  </a:schemeClr>
                </a:solidFill>
                <a:latin typeface="Arial" charset="0"/>
                <a:cs typeface="Arial" charset="0"/>
              </a:rPr>
              <a:t>fetal</a:t>
            </a:r>
            <a:r>
              <a:rPr lang="tr-TR" sz="2800" dirty="0">
                <a:solidFill>
                  <a:schemeClr val="bg1"/>
                </a:solidFill>
                <a:latin typeface="Arial" charset="0"/>
                <a:cs typeface="Arial" charset="0"/>
              </a:rPr>
              <a:t> (anne karnında) </a:t>
            </a:r>
            <a:r>
              <a:rPr lang="tr-TR" sz="2800" dirty="0">
                <a:solidFill>
                  <a:schemeClr val="accent1">
                    <a:lumMod val="60000"/>
                    <a:lumOff val="40000"/>
                  </a:schemeClr>
                </a:solidFill>
                <a:latin typeface="Arial" charset="0"/>
                <a:cs typeface="Arial" charset="0"/>
              </a:rPr>
              <a:t>gelişimi bozabilir </a:t>
            </a:r>
            <a:r>
              <a:rPr lang="tr-TR" sz="2800" dirty="0">
                <a:solidFill>
                  <a:schemeClr val="bg1"/>
                </a:solidFill>
                <a:latin typeface="Arial" charset="0"/>
                <a:cs typeface="Arial" charset="0"/>
              </a:rPr>
              <a:t>ve kişide </a:t>
            </a:r>
            <a:r>
              <a:rPr lang="tr-TR" sz="2800" dirty="0" err="1">
                <a:solidFill>
                  <a:schemeClr val="accent4">
                    <a:lumMod val="60000"/>
                    <a:lumOff val="40000"/>
                  </a:schemeClr>
                </a:solidFill>
                <a:latin typeface="Arial" charset="0"/>
                <a:cs typeface="Arial" charset="0"/>
              </a:rPr>
              <a:t>disleksi</a:t>
            </a:r>
            <a:r>
              <a:rPr lang="tr-TR" sz="2800" dirty="0">
                <a:solidFill>
                  <a:schemeClr val="bg1"/>
                </a:solidFill>
                <a:latin typeface="Arial" charset="0"/>
                <a:cs typeface="Arial" charset="0"/>
              </a:rPr>
              <a:t> gelişme olasılığını artırabilir. </a:t>
            </a:r>
            <a:endParaRPr lang="tr-TR" sz="2800" dirty="0" smtClean="0">
              <a:solidFill>
                <a:schemeClr val="bg1"/>
              </a:solidFill>
              <a:latin typeface="Arial" charset="0"/>
              <a:cs typeface="Arial" charset="0"/>
            </a:endParaRPr>
          </a:p>
          <a:p>
            <a:pPr lvl="0" fontAlgn="base">
              <a:spcBef>
                <a:spcPct val="0"/>
              </a:spcBef>
              <a:spcAft>
                <a:spcPct val="0"/>
              </a:spcAft>
              <a:buFontTx/>
              <a:buChar char="•"/>
            </a:pPr>
            <a:endParaRPr lang="tr-TR" dirty="0">
              <a:solidFill>
                <a:schemeClr val="tx1"/>
              </a:solidFill>
              <a:latin typeface="Arial" charset="0"/>
              <a:cs typeface="Arial" charset="0"/>
            </a:endParaRPr>
          </a:p>
          <a:p>
            <a:pPr lvl="0" fontAlgn="base">
              <a:spcBef>
                <a:spcPct val="0"/>
              </a:spcBef>
              <a:spcAft>
                <a:spcPct val="0"/>
              </a:spcAft>
              <a:buFontTx/>
              <a:buChar char="•"/>
            </a:pPr>
            <a:endParaRPr lang="tr-TR" dirty="0" smtClean="0">
              <a:solidFill>
                <a:schemeClr val="tx1"/>
              </a:solidFill>
              <a:latin typeface="Arial" charset="0"/>
              <a:cs typeface="Arial" charset="0"/>
            </a:endParaRPr>
          </a:p>
          <a:p>
            <a:pPr lvl="0" fontAlgn="base">
              <a:spcBef>
                <a:spcPct val="0"/>
              </a:spcBef>
              <a:spcAft>
                <a:spcPct val="0"/>
              </a:spcAft>
              <a:buFontTx/>
              <a:buChar char="•"/>
            </a:pPr>
            <a:endParaRPr lang="tr-TR" dirty="0">
              <a:solidFill>
                <a:schemeClr val="tx1"/>
              </a:solidFill>
              <a:latin typeface="Arial" charset="0"/>
              <a:cs typeface="Arial" charset="0"/>
            </a:endParaRPr>
          </a:p>
          <a:p>
            <a:pPr lvl="0" fontAlgn="base">
              <a:spcBef>
                <a:spcPct val="0"/>
              </a:spcBef>
              <a:spcAft>
                <a:spcPct val="0"/>
              </a:spcAft>
              <a:buFontTx/>
              <a:buChar char="•"/>
            </a:pPr>
            <a:endParaRPr lang="tr-TR" dirty="0">
              <a:solidFill>
                <a:schemeClr val="tx1"/>
              </a:solidFill>
              <a:latin typeface="Arial" charset="0"/>
              <a:cs typeface="Arial" charset="0"/>
            </a:endParaRPr>
          </a:p>
        </p:txBody>
      </p:sp>
      <p:pic>
        <p:nvPicPr>
          <p:cNvPr id="5" name="7 İçerik Yer Tutucusu" descr="RAM LOGO KISA.png"/>
          <p:cNvPicPr>
            <a:picLocks noChangeAspect="1"/>
          </p:cNvPicPr>
          <p:nvPr/>
        </p:nvPicPr>
        <p:blipFill>
          <a:blip r:embed="rId2" cstate="print"/>
          <a:stretch>
            <a:fillRect/>
          </a:stretch>
        </p:blipFill>
        <p:spPr>
          <a:xfrm>
            <a:off x="6143636" y="5786454"/>
            <a:ext cx="3214678" cy="1071546"/>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Disleksinin</a:t>
            </a:r>
            <a:r>
              <a:rPr lang="tr-TR" dirty="0" smtClean="0"/>
              <a:t> Belirtileri Nelerdir?</a:t>
            </a:r>
            <a:endParaRPr lang="tr-TR" dirty="0"/>
          </a:p>
        </p:txBody>
      </p:sp>
      <p:sp>
        <p:nvSpPr>
          <p:cNvPr id="4" name="3 Dikdörtgen"/>
          <p:cNvSpPr/>
          <p:nvPr/>
        </p:nvSpPr>
        <p:spPr>
          <a:xfrm>
            <a:off x="1142976" y="1500174"/>
            <a:ext cx="7786742" cy="38576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dirty="0" smtClean="0"/>
              <a:t>Yüksek sesle okumak da dahil okumada güçlük,</a:t>
            </a:r>
          </a:p>
          <a:p>
            <a:r>
              <a:rPr lang="tr-TR" dirty="0" smtClean="0"/>
              <a:t>Geç konuşmaya başlama,</a:t>
            </a:r>
          </a:p>
          <a:p>
            <a:r>
              <a:rPr lang="tr-TR" dirty="0" smtClean="0"/>
              <a:t>Okuma ve yazmanın yavaş şekilde yapılması,</a:t>
            </a:r>
          </a:p>
          <a:p>
            <a:r>
              <a:rPr lang="tr-TR" dirty="0" smtClean="0"/>
              <a:t>Duyduğunu anlama ve zihinde işlemede sorun yaşama,,</a:t>
            </a:r>
          </a:p>
          <a:p>
            <a:r>
              <a:rPr lang="tr-TR" dirty="0" smtClean="0"/>
              <a:t>Olayların sırasını hatırlamada zorlanma,</a:t>
            </a:r>
          </a:p>
          <a:p>
            <a:r>
              <a:rPr lang="tr-TR" dirty="0" smtClean="0"/>
              <a:t>Bilinmeyen bir kelime ya da kafiye telaffuzunda problem yaşama,</a:t>
            </a:r>
          </a:p>
          <a:p>
            <a:r>
              <a:rPr lang="tr-TR" dirty="0" smtClean="0"/>
              <a:t>Okuma gerektiren aktivitelerden uzak durmaya çalışma,</a:t>
            </a:r>
          </a:p>
          <a:p>
            <a:r>
              <a:rPr lang="tr-TR" dirty="0" smtClean="0"/>
              <a:t>"d,b" veya "p,q" gibi benzer şekillere sahip harfleri ayırma zorluğu,</a:t>
            </a:r>
          </a:p>
          <a:p>
            <a:r>
              <a:rPr lang="tr-TR" dirty="0" smtClean="0"/>
              <a:t>Yeni kelimeleri öğrenme konusunda problem yaşamak,</a:t>
            </a:r>
          </a:p>
          <a:p>
            <a:r>
              <a:rPr lang="tr-TR" dirty="0" smtClean="0"/>
              <a:t>Sesleri harf veya sözcük gruplarıyla ilişkilendirememek,</a:t>
            </a:r>
          </a:p>
          <a:p>
            <a:r>
              <a:rPr lang="tr-TR" dirty="0" smtClean="0"/>
              <a:t>Herhangi bir hikayeyi özetleyememek,</a:t>
            </a:r>
          </a:p>
          <a:p>
            <a:r>
              <a:rPr lang="tr-TR" dirty="0" smtClean="0"/>
              <a:t>Yabancı dil öğrenememe zorluğu.</a:t>
            </a:r>
            <a:endParaRPr lang="tr-TR" dirty="0"/>
          </a:p>
        </p:txBody>
      </p:sp>
      <p:pic>
        <p:nvPicPr>
          <p:cNvPr id="5" name="7 İçerik Yer Tutucusu" descr="RAM LOGO KISA.png"/>
          <p:cNvPicPr>
            <a:picLocks noGrp="1" noChangeAspect="1"/>
          </p:cNvPicPr>
          <p:nvPr>
            <p:ph idx="1"/>
          </p:nvPr>
        </p:nvPicPr>
        <p:blipFill>
          <a:blip r:embed="rId2" cstate="print"/>
          <a:stretch>
            <a:fillRect/>
          </a:stretch>
        </p:blipFill>
        <p:spPr>
          <a:xfrm>
            <a:off x="5286380" y="5429264"/>
            <a:ext cx="3857620" cy="1428736"/>
          </a:xfrm>
          <a:prstGeom prst="rect">
            <a:avLst/>
          </a:prstGeo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114</TotalTime>
  <Words>1685</Words>
  <Application>Microsoft Office PowerPoint</Application>
  <PresentationFormat>Ekran Gösterisi (4:3)</PresentationFormat>
  <Paragraphs>156</Paragraphs>
  <Slides>31</Slides>
  <Notes>0</Notes>
  <HiddenSlides>0</HiddenSlides>
  <MMClips>0</MMClips>
  <ScaleCrop>false</ScaleCrop>
  <HeadingPairs>
    <vt:vector size="4" baseType="variant">
      <vt:variant>
        <vt:lpstr>Tema</vt:lpstr>
      </vt:variant>
      <vt:variant>
        <vt:i4>1</vt:i4>
      </vt:variant>
      <vt:variant>
        <vt:lpstr>Slayt Başlıkları</vt:lpstr>
      </vt:variant>
      <vt:variant>
        <vt:i4>31</vt:i4>
      </vt:variant>
    </vt:vector>
  </HeadingPairs>
  <TitlesOfParts>
    <vt:vector size="32" baseType="lpstr">
      <vt:lpstr>Gündönümü</vt:lpstr>
      <vt:lpstr>DİSLEKSİ NEDİR?</vt:lpstr>
      <vt:lpstr>Slayt 2</vt:lpstr>
      <vt:lpstr>Slayt 3</vt:lpstr>
      <vt:lpstr>Slayt 4</vt:lpstr>
      <vt:lpstr>Slayt 5</vt:lpstr>
      <vt:lpstr>Slayt 6</vt:lpstr>
      <vt:lpstr>Disleksi Neden Olur?</vt:lpstr>
      <vt:lpstr>Slayt 8</vt:lpstr>
      <vt:lpstr>Disleksinin Belirtileri Nelerdir?</vt:lpstr>
      <vt:lpstr>Slayt 10</vt:lpstr>
      <vt:lpstr>Gelişim Dönemlerine Göre Disleksi Belirtileri</vt:lpstr>
      <vt:lpstr>Slayt 12</vt:lpstr>
      <vt:lpstr>Slayt 13</vt:lpstr>
      <vt:lpstr>Slayt 14</vt:lpstr>
      <vt:lpstr>Türlerine Göre Disleksi:</vt:lpstr>
      <vt:lpstr>Slayt 16</vt:lpstr>
      <vt:lpstr>Slayt 17</vt:lpstr>
      <vt:lpstr>Disleksi Nasıl Anlaşılır?</vt:lpstr>
      <vt:lpstr>Slayt 19</vt:lpstr>
      <vt:lpstr>Slayt 20</vt:lpstr>
      <vt:lpstr>Slayt 21</vt:lpstr>
      <vt:lpstr> Disleksi Olan Çocuğun Özellikleri Nelerdir? </vt:lpstr>
      <vt:lpstr>Disleksi Tedavisi Nasıl Yapılır?  </vt:lpstr>
      <vt:lpstr>Slayt 24</vt:lpstr>
      <vt:lpstr>Slayt 25</vt:lpstr>
      <vt:lpstr>Slayt 26</vt:lpstr>
      <vt:lpstr>Disleksi Eğitimi Nedir?</vt:lpstr>
      <vt:lpstr>Slayt 28</vt:lpstr>
      <vt:lpstr> Disleksi Hakkında Sık Sorulan Sorular </vt:lpstr>
      <vt:lpstr>Slayt 30</vt:lpstr>
      <vt:lpstr>Slayt 31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DİSLEKSİ NEDİR?</dc:title>
  <dc:creator>Sinan</dc:creator>
  <cp:lastModifiedBy>Sinan</cp:lastModifiedBy>
  <cp:revision>12</cp:revision>
  <dcterms:created xsi:type="dcterms:W3CDTF">2024-03-29T07:40:35Z</dcterms:created>
  <dcterms:modified xsi:type="dcterms:W3CDTF">2024-03-29T09:34:57Z</dcterms:modified>
</cp:coreProperties>
</file>