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89" r:id="rId6"/>
    <p:sldId id="267" r:id="rId7"/>
    <p:sldId id="258" r:id="rId8"/>
    <p:sldId id="261" r:id="rId9"/>
    <p:sldId id="262" r:id="rId10"/>
    <p:sldId id="270" r:id="rId11"/>
    <p:sldId id="263" r:id="rId12"/>
    <p:sldId id="264" r:id="rId13"/>
    <p:sldId id="269" r:id="rId14"/>
    <p:sldId id="271" r:id="rId15"/>
    <p:sldId id="272" r:id="rId16"/>
    <p:sldId id="273" r:id="rId17"/>
    <p:sldId id="274" r:id="rId18"/>
    <p:sldId id="275" r:id="rId19"/>
    <p:sldId id="276" r:id="rId20"/>
    <p:sldId id="277" r:id="rId21"/>
    <p:sldId id="281" r:id="rId22"/>
    <p:sldId id="282" r:id="rId23"/>
    <p:sldId id="283" r:id="rId24"/>
    <p:sldId id="284" r:id="rId25"/>
    <p:sldId id="285" r:id="rId26"/>
    <p:sldId id="286" r:id="rId27"/>
    <p:sldId id="288" r:id="rId28"/>
    <p:sldId id="278" r:id="rId29"/>
    <p:sldId id="280" r:id="rId30"/>
    <p:sldId id="279" r:id="rId31"/>
    <p:sldId id="290"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12D49AE-A6D0-45A9-9B23-C98F219B82DF}" type="datetimeFigureOut">
              <a:rPr lang="tr-TR" smtClean="0"/>
              <a:pPr/>
              <a:t>23.07.2024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89DC268-F872-4BCD-A84E-20C96DBBE47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D49AE-A6D0-45A9-9B23-C98F219B82DF}" type="datetimeFigureOut">
              <a:rPr lang="tr-TR" smtClean="0"/>
              <a:pPr/>
              <a:t>23.07.2024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DC268-F872-4BCD-A84E-20C96DBBE47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rgipark.org.tr/tr/download/article-file/114501"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
            <a:ext cx="7772400" cy="3600450"/>
          </a:xfrm>
        </p:spPr>
        <p:txBody>
          <a:bodyPr>
            <a:normAutofit/>
          </a:bodyPr>
          <a:lstStyle/>
          <a:p>
            <a:r>
              <a:rPr lang="tr-TR" sz="5400" b="1" dirty="0" smtClean="0">
                <a:latin typeface="Andalus" pitchFamily="18" charset="-78"/>
                <a:cs typeface="Andalus" pitchFamily="18" charset="-78"/>
              </a:rPr>
              <a:t>SOSYAL BECERİLER</a:t>
            </a:r>
            <a:br>
              <a:rPr lang="tr-TR" sz="5400" b="1" dirty="0" smtClean="0">
                <a:latin typeface="Andalus" pitchFamily="18" charset="-78"/>
                <a:cs typeface="Andalus" pitchFamily="18" charset="-78"/>
              </a:rPr>
            </a:br>
            <a:endParaRPr lang="tr-TR" sz="5400" b="1" dirty="0">
              <a:latin typeface="Andalus" pitchFamily="18" charset="-78"/>
              <a:cs typeface="Andalus" pitchFamily="18" charset="-78"/>
            </a:endParaRPr>
          </a:p>
        </p:txBody>
      </p:sp>
      <p:sp>
        <p:nvSpPr>
          <p:cNvPr id="3" name="2 Alt Başlık"/>
          <p:cNvSpPr>
            <a:spLocks noGrp="1"/>
          </p:cNvSpPr>
          <p:nvPr>
            <p:ph type="subTitle" idx="1"/>
          </p:nvPr>
        </p:nvSpPr>
        <p:spPr>
          <a:xfrm>
            <a:off x="642910" y="2786058"/>
            <a:ext cx="7643866" cy="3786214"/>
          </a:xfrm>
        </p:spPr>
        <p:txBody>
          <a:bodyPr/>
          <a:lstStyle/>
          <a:p>
            <a:r>
              <a:rPr lang="tr-TR" dirty="0" smtClean="0">
                <a:solidFill>
                  <a:schemeClr val="tx2">
                    <a:lumMod val="75000"/>
                  </a:schemeClr>
                </a:solidFill>
                <a:latin typeface="Andalus" pitchFamily="18" charset="-78"/>
                <a:cs typeface="Andalus" pitchFamily="18" charset="-78"/>
              </a:rPr>
              <a:t>ŞEBİNKARAHİSAR REHBERLİK VE ARAŞTIRMA MERKEZİ </a:t>
            </a:r>
          </a:p>
          <a:p>
            <a:r>
              <a:rPr lang="tr-TR" dirty="0" smtClean="0">
                <a:solidFill>
                  <a:schemeClr val="tx2">
                    <a:lumMod val="75000"/>
                  </a:schemeClr>
                </a:solidFill>
                <a:latin typeface="Andalus" pitchFamily="18" charset="-78"/>
                <a:cs typeface="Andalus" pitchFamily="18" charset="-78"/>
              </a:rPr>
              <a:t>REHBERLİK HİZMETLERİ BÖLÜMÜ</a:t>
            </a:r>
            <a:endParaRPr lang="tr-TR" dirty="0">
              <a:solidFill>
                <a:schemeClr val="tx2">
                  <a:lumMod val="75000"/>
                </a:schemeClr>
              </a:solidFill>
              <a:latin typeface="Andalus" pitchFamily="18" charset="-78"/>
              <a:cs typeface="Andalus" pitchFamily="18" charset="-78"/>
            </a:endParaRPr>
          </a:p>
        </p:txBody>
      </p:sp>
      <p:pic>
        <p:nvPicPr>
          <p:cNvPr id="4" name="3 Resim" descr="RAM LOGO KISA.png"/>
          <p:cNvPicPr>
            <a:picLocks noChangeAspect="1"/>
          </p:cNvPicPr>
          <p:nvPr/>
        </p:nvPicPr>
        <p:blipFill>
          <a:blip r:embed="rId2" cstate="print"/>
          <a:stretch>
            <a:fillRect/>
          </a:stretch>
        </p:blipFill>
        <p:spPr>
          <a:xfrm>
            <a:off x="6038708" y="5286388"/>
            <a:ext cx="3105292" cy="12858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Çocuklarda Sosyal Beceri Geliştiren 8 Yöntem"/>
          <p:cNvPicPr>
            <a:picLocks noGrp="1"/>
          </p:cNvPicPr>
          <p:nvPr>
            <p:ph idx="1"/>
          </p:nvPr>
        </p:nvPicPr>
        <p:blipFill>
          <a:blip r:embed="rId2"/>
          <a:srcRect/>
          <a:stretch>
            <a:fillRect/>
          </a:stretch>
        </p:blipFill>
        <p:spPr bwMode="auto">
          <a:xfrm>
            <a:off x="500034" y="285729"/>
            <a:ext cx="8096250" cy="3214709"/>
          </a:xfrm>
          <a:prstGeom prst="rect">
            <a:avLst/>
          </a:prstGeom>
          <a:noFill/>
          <a:ln w="9525">
            <a:noFill/>
            <a:miter lim="800000"/>
            <a:headEnd/>
            <a:tailEnd/>
          </a:ln>
        </p:spPr>
      </p:pic>
      <p:sp>
        <p:nvSpPr>
          <p:cNvPr id="5" name="4 Dikdörtgen"/>
          <p:cNvSpPr/>
          <p:nvPr/>
        </p:nvSpPr>
        <p:spPr>
          <a:xfrm>
            <a:off x="571472" y="3786190"/>
            <a:ext cx="8143932" cy="1938992"/>
          </a:xfrm>
          <a:prstGeom prst="rect">
            <a:avLst/>
          </a:prstGeom>
        </p:spPr>
        <p:txBody>
          <a:bodyPr wrap="square">
            <a:spAutoFit/>
          </a:bodyPr>
          <a:lstStyle/>
          <a:p>
            <a:r>
              <a:rPr lang="tr-TR" sz="2400" dirty="0" smtClean="0"/>
              <a:t>Çocuğun bu becerileri kazanması, sosyal ilişkilerinde sorun yaşamaması açısından çok önemli. Yaşa göre çocuğun duygusal ve akademik ihtiyaçları değişebiliyor. Bebeklikten itibaren sosyal gelişimi desteklenmeyen çocuklarda ilerleyen dönemler sosyal beceri eksikliği görülebiliyor.  </a:t>
            </a:r>
            <a:endParaRPr lang="tr-TR" sz="2400" dirty="0"/>
          </a:p>
        </p:txBody>
      </p:sp>
      <p:pic>
        <p:nvPicPr>
          <p:cNvPr id="6" name="5 Resim" descr="RAM LOGO KISA.png"/>
          <p:cNvPicPr>
            <a:picLocks noChangeAspect="1"/>
          </p:cNvPicPr>
          <p:nvPr/>
        </p:nvPicPr>
        <p:blipFill>
          <a:blip r:embed="rId3" cstate="print"/>
          <a:stretch>
            <a:fillRect/>
          </a:stretch>
        </p:blipFill>
        <p:spPr>
          <a:xfrm>
            <a:off x="7143736" y="5572140"/>
            <a:ext cx="2000264" cy="10715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Sosyal Beceri </a:t>
            </a:r>
            <a:r>
              <a:rPr lang="tr-TR" dirty="0"/>
              <a:t>T</a:t>
            </a:r>
            <a:r>
              <a:rPr lang="tr-TR" dirty="0" smtClean="0"/>
              <a:t>eknikleri </a:t>
            </a:r>
            <a:r>
              <a:rPr lang="tr-TR" dirty="0"/>
              <a:t>N</a:t>
            </a:r>
            <a:r>
              <a:rPr lang="tr-TR" dirty="0" smtClean="0"/>
              <a:t>edir?</a:t>
            </a:r>
            <a:br>
              <a:rPr lang="tr-TR" dirty="0" smtClean="0"/>
            </a:br>
            <a:endParaRPr lang="tr-TR" dirty="0"/>
          </a:p>
        </p:txBody>
      </p:sp>
      <p:pic>
        <p:nvPicPr>
          <p:cNvPr id="4" name="3 İçerik Yer Tutucusu" descr="Oyun Oynayan Çocuklar için 44 fikir | oyun, sınıf kuralları, sosyal  hikayeler"/>
          <p:cNvPicPr>
            <a:picLocks noGrp="1"/>
          </p:cNvPicPr>
          <p:nvPr>
            <p:ph idx="1"/>
          </p:nvPr>
        </p:nvPicPr>
        <p:blipFill>
          <a:blip r:embed="rId2"/>
          <a:srcRect/>
          <a:stretch>
            <a:fillRect/>
          </a:stretch>
        </p:blipFill>
        <p:spPr bwMode="auto">
          <a:xfrm>
            <a:off x="428596" y="1071546"/>
            <a:ext cx="3286148" cy="3857652"/>
          </a:xfrm>
          <a:prstGeom prst="rect">
            <a:avLst/>
          </a:prstGeom>
          <a:noFill/>
          <a:ln w="9525">
            <a:noFill/>
            <a:miter lim="800000"/>
            <a:headEnd/>
            <a:tailEnd/>
          </a:ln>
        </p:spPr>
      </p:pic>
      <p:graphicFrame>
        <p:nvGraphicFramePr>
          <p:cNvPr id="5" name="4 Tablo"/>
          <p:cNvGraphicFramePr>
            <a:graphicFrameLocks noGrp="1"/>
          </p:cNvGraphicFramePr>
          <p:nvPr/>
        </p:nvGraphicFramePr>
        <p:xfrm>
          <a:off x="3857620" y="1071546"/>
          <a:ext cx="5033162" cy="3936552"/>
        </p:xfrm>
        <a:graphic>
          <a:graphicData uri="http://schemas.openxmlformats.org/drawingml/2006/table">
            <a:tbl>
              <a:tblPr/>
              <a:tblGrid>
                <a:gridCol w="5033162"/>
              </a:tblGrid>
              <a:tr h="3936552">
                <a:tc>
                  <a:txBody>
                    <a:bodyPr/>
                    <a:lstStyle/>
                    <a:p>
                      <a:r>
                        <a:rPr lang="tr-TR" sz="2800" dirty="0" smtClean="0"/>
                        <a:t>Sosyal beceri eğitiminde kullanılan bazı yöntem ve teknikler; </a:t>
                      </a:r>
                      <a:r>
                        <a:rPr lang="tr-TR" sz="2800" b="1" dirty="0" smtClean="0"/>
                        <a:t>model alma, liderlik, davranışsal prova-rol oynama, geribildirim verme, uygulama-genelleme, sosyal algı, duygular ve ev ödevi</a:t>
                      </a:r>
                      <a:r>
                        <a:rPr lang="tr-TR" sz="2800" dirty="0" smtClean="0"/>
                        <a:t> olarak ele alınmaktadır.</a:t>
                      </a:r>
                      <a:endParaRPr lang="tr-TR"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 name="5 Resim" descr="RAM LOGO KISA.png"/>
          <p:cNvPicPr>
            <a:picLocks noChangeAspect="1"/>
          </p:cNvPicPr>
          <p:nvPr/>
        </p:nvPicPr>
        <p:blipFill>
          <a:blip r:embed="rId3" cstate="print"/>
          <a:stretch>
            <a:fillRect/>
          </a:stretch>
        </p:blipFill>
        <p:spPr>
          <a:xfrm>
            <a:off x="6858016" y="5429264"/>
            <a:ext cx="2000264" cy="12144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Çocuklarda Sosyal İletişim Becerilerini Geliştirmek için Yapılması Gerekenler</a:t>
            </a:r>
            <a:endParaRPr lang="tr-TR" dirty="0"/>
          </a:p>
        </p:txBody>
      </p:sp>
      <p:pic>
        <p:nvPicPr>
          <p:cNvPr id="3074" name="Picture 2" descr="C:\Users\Sinan\Desktop\çocuk.jpg"/>
          <p:cNvPicPr>
            <a:picLocks noGrp="1" noChangeAspect="1" noChangeArrowheads="1"/>
          </p:cNvPicPr>
          <p:nvPr>
            <p:ph idx="1"/>
          </p:nvPr>
        </p:nvPicPr>
        <p:blipFill>
          <a:blip r:embed="rId2"/>
          <a:srcRect/>
          <a:stretch>
            <a:fillRect/>
          </a:stretch>
        </p:blipFill>
        <p:spPr bwMode="auto">
          <a:xfrm>
            <a:off x="785786" y="1500174"/>
            <a:ext cx="2857520" cy="4525963"/>
          </a:xfrm>
          <a:prstGeom prst="rect">
            <a:avLst/>
          </a:prstGeom>
          <a:noFill/>
        </p:spPr>
      </p:pic>
      <p:graphicFrame>
        <p:nvGraphicFramePr>
          <p:cNvPr id="5" name="4 Tablo"/>
          <p:cNvGraphicFramePr>
            <a:graphicFrameLocks noGrp="1"/>
          </p:cNvGraphicFramePr>
          <p:nvPr/>
        </p:nvGraphicFramePr>
        <p:xfrm>
          <a:off x="3995225" y="1428737"/>
          <a:ext cx="4768947" cy="4143404"/>
        </p:xfrm>
        <a:graphic>
          <a:graphicData uri="http://schemas.openxmlformats.org/drawingml/2006/table">
            <a:tbl>
              <a:tblPr/>
              <a:tblGrid>
                <a:gridCol w="4768947"/>
              </a:tblGrid>
              <a:tr h="4143404">
                <a:tc>
                  <a:txBody>
                    <a:bodyPr/>
                    <a:lstStyle/>
                    <a:p>
                      <a:r>
                        <a:rPr lang="tr-TR" dirty="0" smtClean="0"/>
                        <a:t>1.</a:t>
                      </a:r>
                      <a:r>
                        <a:rPr lang="tr-TR" baseline="0" dirty="0" smtClean="0"/>
                        <a:t> </a:t>
                      </a:r>
                      <a:r>
                        <a:rPr lang="tr-TR" dirty="0" smtClean="0"/>
                        <a:t> </a:t>
                      </a:r>
                      <a:r>
                        <a:rPr lang="tr-TR" sz="2400" dirty="0" smtClean="0"/>
                        <a:t>Göz Teması Kurmak. ... </a:t>
                      </a:r>
                    </a:p>
                    <a:p>
                      <a:r>
                        <a:rPr lang="tr-TR" sz="2400" dirty="0" smtClean="0"/>
                        <a:t>2. Hayatın Her Alanında Bilgi Sunmak. ... </a:t>
                      </a:r>
                    </a:p>
                    <a:p>
                      <a:r>
                        <a:rPr lang="tr-TR" sz="2400" dirty="0" smtClean="0"/>
                        <a:t>3. Doğru Örnek Olmak. ... </a:t>
                      </a:r>
                    </a:p>
                    <a:p>
                      <a:r>
                        <a:rPr lang="tr-TR" sz="2400" dirty="0" smtClean="0"/>
                        <a:t>4. Yeni Konularda Sorular Sormak. ... </a:t>
                      </a:r>
                    </a:p>
                    <a:p>
                      <a:r>
                        <a:rPr lang="tr-TR" sz="2400" dirty="0" smtClean="0"/>
                        <a:t>5. Olumlu Davranışlarını Takdir Etmek. ... </a:t>
                      </a:r>
                    </a:p>
                    <a:p>
                      <a:r>
                        <a:rPr lang="tr-TR" sz="2400" dirty="0" smtClean="0"/>
                        <a:t>6. Oyun Becerisini Desteklemek. ... </a:t>
                      </a:r>
                    </a:p>
                    <a:p>
                      <a:r>
                        <a:rPr lang="tr-TR" sz="2400" dirty="0" smtClean="0"/>
                        <a:t>7. Etkinlik ve Kurslarla Yönlendirmek.</a:t>
                      </a:r>
                    </a:p>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Sinan\Desktop\tatlı çocuk.jpg"/>
          <p:cNvPicPr>
            <a:picLocks noGrp="1" noChangeAspect="1" noChangeArrowheads="1"/>
          </p:cNvPicPr>
          <p:nvPr>
            <p:ph idx="1"/>
          </p:nvPr>
        </p:nvPicPr>
        <p:blipFill>
          <a:blip r:embed="rId2"/>
          <a:srcRect/>
          <a:stretch>
            <a:fillRect/>
          </a:stretch>
        </p:blipFill>
        <p:spPr bwMode="auto">
          <a:xfrm>
            <a:off x="1785918" y="214290"/>
            <a:ext cx="4286280" cy="2786082"/>
          </a:xfrm>
          <a:prstGeom prst="rect">
            <a:avLst/>
          </a:prstGeom>
          <a:noFill/>
        </p:spPr>
      </p:pic>
      <p:sp>
        <p:nvSpPr>
          <p:cNvPr id="5" name="4 Dikdörtgen"/>
          <p:cNvSpPr/>
          <p:nvPr/>
        </p:nvSpPr>
        <p:spPr>
          <a:xfrm>
            <a:off x="642910" y="3164680"/>
            <a:ext cx="7858180" cy="2862322"/>
          </a:xfrm>
          <a:prstGeom prst="rect">
            <a:avLst/>
          </a:prstGeom>
        </p:spPr>
        <p:txBody>
          <a:bodyPr wrap="square">
            <a:spAutoFit/>
          </a:bodyPr>
          <a:lstStyle/>
          <a:p>
            <a:pPr algn="just"/>
            <a:r>
              <a:rPr lang="tr-TR" b="1" dirty="0" smtClean="0"/>
              <a:t>1. </a:t>
            </a:r>
            <a:r>
              <a:rPr lang="tr-TR" sz="2000" b="1" dirty="0" smtClean="0"/>
              <a:t>İletişim kurarken göz temasına dikkat edin</a:t>
            </a:r>
          </a:p>
          <a:p>
            <a:pPr algn="just"/>
            <a:r>
              <a:rPr lang="tr-TR" sz="2000" dirty="0" smtClean="0"/>
              <a:t>Sosyal becerilerde ebeveyn desteği yadsınamaz. Anne ve bebek ilişkisiyle başlayan bu süreç hayatın ilerleyen dönemlerinde büyük bir rol oynuyor. İhtiyaçlarının anlaşıldığını ve karşılandığını fark eden bebek ile anne arasında güvenli bağlanma oluyor ve bu çocukların sosyal becerileri daha gelişmiş oluyor. Bunun için bebeklik döneminden itibaren çocuğunun ihtiyaçlarına cevap vermeniz, onunla göz teması kurarak konuşmanız ve ona sık sık dokunmanız, duygusal ve sosyal becerilerinin gelişmesine yardımcı olacaktır.</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C:\Users\Sinan\Desktop\cocuk-resimlerinin-dili.jpg"/>
          <p:cNvPicPr>
            <a:picLocks noGrp="1" noChangeAspect="1" noChangeArrowheads="1"/>
          </p:cNvPicPr>
          <p:nvPr>
            <p:ph idx="1"/>
          </p:nvPr>
        </p:nvPicPr>
        <p:blipFill>
          <a:blip r:embed="rId2"/>
          <a:srcRect/>
          <a:stretch>
            <a:fillRect/>
          </a:stretch>
        </p:blipFill>
        <p:spPr bwMode="auto">
          <a:xfrm>
            <a:off x="1071538" y="285728"/>
            <a:ext cx="6072230" cy="2571768"/>
          </a:xfrm>
          <a:prstGeom prst="rect">
            <a:avLst/>
          </a:prstGeom>
          <a:noFill/>
        </p:spPr>
      </p:pic>
      <p:sp>
        <p:nvSpPr>
          <p:cNvPr id="5" name="4 Dikdörtgen"/>
          <p:cNvSpPr/>
          <p:nvPr/>
        </p:nvSpPr>
        <p:spPr>
          <a:xfrm>
            <a:off x="500034" y="2928934"/>
            <a:ext cx="8143932" cy="3170099"/>
          </a:xfrm>
          <a:prstGeom prst="rect">
            <a:avLst/>
          </a:prstGeom>
        </p:spPr>
        <p:txBody>
          <a:bodyPr wrap="square">
            <a:spAutoFit/>
          </a:bodyPr>
          <a:lstStyle/>
          <a:p>
            <a:r>
              <a:rPr lang="tr-TR" b="1" dirty="0" smtClean="0"/>
              <a:t>2. </a:t>
            </a:r>
            <a:r>
              <a:rPr lang="tr-TR" sz="2000" b="1" dirty="0" smtClean="0"/>
              <a:t>Hayatın her alanıyla ilgili bilgi verin</a:t>
            </a:r>
          </a:p>
          <a:p>
            <a:r>
              <a:rPr lang="tr-TR" sz="2000" dirty="0" smtClean="0"/>
              <a:t>Günlük hayatta karşılaştığınız her türlü sosyal konuda çocuğunu bilgilendirmelisiniz. Çünkü bunlar çocuğunun da karşılaşacağı şeyler. Örneğin;</a:t>
            </a:r>
          </a:p>
          <a:p>
            <a:r>
              <a:rPr lang="tr-TR" sz="2000" dirty="0" smtClean="0"/>
              <a:t>Biriyle telefonda nasıl konuşulur?</a:t>
            </a:r>
          </a:p>
          <a:p>
            <a:r>
              <a:rPr lang="tr-TR" sz="2000" dirty="0" smtClean="0"/>
              <a:t>Sabah uyanınca ne denir?</a:t>
            </a:r>
          </a:p>
          <a:p>
            <a:r>
              <a:rPr lang="tr-TR" sz="2000" dirty="0" smtClean="0"/>
              <a:t>Birinden bir şey isterken nasıl davranmak gerekir?</a:t>
            </a:r>
          </a:p>
          <a:p>
            <a:r>
              <a:rPr lang="tr-TR" sz="2000" dirty="0" smtClean="0"/>
              <a:t>İnsanlar birbirine neden teşekkür eder?</a:t>
            </a:r>
          </a:p>
          <a:p>
            <a:r>
              <a:rPr lang="tr-TR" sz="2000" dirty="0" smtClean="0"/>
              <a:t>Hoşa gitmeyen bir durumla karşılaşıldığında nasıl davranmak gerekir?</a:t>
            </a:r>
          </a:p>
          <a:p>
            <a:r>
              <a:rPr lang="tr-TR" sz="2000" dirty="0" smtClean="0"/>
              <a:t>Bu tarz konularda çocuğunu örnekler vererek aydınlatmanız sosyal ilişkileri açısından çok faydalı olacaktır.</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C:\Users\Sinan\Desktop\11-3.jpg"/>
          <p:cNvPicPr>
            <a:picLocks noGrp="1" noChangeAspect="1" noChangeArrowheads="1"/>
          </p:cNvPicPr>
          <p:nvPr>
            <p:ph idx="1"/>
          </p:nvPr>
        </p:nvPicPr>
        <p:blipFill>
          <a:blip r:embed="rId2"/>
          <a:srcRect/>
          <a:stretch>
            <a:fillRect/>
          </a:stretch>
        </p:blipFill>
        <p:spPr bwMode="auto">
          <a:xfrm>
            <a:off x="1785918" y="285728"/>
            <a:ext cx="4714908" cy="2928958"/>
          </a:xfrm>
          <a:prstGeom prst="rect">
            <a:avLst/>
          </a:prstGeom>
          <a:noFill/>
        </p:spPr>
      </p:pic>
      <p:sp>
        <p:nvSpPr>
          <p:cNvPr id="5" name="4 Dikdörtgen"/>
          <p:cNvSpPr/>
          <p:nvPr/>
        </p:nvSpPr>
        <p:spPr>
          <a:xfrm>
            <a:off x="642910" y="3214687"/>
            <a:ext cx="8001056" cy="3170099"/>
          </a:xfrm>
          <a:prstGeom prst="rect">
            <a:avLst/>
          </a:prstGeom>
        </p:spPr>
        <p:txBody>
          <a:bodyPr wrap="square">
            <a:spAutoFit/>
          </a:bodyPr>
          <a:lstStyle/>
          <a:p>
            <a:r>
              <a:rPr lang="tr-TR" b="1" dirty="0" smtClean="0"/>
              <a:t>3</a:t>
            </a:r>
            <a:r>
              <a:rPr lang="tr-TR" sz="2000" b="1" dirty="0" smtClean="0"/>
              <a:t>. Yeni bir durum hakkında sorular sorun</a:t>
            </a:r>
          </a:p>
          <a:p>
            <a:r>
              <a:rPr lang="tr-TR" sz="2000" dirty="0" smtClean="0"/>
              <a:t>Çocuğunla birlikte gezmeye çıktığınız günlerde ona karşılaştığınız durumlar hakkında sorular sormanız, düşünmesine ve alternatif yanıtlar üretmesine yardımcı olacaktır. Bu sayede ona çeşitli konular hakkında bilgilendirmeler yapma fırsatı da yaratmış olursunuz. </a:t>
            </a:r>
          </a:p>
          <a:p>
            <a:r>
              <a:rPr lang="tr-TR" sz="2000" dirty="0" smtClean="0"/>
              <a:t>Örneğin, turistik bir bölgede gezdiğinizi ve yolda fotoğraf çektiren insanlarla karşılaştığınızı varsayalım. Çocuğunuza bu insanların ne yaptığını, şu anda nereyi geziyor olduğunuzu, fotoğrafını çektirmek isteyen birinin bir başkasından bunu nasıl rica etmesi gerektiğini sorabilirsiniz. Arada çeşitli yönlendirmeler yapmanız da iyi olur. </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6000768"/>
            <a:ext cx="2000264" cy="8572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descr="C:\Users\Sinan\Desktop\ruyada-cocuk-gormek.jpeg"/>
          <p:cNvPicPr>
            <a:picLocks noGrp="1" noChangeAspect="1" noChangeArrowheads="1"/>
          </p:cNvPicPr>
          <p:nvPr>
            <p:ph idx="1"/>
          </p:nvPr>
        </p:nvPicPr>
        <p:blipFill>
          <a:blip r:embed="rId2"/>
          <a:srcRect/>
          <a:stretch>
            <a:fillRect/>
          </a:stretch>
        </p:blipFill>
        <p:spPr bwMode="auto">
          <a:xfrm>
            <a:off x="1214414" y="142852"/>
            <a:ext cx="6143668" cy="2857520"/>
          </a:xfrm>
          <a:prstGeom prst="rect">
            <a:avLst/>
          </a:prstGeom>
          <a:noFill/>
        </p:spPr>
      </p:pic>
      <p:sp>
        <p:nvSpPr>
          <p:cNvPr id="5" name="4 Dikdörtgen"/>
          <p:cNvSpPr/>
          <p:nvPr/>
        </p:nvSpPr>
        <p:spPr>
          <a:xfrm>
            <a:off x="428596" y="3000372"/>
            <a:ext cx="8143932" cy="3785652"/>
          </a:xfrm>
          <a:prstGeom prst="rect">
            <a:avLst/>
          </a:prstGeom>
        </p:spPr>
        <p:txBody>
          <a:bodyPr wrap="square">
            <a:spAutoFit/>
          </a:bodyPr>
          <a:lstStyle/>
          <a:p>
            <a:r>
              <a:rPr lang="tr-TR" b="1" dirty="0" smtClean="0"/>
              <a:t>4. </a:t>
            </a:r>
            <a:r>
              <a:rPr lang="tr-TR" sz="2000" b="1" dirty="0" smtClean="0"/>
              <a:t>Uygun davranış biçimleri hakkında örnek olun</a:t>
            </a:r>
          </a:p>
          <a:p>
            <a:r>
              <a:rPr lang="tr-TR" sz="2000" dirty="0" smtClean="0"/>
              <a:t>Pedagog Güzide </a:t>
            </a:r>
            <a:r>
              <a:rPr lang="tr-TR" sz="2000" dirty="0" err="1" smtClean="0"/>
              <a:t>Soyak</a:t>
            </a:r>
            <a:r>
              <a:rPr lang="tr-TR" sz="2000" dirty="0" smtClean="0"/>
              <a:t>, sosyal ilişki kurabilme becerilerinin aile bireylerinin örnek alınarak geliştiğini söylüyor. Çünkü çocuklar taklit ederek öğreniyorlar. Dolayısıyla sosyal becerileri gelişmiş bir çocuğa sahip olmak için iyi bir rol model olmak gerekiyor. </a:t>
            </a:r>
          </a:p>
          <a:p>
            <a:r>
              <a:rPr lang="tr-TR" sz="2000" dirty="0" smtClean="0"/>
              <a:t>Özür dilemeyi, rica ve teşekkür etmeyi anne ve babasından gören bir çocuk, saygı kavramını ebeveynini gözlemleyerek öğrenmiş oluyor. </a:t>
            </a:r>
          </a:p>
          <a:p>
            <a:r>
              <a:rPr lang="tr-TR" sz="2000" dirty="0" smtClean="0"/>
              <a:t>Ebeveynlerinden “paylaşmayı” öğrenen çocuk, başkalarının ihtiyaçlarına duyarsız kalmıyor. </a:t>
            </a:r>
          </a:p>
          <a:p>
            <a:r>
              <a:rPr lang="tr-TR" sz="2000" dirty="0" smtClean="0"/>
              <a:t>Anne ve babasının olumsuz durumlarla nasıl başa çıktığını gören çocuk, bu davranışı kendi ilişkilerine yansıtabiliyor. Bu nedenle iyi bir rol model olmak çok önemli.</a:t>
            </a:r>
            <a:endParaRPr lang="tr-T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Sinan\Desktop\cocuga-sosyal-beceri-nasil-kazandirilir.jpg"/>
          <p:cNvPicPr>
            <a:picLocks noGrp="1" noChangeAspect="1" noChangeArrowheads="1"/>
          </p:cNvPicPr>
          <p:nvPr>
            <p:ph idx="1"/>
          </p:nvPr>
        </p:nvPicPr>
        <p:blipFill>
          <a:blip r:embed="rId2"/>
          <a:srcRect/>
          <a:stretch>
            <a:fillRect/>
          </a:stretch>
        </p:blipFill>
        <p:spPr bwMode="auto">
          <a:xfrm>
            <a:off x="857223" y="285728"/>
            <a:ext cx="7858181" cy="2928958"/>
          </a:xfrm>
          <a:prstGeom prst="rect">
            <a:avLst/>
          </a:prstGeom>
          <a:noFill/>
        </p:spPr>
      </p:pic>
      <p:sp>
        <p:nvSpPr>
          <p:cNvPr id="5" name="4 Dikdörtgen"/>
          <p:cNvSpPr/>
          <p:nvPr/>
        </p:nvSpPr>
        <p:spPr>
          <a:xfrm>
            <a:off x="642910" y="3357562"/>
            <a:ext cx="8001056" cy="2677656"/>
          </a:xfrm>
          <a:prstGeom prst="rect">
            <a:avLst/>
          </a:prstGeom>
        </p:spPr>
        <p:txBody>
          <a:bodyPr wrap="square">
            <a:spAutoFit/>
          </a:bodyPr>
          <a:lstStyle/>
          <a:p>
            <a:r>
              <a:rPr lang="tr-TR" b="1" dirty="0" smtClean="0"/>
              <a:t>5</a:t>
            </a:r>
            <a:r>
              <a:rPr lang="tr-TR" sz="2400" b="1" dirty="0" smtClean="0"/>
              <a:t>. Olumlu davranışlarını destekleyin</a:t>
            </a:r>
          </a:p>
          <a:p>
            <a:r>
              <a:rPr lang="tr-TR" sz="2400" dirty="0" smtClean="0"/>
              <a:t>Olumlu sosyal davranışlarını överek çocuğuna destek olman </a:t>
            </a:r>
            <a:r>
              <a:rPr lang="tr-TR" sz="2400" dirty="0" err="1" smtClean="0"/>
              <a:t>ız</a:t>
            </a:r>
            <a:r>
              <a:rPr lang="tr-TR" sz="2400" dirty="0" smtClean="0"/>
              <a:t>, onu bu davranışlarını sürdürmeye teşvik edecektir. Bu sayede çocuğuna öz güven de aşılayabilirsiniz. Çocuğunun bir hayvanı beslemesini desteklemeniz, arkadaşına yardımcı olması veya dağıttıktan sonra topladığı oyuncakları konusunda onu tebrik etmeniz bile oldukça teşvik edici olacaktır.</a:t>
            </a:r>
            <a:endParaRPr lang="tr-TR" sz="2400" dirty="0"/>
          </a:p>
        </p:txBody>
      </p:sp>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descr="C:\Users\Sinan\Desktop\çocuklar.jpg"/>
          <p:cNvPicPr>
            <a:picLocks noGrp="1" noChangeAspect="1" noChangeArrowheads="1"/>
          </p:cNvPicPr>
          <p:nvPr>
            <p:ph idx="1"/>
          </p:nvPr>
        </p:nvPicPr>
        <p:blipFill>
          <a:blip r:embed="rId2"/>
          <a:srcRect/>
          <a:stretch>
            <a:fillRect/>
          </a:stretch>
        </p:blipFill>
        <p:spPr bwMode="auto">
          <a:xfrm>
            <a:off x="1500166" y="285728"/>
            <a:ext cx="6357982" cy="2643206"/>
          </a:xfrm>
          <a:prstGeom prst="rect">
            <a:avLst/>
          </a:prstGeom>
          <a:noFill/>
        </p:spPr>
      </p:pic>
      <p:sp>
        <p:nvSpPr>
          <p:cNvPr id="5" name="4 Dikdörtgen"/>
          <p:cNvSpPr/>
          <p:nvPr/>
        </p:nvSpPr>
        <p:spPr>
          <a:xfrm>
            <a:off x="642910" y="3000371"/>
            <a:ext cx="7929618" cy="3170099"/>
          </a:xfrm>
          <a:prstGeom prst="rect">
            <a:avLst/>
          </a:prstGeom>
        </p:spPr>
        <p:txBody>
          <a:bodyPr wrap="square">
            <a:spAutoFit/>
          </a:bodyPr>
          <a:lstStyle/>
          <a:p>
            <a:r>
              <a:rPr lang="tr-TR" b="1" dirty="0" smtClean="0"/>
              <a:t>6. </a:t>
            </a:r>
            <a:r>
              <a:rPr lang="tr-TR" sz="2000" b="1" dirty="0" smtClean="0"/>
              <a:t>Akranları ile ilişki kurmasını sağlayın</a:t>
            </a:r>
          </a:p>
          <a:p>
            <a:r>
              <a:rPr lang="tr-TR" sz="2000" dirty="0" smtClean="0"/>
              <a:t>Çocuklarda sosyal beceri gelişiminde sağlıklı arkadaşlık ilişkileri kurabilmenin de önemi büyük. Akranlarıyla kurduğu ilişkiler çocuğa paylaşmayı, yardımlaşmayı, rekabet veya kaygılı durumlarla başa çıkabilmeyi öğretiyor. </a:t>
            </a:r>
          </a:p>
          <a:p>
            <a:r>
              <a:rPr lang="tr-TR" sz="2000" dirty="0" smtClean="0"/>
              <a:t>Ancak kurduğu ilişkilerde daha büyük ya da küçük kişileri tercih eden çocukların sosyal ilişki kurmak ya da sürdürmekle ilgili problemleri olabiliyor. Yaşından küçük kişilerle iletişim kurmayı seçen çocuklar kontrol etme eğiliminde oluyorlar. Sürekli kendisinden büyük kişilerle ilişki kuran çocuklar ise akranlarıyla anlaşmazlık yaşayabiliyorlar.</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5857892"/>
            <a:ext cx="2000264" cy="10001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descr="C:\Users\Sinan\Desktop\oyun-ve-cocuk.jpg"/>
          <p:cNvPicPr>
            <a:picLocks noGrp="1" noChangeAspect="1" noChangeArrowheads="1"/>
          </p:cNvPicPr>
          <p:nvPr>
            <p:ph idx="1"/>
          </p:nvPr>
        </p:nvPicPr>
        <p:blipFill>
          <a:blip r:embed="rId2"/>
          <a:srcRect/>
          <a:stretch>
            <a:fillRect/>
          </a:stretch>
        </p:blipFill>
        <p:spPr bwMode="auto">
          <a:xfrm>
            <a:off x="1142976" y="357166"/>
            <a:ext cx="6572296" cy="2786082"/>
          </a:xfrm>
          <a:prstGeom prst="rect">
            <a:avLst/>
          </a:prstGeom>
          <a:noFill/>
        </p:spPr>
      </p:pic>
      <p:sp>
        <p:nvSpPr>
          <p:cNvPr id="5" name="4 Dikdörtgen"/>
          <p:cNvSpPr/>
          <p:nvPr/>
        </p:nvSpPr>
        <p:spPr>
          <a:xfrm>
            <a:off x="428596" y="3286124"/>
            <a:ext cx="8143916" cy="2862322"/>
          </a:xfrm>
          <a:prstGeom prst="rect">
            <a:avLst/>
          </a:prstGeom>
        </p:spPr>
        <p:txBody>
          <a:bodyPr wrap="square">
            <a:spAutoFit/>
          </a:bodyPr>
          <a:lstStyle/>
          <a:p>
            <a:pPr algn="just"/>
            <a:r>
              <a:rPr lang="tr-TR" b="1" dirty="0" smtClean="0"/>
              <a:t>7. </a:t>
            </a:r>
            <a:r>
              <a:rPr lang="tr-TR" sz="2000" b="1" dirty="0" smtClean="0"/>
              <a:t>Oyun kurma becerisini destekleyin</a:t>
            </a:r>
          </a:p>
          <a:p>
            <a:pPr algn="just"/>
            <a:r>
              <a:rPr lang="tr-TR" sz="2000" dirty="0" smtClean="0"/>
              <a:t>Hayal dünyası oyun kurma becerisi ile genişleyen çocukların sosyal yetkinlikleri genişliyor ve kendi düşünce yapılarını inşa edebilir hale geliyorlar. Bu, aynı zamanda kendilerine has fikirler geliştirerek yaratıcılıklarının gelişmesini sağlıyor. Çocuğunu, problem çözme ve analitik düşünme becerilerini geliştirecek oyunlara yönlendirmelisiniz.</a:t>
            </a:r>
          </a:p>
          <a:p>
            <a:pPr algn="just"/>
            <a:r>
              <a:rPr lang="tr-TR" sz="2000" dirty="0" smtClean="0"/>
              <a:t>Açık havada birlikte hayvanları inceleme, toprağa bitki ekme ve gördüğünüz şeyleri karşılıklı resmetme gibi çeşitli etkinliklerle çocuğunuzla ona fayda sağlayacak verimli saatler geçirebilirsiniz.</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5786454"/>
            <a:ext cx="2071702" cy="10715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BECERİLER NEDİR?</a:t>
            </a:r>
            <a:endParaRPr lang="tr-TR" dirty="0"/>
          </a:p>
        </p:txBody>
      </p:sp>
      <p:sp>
        <p:nvSpPr>
          <p:cNvPr id="3" name="2 İçerik Yer Tutucusu"/>
          <p:cNvSpPr>
            <a:spLocks noGrp="1"/>
          </p:cNvSpPr>
          <p:nvPr>
            <p:ph idx="1"/>
          </p:nvPr>
        </p:nvSpPr>
        <p:spPr/>
        <p:txBody>
          <a:bodyPr/>
          <a:lstStyle/>
          <a:p>
            <a:r>
              <a:rPr lang="tr-TR" dirty="0" smtClean="0">
                <a:solidFill>
                  <a:srgbClr val="FF0000"/>
                </a:solidFill>
              </a:rPr>
              <a:t>Sosyal beceriler</a:t>
            </a:r>
            <a:r>
              <a:rPr lang="tr-TR" dirty="0" smtClean="0"/>
              <a:t>, bireylerin hayatlarını huzur ve barış içerisinde devam ettirebilmesi, kişisel ve profesyonel yaşamlarında başarılı olabilmesi için gerekli yetenekler olarak tanımlanabilir (</a:t>
            </a:r>
            <a:r>
              <a:rPr lang="tr-TR" dirty="0" err="1" smtClean="0"/>
              <a:t>halic</a:t>
            </a:r>
            <a:r>
              <a:rPr lang="tr-TR" dirty="0" smtClean="0"/>
              <a:t>.edu.tr/tr/haberler).</a:t>
            </a:r>
            <a:endParaRPr lang="tr-TR" dirty="0"/>
          </a:p>
        </p:txBody>
      </p:sp>
      <p:pic>
        <p:nvPicPr>
          <p:cNvPr id="4" name="3 Resim" descr="RAM LOGO KISA.png"/>
          <p:cNvPicPr>
            <a:picLocks noChangeAspect="1"/>
          </p:cNvPicPr>
          <p:nvPr/>
        </p:nvPicPr>
        <p:blipFill>
          <a:blip r:embed="rId2" cstate="print"/>
          <a:stretch>
            <a:fillRect/>
          </a:stretch>
        </p:blipFill>
        <p:spPr>
          <a:xfrm>
            <a:off x="6038708" y="5286388"/>
            <a:ext cx="3105292" cy="12858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descr="C:\Users\Sinan\Desktop\çocuk-oyunları-1.jpg"/>
          <p:cNvPicPr>
            <a:picLocks noGrp="1" noChangeAspect="1" noChangeArrowheads="1"/>
          </p:cNvPicPr>
          <p:nvPr>
            <p:ph idx="1"/>
          </p:nvPr>
        </p:nvPicPr>
        <p:blipFill>
          <a:blip r:embed="rId2"/>
          <a:srcRect/>
          <a:stretch>
            <a:fillRect/>
          </a:stretch>
        </p:blipFill>
        <p:spPr bwMode="auto">
          <a:xfrm>
            <a:off x="1000100" y="285728"/>
            <a:ext cx="6357982" cy="2924175"/>
          </a:xfrm>
          <a:prstGeom prst="rect">
            <a:avLst/>
          </a:prstGeom>
          <a:noFill/>
        </p:spPr>
      </p:pic>
      <p:sp>
        <p:nvSpPr>
          <p:cNvPr id="5" name="4 Dikdörtgen"/>
          <p:cNvSpPr/>
          <p:nvPr/>
        </p:nvSpPr>
        <p:spPr>
          <a:xfrm>
            <a:off x="357158" y="3000372"/>
            <a:ext cx="8358246" cy="2677656"/>
          </a:xfrm>
          <a:prstGeom prst="rect">
            <a:avLst/>
          </a:prstGeom>
        </p:spPr>
        <p:txBody>
          <a:bodyPr wrap="square">
            <a:spAutoFit/>
          </a:bodyPr>
          <a:lstStyle/>
          <a:p>
            <a:r>
              <a:rPr lang="tr-TR" sz="2400" b="1" dirty="0" smtClean="0"/>
              <a:t>8. Kurs ve etkinliklere yönlendirin</a:t>
            </a:r>
          </a:p>
          <a:p>
            <a:r>
              <a:rPr lang="tr-TR" sz="2400" dirty="0" smtClean="0"/>
              <a:t>Çocuğunu kurs, sanat ve spor etkinlikleri aracılığıyla farklı ortamlara sokmanız,  aile içinde aldığı eğitimi pekiştirmesini sağlayacaktır. Burada yapacağı sosyal beceri etkinlikleri, konuşurken görgü kurallarına dikkat etmesi, karşılaşılan sorunları akılcı yollarla çözmeye çalışması onun sosyal becerilerinin gelişmesine büyük katkı sağlayacaktır. </a:t>
            </a:r>
            <a:endParaRPr lang="tr-TR" sz="2400" dirty="0"/>
          </a:p>
        </p:txBody>
      </p:sp>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Sosyal Beceri mi?, Sosyal Yeterlilik mi?</a:t>
            </a:r>
            <a:endParaRPr lang="tr-TR" dirty="0"/>
          </a:p>
        </p:txBody>
      </p:sp>
      <p:pic>
        <p:nvPicPr>
          <p:cNvPr id="1026" name="Picture 2" descr="C:\Users\Sinan\Desktop\sb.jpeg"/>
          <p:cNvPicPr>
            <a:picLocks noGrp="1" noChangeAspect="1" noChangeArrowheads="1"/>
          </p:cNvPicPr>
          <p:nvPr>
            <p:ph idx="1"/>
          </p:nvPr>
        </p:nvPicPr>
        <p:blipFill>
          <a:blip r:embed="rId2"/>
          <a:srcRect/>
          <a:stretch>
            <a:fillRect/>
          </a:stretch>
        </p:blipFill>
        <p:spPr bwMode="auto">
          <a:xfrm>
            <a:off x="2786050" y="1285860"/>
            <a:ext cx="5167322" cy="3500462"/>
          </a:xfrm>
          <a:prstGeom prst="rect">
            <a:avLst/>
          </a:prstGeom>
          <a:noFill/>
        </p:spPr>
      </p:pic>
      <p:sp>
        <p:nvSpPr>
          <p:cNvPr id="5" name="4 Dikdörtgen"/>
          <p:cNvSpPr/>
          <p:nvPr/>
        </p:nvSpPr>
        <p:spPr>
          <a:xfrm>
            <a:off x="571472" y="1142984"/>
            <a:ext cx="6286528" cy="4801314"/>
          </a:xfrm>
          <a:prstGeom prst="rect">
            <a:avLst/>
          </a:prstGeom>
        </p:spPr>
        <p:txBody>
          <a:bodyPr wrap="square">
            <a:spAutoFit/>
          </a:bodyPr>
          <a:lstStyle/>
          <a:p>
            <a:r>
              <a:rPr lang="tr-TR" b="1" dirty="0" smtClean="0">
                <a:solidFill>
                  <a:srgbClr val="FF0000"/>
                </a:solidFill>
              </a:rPr>
              <a:t>Sosyal beceri,</a:t>
            </a:r>
          </a:p>
          <a:p>
            <a:r>
              <a:rPr lang="tr-TR" dirty="0" smtClean="0"/>
              <a:t>sosyal yeterliğin bir</a:t>
            </a:r>
          </a:p>
          <a:p>
            <a:r>
              <a:rPr lang="tr-TR" dirty="0" smtClean="0"/>
              <a:t>parçasını oluşturur</a:t>
            </a:r>
          </a:p>
          <a:p>
            <a:r>
              <a:rPr lang="tr-TR" dirty="0" smtClean="0"/>
              <a:t>ve bir bireyin</a:t>
            </a:r>
          </a:p>
          <a:p>
            <a:r>
              <a:rPr lang="tr-TR" dirty="0" smtClean="0"/>
              <a:t>çevresindeki diğer</a:t>
            </a:r>
          </a:p>
          <a:p>
            <a:r>
              <a:rPr lang="tr-TR" dirty="0" smtClean="0"/>
              <a:t>kişilere gösterdiği</a:t>
            </a:r>
          </a:p>
          <a:p>
            <a:r>
              <a:rPr lang="tr-TR" dirty="0" smtClean="0"/>
              <a:t>(selamlaşma,</a:t>
            </a:r>
          </a:p>
          <a:p>
            <a:r>
              <a:rPr lang="tr-TR" dirty="0" smtClean="0"/>
              <a:t>yardım etme,</a:t>
            </a:r>
          </a:p>
          <a:p>
            <a:r>
              <a:rPr lang="tr-TR" dirty="0" smtClean="0"/>
              <a:t>dinleme gibi)</a:t>
            </a:r>
          </a:p>
          <a:p>
            <a:r>
              <a:rPr lang="tr-TR" dirty="0" smtClean="0"/>
              <a:t>davranışlarını içerir.</a:t>
            </a:r>
          </a:p>
          <a:p>
            <a:r>
              <a:rPr lang="tr-TR" b="1" dirty="0" smtClean="0">
                <a:solidFill>
                  <a:srgbClr val="FF0000"/>
                </a:solidFill>
              </a:rPr>
              <a:t>Sosyal yeterlik </a:t>
            </a:r>
            <a:r>
              <a:rPr lang="tr-TR" dirty="0" smtClean="0"/>
              <a:t>ise,</a:t>
            </a:r>
          </a:p>
          <a:p>
            <a:r>
              <a:rPr lang="tr-TR" dirty="0" smtClean="0"/>
              <a:t>bireyin çevresi ile</a:t>
            </a:r>
          </a:p>
          <a:p>
            <a:r>
              <a:rPr lang="tr-TR" dirty="0" smtClean="0"/>
              <a:t>uygun biçimde</a:t>
            </a:r>
          </a:p>
          <a:p>
            <a:r>
              <a:rPr lang="tr-TR" dirty="0" smtClean="0"/>
              <a:t>iletişim kurabilmesi için gerekli olan sosyal becerilerinin olması ve gerekli ortamlarda bu becerileri kullanabilmesidir. </a:t>
            </a:r>
            <a:r>
              <a:rPr lang="tr-TR" b="1" dirty="0" smtClean="0">
                <a:solidFill>
                  <a:srgbClr val="FF0000"/>
                </a:solidFill>
              </a:rPr>
              <a:t>Sosyal yeterlik, </a:t>
            </a:r>
            <a:r>
              <a:rPr lang="tr-TR" dirty="0" smtClean="0"/>
              <a:t>bireyin içinde yaşadığı toplumun, onun sosyal ilişkileriyle ilgili değerlendirmeleriyle belirlenir.</a:t>
            </a:r>
            <a:endParaRPr lang="tr-TR" dirty="0"/>
          </a:p>
        </p:txBody>
      </p:sp>
      <p:pic>
        <p:nvPicPr>
          <p:cNvPr id="6" name="5 Resim" descr="RAM LOGO KISA.png"/>
          <p:cNvPicPr>
            <a:picLocks noChangeAspect="1"/>
          </p:cNvPicPr>
          <p:nvPr/>
        </p:nvPicPr>
        <p:blipFill>
          <a:blip r:embed="rId3"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Sinan\Desktop\cocuklarda-Sosyal-Beceri-Eksikligi.jpeg"/>
          <p:cNvPicPr>
            <a:picLocks noGrp="1" noChangeAspect="1" noChangeArrowheads="1"/>
          </p:cNvPicPr>
          <p:nvPr>
            <p:ph idx="1"/>
          </p:nvPr>
        </p:nvPicPr>
        <p:blipFill>
          <a:blip r:embed="rId2"/>
          <a:srcRect/>
          <a:stretch>
            <a:fillRect/>
          </a:stretch>
        </p:blipFill>
        <p:spPr bwMode="auto">
          <a:xfrm>
            <a:off x="762000" y="285728"/>
            <a:ext cx="7620000" cy="2928958"/>
          </a:xfrm>
          <a:prstGeom prst="rect">
            <a:avLst/>
          </a:prstGeom>
          <a:noFill/>
        </p:spPr>
      </p:pic>
      <p:sp>
        <p:nvSpPr>
          <p:cNvPr id="5" name="4 Dikdörtgen"/>
          <p:cNvSpPr/>
          <p:nvPr/>
        </p:nvSpPr>
        <p:spPr>
          <a:xfrm>
            <a:off x="500034" y="3286124"/>
            <a:ext cx="7929618" cy="2308324"/>
          </a:xfrm>
          <a:prstGeom prst="rect">
            <a:avLst/>
          </a:prstGeom>
        </p:spPr>
        <p:txBody>
          <a:bodyPr wrap="square">
            <a:spAutoFit/>
          </a:bodyPr>
          <a:lstStyle/>
          <a:p>
            <a:pPr algn="just"/>
            <a:r>
              <a:rPr lang="tr-TR" sz="2400" dirty="0" smtClean="0"/>
              <a:t>Sosyal becerileri yetersiz olan çocuklar gerekli becerileri öğrenme fırsat ve deneyimlerinden de yoksun kalır, akranlarının önyargılarından kurtulmaları daha da zorlaşır. Bu çocuklar, akranlarıyla girdikleri ilişkileri uygun biçimde başlatamadıkları ya da sürdüremedikleri için bir kısır döngüye girer ve giderek yalnız kalırlar.</a:t>
            </a:r>
            <a:endParaRPr lang="tr-TR" sz="2400" dirty="0"/>
          </a:p>
        </p:txBody>
      </p:sp>
      <p:pic>
        <p:nvPicPr>
          <p:cNvPr id="6" name="5 Resim" descr="RAM LOGO KISA.png"/>
          <p:cNvPicPr>
            <a:picLocks noChangeAspect="1"/>
          </p:cNvPicPr>
          <p:nvPr/>
        </p:nvPicPr>
        <p:blipFill>
          <a:blip r:embed="rId3" cstate="print"/>
          <a:stretch>
            <a:fillRect/>
          </a:stretch>
        </p:blipFill>
        <p:spPr>
          <a:xfrm>
            <a:off x="6929454" y="5643578"/>
            <a:ext cx="2000264" cy="121442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sz="1400" dirty="0"/>
          </a:p>
        </p:txBody>
      </p:sp>
      <p:pic>
        <p:nvPicPr>
          <p:cNvPr id="3074" name="Picture 2" descr="C:\Users\Sinan\Desktop\cocuklarda-sosyal-beceri-eksikliginin-belirtileri.png"/>
          <p:cNvPicPr>
            <a:picLocks noGrp="1" noChangeAspect="1" noChangeArrowheads="1"/>
          </p:cNvPicPr>
          <p:nvPr>
            <p:ph idx="1"/>
          </p:nvPr>
        </p:nvPicPr>
        <p:blipFill>
          <a:blip r:embed="rId2"/>
          <a:srcRect/>
          <a:stretch>
            <a:fillRect/>
          </a:stretch>
        </p:blipFill>
        <p:spPr bwMode="auto">
          <a:xfrm>
            <a:off x="285720" y="785794"/>
            <a:ext cx="4572032" cy="4143404"/>
          </a:xfrm>
          <a:prstGeom prst="rect">
            <a:avLst/>
          </a:prstGeom>
          <a:noFill/>
        </p:spPr>
      </p:pic>
      <p:sp>
        <p:nvSpPr>
          <p:cNvPr id="5" name="4 Dikdörtgen"/>
          <p:cNvSpPr/>
          <p:nvPr/>
        </p:nvSpPr>
        <p:spPr>
          <a:xfrm>
            <a:off x="5072066" y="285728"/>
            <a:ext cx="3786214" cy="4708981"/>
          </a:xfrm>
          <a:prstGeom prst="rect">
            <a:avLst/>
          </a:prstGeom>
        </p:spPr>
        <p:txBody>
          <a:bodyPr wrap="square">
            <a:spAutoFit/>
          </a:bodyPr>
          <a:lstStyle/>
          <a:p>
            <a:r>
              <a:rPr lang="tr-TR" sz="2000" dirty="0" smtClean="0"/>
              <a:t>Akran ilişkileri zayıf ve yetersiz olan çocuklar psikolojik, davranışsal ve sosyal alanlarda</a:t>
            </a:r>
          </a:p>
          <a:p>
            <a:pPr algn="just"/>
            <a:r>
              <a:rPr lang="tr-TR" sz="2000" dirty="0" smtClean="0"/>
              <a:t>yaşamlarının sonraki döneminde rahatsızlıklar yaşama eğilimindedirler. </a:t>
            </a:r>
          </a:p>
          <a:p>
            <a:pPr algn="just"/>
            <a:endParaRPr lang="tr-TR" sz="2000" dirty="0" smtClean="0"/>
          </a:p>
          <a:p>
            <a:pPr algn="just"/>
            <a:r>
              <a:rPr lang="tr-TR" sz="2000" dirty="0" smtClean="0"/>
              <a:t>Sosyal beceri eksikliği ya da yetersizliği kısa ve uzun vadede çocukları, okula uyumda zorluk, okulu olumsuz algılama, okul başarısızlığı, okulu reddetme,</a:t>
            </a:r>
          </a:p>
          <a:p>
            <a:pPr algn="just"/>
            <a:r>
              <a:rPr lang="tr-TR" sz="2000" dirty="0" smtClean="0"/>
              <a:t>sınıf tekrarı, okulu bırakma, şiddet, psikopatoloji, suça eğilim gibi birçok sonuca götürebilir.</a:t>
            </a:r>
            <a:endParaRPr lang="tr-TR" sz="2000" dirty="0"/>
          </a:p>
        </p:txBody>
      </p:sp>
      <p:pic>
        <p:nvPicPr>
          <p:cNvPr id="6" name="5 Resim" descr="RAM LOGO KISA.png"/>
          <p:cNvPicPr>
            <a:picLocks noChangeAspect="1"/>
          </p:cNvPicPr>
          <p:nvPr/>
        </p:nvPicPr>
        <p:blipFill>
          <a:blip r:embed="rId3"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85728"/>
            <a:ext cx="8229600" cy="5840435"/>
          </a:xfrm>
        </p:spPr>
        <p:txBody>
          <a:bodyPr>
            <a:normAutofit/>
          </a:bodyPr>
          <a:lstStyle/>
          <a:p>
            <a:r>
              <a:rPr lang="tr-TR" sz="3600" b="1" dirty="0" smtClean="0"/>
              <a:t>Sosyal Becerileri Etkileyen Etkenler</a:t>
            </a:r>
          </a:p>
          <a:p>
            <a:endParaRPr lang="tr-TR" sz="3600" b="1" dirty="0" smtClean="0"/>
          </a:p>
          <a:p>
            <a:r>
              <a:rPr lang="tr-TR" sz="2400" dirty="0" smtClean="0"/>
              <a:t>1. Aile (anne baba ile ilişkiler, kardeş/kardeşler)</a:t>
            </a:r>
          </a:p>
          <a:p>
            <a:r>
              <a:rPr lang="tr-TR" sz="2400" dirty="0" smtClean="0"/>
              <a:t>2- Akranlar</a:t>
            </a:r>
          </a:p>
          <a:p>
            <a:r>
              <a:rPr lang="tr-TR" sz="2400" dirty="0" smtClean="0"/>
              <a:t>3- Akran grubu içindeki sosyal konum</a:t>
            </a:r>
          </a:p>
          <a:p>
            <a:r>
              <a:rPr lang="tr-TR" sz="2400" dirty="0" smtClean="0"/>
              <a:t>4- Oyun</a:t>
            </a:r>
          </a:p>
          <a:p>
            <a:r>
              <a:rPr lang="tr-TR" sz="2400" dirty="0" smtClean="0"/>
              <a:t>5- Cinsiyet</a:t>
            </a:r>
          </a:p>
          <a:p>
            <a:r>
              <a:rPr lang="tr-TR" sz="2400" dirty="0" smtClean="0"/>
              <a:t>6- Yaş</a:t>
            </a:r>
          </a:p>
          <a:p>
            <a:r>
              <a:rPr lang="tr-TR" sz="2400" dirty="0" smtClean="0"/>
              <a:t>7- Çocuğun engelli olup olmaması</a:t>
            </a:r>
          </a:p>
          <a:p>
            <a:r>
              <a:rPr lang="tr-TR" sz="2400" dirty="0" smtClean="0"/>
              <a:t>8- Okul ortamı</a:t>
            </a:r>
          </a:p>
          <a:p>
            <a:r>
              <a:rPr lang="tr-TR" sz="2400" dirty="0" smtClean="0"/>
              <a:t>9- Kitle iletişim araçları</a:t>
            </a:r>
          </a:p>
          <a:p>
            <a:pPr>
              <a:buNone/>
            </a:pPr>
            <a:endParaRPr lang="tr-TR" sz="3600" b="1" dirty="0"/>
          </a:p>
        </p:txBody>
      </p:sp>
      <p:pic>
        <p:nvPicPr>
          <p:cNvPr id="4" name="3 Resim" descr="RAM LOGO KISA.png"/>
          <p:cNvPicPr>
            <a:picLocks noChangeAspect="1"/>
          </p:cNvPicPr>
          <p:nvPr/>
        </p:nvPicPr>
        <p:blipFill>
          <a:blip r:embed="rId2"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Sosyal Beceri Kazandırmada Anne Babanın Rolü</a:t>
            </a:r>
            <a:endParaRPr lang="tr-TR" b="1" dirty="0"/>
          </a:p>
        </p:txBody>
      </p:sp>
      <p:pic>
        <p:nvPicPr>
          <p:cNvPr id="4098" name="Picture 2" descr="C:\Users\Sinan\Desktop\5476874572890-911-Sosyal Beceri Eksikliği.jpg"/>
          <p:cNvPicPr>
            <a:picLocks noGrp="1" noChangeAspect="1" noChangeArrowheads="1"/>
          </p:cNvPicPr>
          <p:nvPr>
            <p:ph idx="1"/>
          </p:nvPr>
        </p:nvPicPr>
        <p:blipFill>
          <a:blip r:embed="rId2"/>
          <a:srcRect/>
          <a:stretch>
            <a:fillRect/>
          </a:stretch>
        </p:blipFill>
        <p:spPr bwMode="auto">
          <a:xfrm>
            <a:off x="1214414" y="1428736"/>
            <a:ext cx="5643602" cy="2571768"/>
          </a:xfrm>
          <a:prstGeom prst="rect">
            <a:avLst/>
          </a:prstGeom>
          <a:noFill/>
        </p:spPr>
      </p:pic>
      <p:sp>
        <p:nvSpPr>
          <p:cNvPr id="5" name="4 Dikdörtgen"/>
          <p:cNvSpPr/>
          <p:nvPr/>
        </p:nvSpPr>
        <p:spPr>
          <a:xfrm>
            <a:off x="571472" y="4071942"/>
            <a:ext cx="8001056" cy="2308324"/>
          </a:xfrm>
          <a:prstGeom prst="rect">
            <a:avLst/>
          </a:prstGeom>
        </p:spPr>
        <p:txBody>
          <a:bodyPr wrap="square">
            <a:spAutoFit/>
          </a:bodyPr>
          <a:lstStyle/>
          <a:p>
            <a:r>
              <a:rPr lang="tr-TR" sz="2400" dirty="0" smtClean="0"/>
              <a:t>Anne babalar, çocuklarının gelişiminde, onlara yeni beceriler kazandırılmasında en temel role sahip olan kişilerdir. Çocuklar sosyal becerileri anne-babalarıyla ya da bakıcı konumundaki kişilerle ilişki kurarak öğrenmeye başlar. Daha sonra</a:t>
            </a:r>
          </a:p>
          <a:p>
            <a:r>
              <a:rPr lang="tr-TR" sz="2400" dirty="0" smtClean="0"/>
              <a:t>sosyal gruba kardeşler, akranlar ve diğer yetişkinler katılır ve sosyal beceriler böylece gelişir.</a:t>
            </a:r>
            <a:endParaRPr lang="tr-TR" sz="2400" dirty="0"/>
          </a:p>
        </p:txBody>
      </p:sp>
      <p:pic>
        <p:nvPicPr>
          <p:cNvPr id="6" name="5 Resim" descr="RAM LOGO KISA.png"/>
          <p:cNvPicPr>
            <a:picLocks noChangeAspect="1"/>
          </p:cNvPicPr>
          <p:nvPr/>
        </p:nvPicPr>
        <p:blipFill>
          <a:blip r:embed="rId3" cstate="print"/>
          <a:stretch>
            <a:fillRect/>
          </a:stretch>
        </p:blipFill>
        <p:spPr>
          <a:xfrm>
            <a:off x="6786578" y="5929330"/>
            <a:ext cx="2357422" cy="9286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357166"/>
            <a:ext cx="8229600" cy="5768997"/>
          </a:xfrm>
        </p:spPr>
        <p:txBody>
          <a:bodyPr>
            <a:normAutofit fontScale="92500" lnSpcReduction="10000"/>
          </a:bodyPr>
          <a:lstStyle/>
          <a:p>
            <a:pPr algn="ctr">
              <a:buNone/>
            </a:pPr>
            <a:r>
              <a:rPr lang="tr-TR" sz="2800" dirty="0" smtClean="0"/>
              <a:t>    </a:t>
            </a:r>
            <a:r>
              <a:rPr lang="tr-TR" sz="2800" b="1" dirty="0" smtClean="0"/>
              <a:t>Anne babaların, çocuklarının sosyal becerilerini geliştirebilmeleri için;</a:t>
            </a:r>
          </a:p>
          <a:p>
            <a:pPr>
              <a:buNone/>
            </a:pPr>
            <a:r>
              <a:rPr lang="tr-TR" sz="2800" b="1" dirty="0" smtClean="0"/>
              <a:t>Zaman: </a:t>
            </a:r>
            <a:r>
              <a:rPr lang="tr-TR" sz="2400" dirty="0" smtClean="0"/>
              <a:t>Aile ve aile ilişkileri en temel sosyal ortamdır. Çocuklar soru sorarken, kendilerini ifade ederken, tartışırken, onlara birçok kişisel ve sosyal beceriyi kazandırmak mümkündür. Evdeki her ortam yukarıda adı geçen beceriler için bir fırsattır.</a:t>
            </a:r>
          </a:p>
          <a:p>
            <a:pPr>
              <a:buNone/>
            </a:pPr>
            <a:endParaRPr lang="tr-TR" sz="2400" dirty="0" smtClean="0"/>
          </a:p>
          <a:p>
            <a:pPr>
              <a:buNone/>
            </a:pPr>
            <a:r>
              <a:rPr lang="tr-TR" sz="2400" b="1" dirty="0" smtClean="0"/>
              <a:t>Tutarlılık:</a:t>
            </a:r>
            <a:r>
              <a:rPr lang="tr-TR" sz="2400" dirty="0" smtClean="0"/>
              <a:t> Çocukların bu becerileri geliştirebilmeleri ve becerilerin kalıcı olabilmesi için ev ortamında anne babaların benzer tutum ve davranışlar içinde olması gerekmektedir.</a:t>
            </a:r>
          </a:p>
          <a:p>
            <a:pPr>
              <a:buNone/>
            </a:pPr>
            <a:endParaRPr lang="tr-TR" sz="2400" dirty="0" smtClean="0"/>
          </a:p>
          <a:p>
            <a:pPr>
              <a:buNone/>
            </a:pPr>
            <a:r>
              <a:rPr lang="tr-TR" sz="2400" b="1" dirty="0" smtClean="0"/>
              <a:t>Model Alma: </a:t>
            </a:r>
            <a:r>
              <a:rPr lang="tr-TR" sz="2400" dirty="0" smtClean="0"/>
              <a:t>Çocuğun, öğretilmek istenen sosyal becerinin bir örneğini görmesi, gözlemlemesi önemlidir. Sosyal becerilerin öğretilmesinde anne babaların davranışları ve arkadaşlar çok etkili modeller olarak görülmektedir. Ailenin ve çocuğun sosyal yaşamı da bu açıdan önemlidir.</a:t>
            </a:r>
            <a:endParaRPr lang="tr-TR" sz="2400" dirty="0"/>
          </a:p>
        </p:txBody>
      </p:sp>
      <p:pic>
        <p:nvPicPr>
          <p:cNvPr id="5" name="4 Resim" descr="RAM LOGO KISA.png"/>
          <p:cNvPicPr>
            <a:picLocks noChangeAspect="1"/>
          </p:cNvPicPr>
          <p:nvPr/>
        </p:nvPicPr>
        <p:blipFill>
          <a:blip r:embed="rId2"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b="1" dirty="0" smtClean="0"/>
              <a:t>Ödüllendirme:</a:t>
            </a:r>
            <a:r>
              <a:rPr lang="tr-TR" dirty="0" smtClean="0"/>
              <a:t> Çocuklara bir sosyal beceriyi kazandırmada </a:t>
            </a:r>
            <a:r>
              <a:rPr lang="tr-TR" dirty="0" err="1" smtClean="0"/>
              <a:t>pekiştireçler</a:t>
            </a:r>
            <a:r>
              <a:rPr lang="tr-TR" dirty="0" smtClean="0"/>
              <a:t>, o becerinin yerleşmesini kolaylaştırıcı nitelik taşır. Ödül tekniğini kullanırken aşağıdaki noktalara dikkat edilmelidir:</a:t>
            </a:r>
          </a:p>
          <a:p>
            <a:r>
              <a:rPr lang="tr-TR" dirty="0" smtClean="0"/>
              <a:t>- Hangi davranışların, çocuğun hangi hareketlerinin ödüllendirileceği belirlenmelidir.</a:t>
            </a:r>
          </a:p>
          <a:p>
            <a:r>
              <a:rPr lang="tr-TR" dirty="0" smtClean="0"/>
              <a:t>- Ödüller, yiyecek, sosyal ödüller ve çocukların hoşlandığı etkinlikler de </a:t>
            </a:r>
            <a:r>
              <a:rPr lang="tr-TR" dirty="0" smtClean="0"/>
              <a:t>olabilir</a:t>
            </a:r>
            <a:r>
              <a:rPr lang="tr-TR" dirty="0" smtClean="0"/>
              <a:t> </a:t>
            </a:r>
            <a:r>
              <a:rPr lang="tr-TR" dirty="0" smtClean="0"/>
              <a:t>(www.</a:t>
            </a:r>
            <a:r>
              <a:rPr lang="tr-TR" dirty="0" err="1" smtClean="0"/>
              <a:t>mutluyasam</a:t>
            </a:r>
            <a:r>
              <a:rPr lang="tr-TR" dirty="0" smtClean="0"/>
              <a:t>.com.tr/).</a:t>
            </a:r>
            <a:endParaRPr lang="tr-TR" dirty="0"/>
          </a:p>
        </p:txBody>
      </p:sp>
      <p:pic>
        <p:nvPicPr>
          <p:cNvPr id="4" name="3 Resim" descr="RAM LOGO KISA.png"/>
          <p:cNvPicPr>
            <a:picLocks noChangeAspect="1"/>
          </p:cNvPicPr>
          <p:nvPr/>
        </p:nvPicPr>
        <p:blipFill>
          <a:blip r:embed="rId2"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Sosyal Becerileri Engelleyen Hastalıklar Nelerdir ​?</a:t>
            </a:r>
            <a:r>
              <a:rPr lang="tr-TR" dirty="0" smtClean="0"/>
              <a:t>​​​​​</a:t>
            </a:r>
            <a:endParaRPr lang="tr-TR" dirty="0"/>
          </a:p>
        </p:txBody>
      </p:sp>
      <p:sp>
        <p:nvSpPr>
          <p:cNvPr id="3" name="2 İçerik Yer Tutucusu"/>
          <p:cNvSpPr>
            <a:spLocks noGrp="1"/>
          </p:cNvSpPr>
          <p:nvPr>
            <p:ph idx="1"/>
          </p:nvPr>
        </p:nvSpPr>
        <p:spPr/>
        <p:txBody>
          <a:bodyPr>
            <a:normAutofit fontScale="40000" lnSpcReduction="20000"/>
          </a:bodyPr>
          <a:lstStyle/>
          <a:p>
            <a:r>
              <a:rPr lang="tr-TR" sz="7400" dirty="0" smtClean="0"/>
              <a:t>Sosyal beceriler, kişilerin sağlıklı iletişim kurması ve başarılı olabilmesi için oldukça önemli bir durumken, bazı fiziksel ya da psikolojik hastalıkların, doğuştan ya da ilerleyen yaşlarda gelişerek sosyal becerilerde kesintiye neden olması, karşılaşılabilen bir durumdur. Kaygı, stres ya da depresyon gibi geçici psikolojik bozukluklardan, Alzheimer ya da </a:t>
            </a:r>
            <a:r>
              <a:rPr lang="tr-TR" sz="7400" dirty="0" err="1" smtClean="0"/>
              <a:t>demans</a:t>
            </a:r>
            <a:r>
              <a:rPr lang="tr-TR" sz="7400" dirty="0" smtClean="0"/>
              <a:t> gibi rahatsızlıklara kadar birçok farklı hastalık, sosyal beceriler açısından kayıplara neden olabilir.</a:t>
            </a:r>
            <a:br>
              <a:rPr lang="tr-TR" sz="7400" dirty="0" smtClean="0"/>
            </a:br>
            <a:endParaRPr lang="tr-TR" sz="7400" dirty="0" smtClean="0"/>
          </a:p>
          <a:p>
            <a:endParaRPr lang="tr-TR" dirty="0"/>
          </a:p>
        </p:txBody>
      </p:sp>
      <p:pic>
        <p:nvPicPr>
          <p:cNvPr id="4" name="3 Resim" descr="RAM LOGO KISA.png"/>
          <p:cNvPicPr>
            <a:picLocks noChangeAspect="1"/>
          </p:cNvPicPr>
          <p:nvPr/>
        </p:nvPicPr>
        <p:blipFill>
          <a:blip r:embed="rId2"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Erken çocukluk döneminde ortaya çıkan bazı rahatsızlıklar, ileri yaşlarda karşılaşılan problemler ya da kalıtsal bazı hastalıkların, sosyal beceriler üzerindeki olumsuz etkileri farklı derecelerde olabilir. Otizm spektrum bozukluğu (OKB) hastalarında, duygusal bağ kurabilme ve empati yeteneği oldukça kısıtlı olduğundan, sosyal sinyallerin doğru bir şekilde yorumlanması çoğu zaman mümkün olamamaktadır. </a:t>
            </a:r>
            <a:br>
              <a:rPr lang="tr-TR" dirty="0" smtClean="0"/>
            </a:br>
            <a:endParaRPr lang="tr-TR" dirty="0" smtClean="0"/>
          </a:p>
          <a:p>
            <a:endParaRPr lang="tr-TR" dirty="0"/>
          </a:p>
        </p:txBody>
      </p:sp>
      <p:pic>
        <p:nvPicPr>
          <p:cNvPr id="4" name="3 Resim" descr="RAM LOGO KISA.png"/>
          <p:cNvPicPr>
            <a:picLocks noChangeAspect="1"/>
          </p:cNvPicPr>
          <p:nvPr/>
        </p:nvPicPr>
        <p:blipFill>
          <a:blip r:embed="rId2"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Beceriler bir başka deyişle;</a:t>
            </a:r>
            <a:endParaRPr lang="tr-TR" dirty="0"/>
          </a:p>
        </p:txBody>
      </p:sp>
      <p:sp>
        <p:nvSpPr>
          <p:cNvPr id="5" name="4 İçerik Yer Tutucusu"/>
          <p:cNvSpPr>
            <a:spLocks noGrp="1"/>
          </p:cNvSpPr>
          <p:nvPr>
            <p:ph idx="1"/>
          </p:nvPr>
        </p:nvSpPr>
        <p:spPr/>
        <p:txBody>
          <a:bodyPr/>
          <a:lstStyle/>
          <a:p>
            <a:r>
              <a:rPr lang="tr-TR" dirty="0" smtClean="0"/>
              <a:t>Çevreye uyum ve uygun iletişim yolları kullanarak başkaları ile yaşanabilecek sözel ya da sözsüz çatışmalarla baş edebilme becerisidir.</a:t>
            </a:r>
          </a:p>
          <a:p>
            <a:r>
              <a:rPr lang="tr-TR" dirty="0" smtClean="0"/>
              <a:t>Bireyin, bireyler ya da topluluk tarafından verilen görevleri yerine getirebilme yetisidir.</a:t>
            </a:r>
          </a:p>
          <a:p>
            <a:endParaRPr lang="tr-TR" dirty="0"/>
          </a:p>
        </p:txBody>
      </p:sp>
      <p:pic>
        <p:nvPicPr>
          <p:cNvPr id="6" name="5 Resim" descr="RAM LOGO KISA.png"/>
          <p:cNvPicPr>
            <a:picLocks noChangeAspect="1"/>
          </p:cNvPicPr>
          <p:nvPr/>
        </p:nvPicPr>
        <p:blipFill>
          <a:blip r:embed="rId2" cstate="print"/>
          <a:stretch>
            <a:fillRect/>
          </a:stretch>
        </p:blipFill>
        <p:spPr>
          <a:xfrm>
            <a:off x="6643702" y="5357826"/>
            <a:ext cx="2500298" cy="121442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Sosyal </a:t>
            </a:r>
            <a:r>
              <a:rPr lang="tr-TR" dirty="0" err="1" smtClean="0"/>
              <a:t>anksiyete</a:t>
            </a:r>
            <a:r>
              <a:rPr lang="tr-TR" dirty="0" smtClean="0"/>
              <a:t> bozukluğu, yüksek kaygı ve rahatsızlık hissi nedeniyle kişilerin doğru iletişim kuramamasına neden olabilir. Depresyon süreci ya da </a:t>
            </a:r>
            <a:r>
              <a:rPr lang="tr-TR" dirty="0" err="1" smtClean="0"/>
              <a:t>bipolar</a:t>
            </a:r>
            <a:r>
              <a:rPr lang="tr-TR" dirty="0" smtClean="0"/>
              <a:t> atakları esnasında kişilerin kendisini sosyal ilişkilerden soyutlaması olasıdır. Sosyal izolasyon olarak adlandırılan kişinin bilinçli olarak sosyal ilişkilerini kesmesi durumu da sosyal becerilerin sekteye uğramasına neden olacaktır.  Şizofreni, Alzheimer ve </a:t>
            </a:r>
            <a:r>
              <a:rPr lang="tr-TR" dirty="0" err="1" smtClean="0"/>
              <a:t>Demans</a:t>
            </a:r>
            <a:r>
              <a:rPr lang="tr-TR" dirty="0" smtClean="0"/>
              <a:t> hastalıkları da kişinin becerilerinde sınırlamaya neden olan sağlık problemlerindendir.​</a:t>
            </a:r>
          </a:p>
          <a:p>
            <a:endParaRPr lang="tr-TR" dirty="0"/>
          </a:p>
        </p:txBody>
      </p:sp>
      <p:pic>
        <p:nvPicPr>
          <p:cNvPr id="4" name="3 Resim" descr="RAM LOGO KISA.png"/>
          <p:cNvPicPr>
            <a:picLocks noChangeAspect="1"/>
          </p:cNvPicPr>
          <p:nvPr/>
        </p:nvPicPr>
        <p:blipFill>
          <a:blip r:embed="rId2"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endParaRPr lang="tr-TR" sz="4400" dirty="0" smtClean="0"/>
          </a:p>
          <a:p>
            <a:pPr>
              <a:buNone/>
            </a:pPr>
            <a:endParaRPr lang="tr-TR" sz="4400" dirty="0" smtClean="0"/>
          </a:p>
          <a:p>
            <a:pPr>
              <a:buNone/>
            </a:pPr>
            <a:endParaRPr lang="tr-TR" sz="4400" dirty="0" smtClean="0"/>
          </a:p>
          <a:p>
            <a:pPr>
              <a:buNone/>
            </a:pPr>
            <a:endParaRPr lang="tr-TR" sz="4400" dirty="0"/>
          </a:p>
        </p:txBody>
      </p:sp>
      <p:sp>
        <p:nvSpPr>
          <p:cNvPr id="4" name="3 Dikdörtgen"/>
          <p:cNvSpPr/>
          <p:nvPr/>
        </p:nvSpPr>
        <p:spPr>
          <a:xfrm>
            <a:off x="214282" y="2214554"/>
            <a:ext cx="8643998" cy="1754326"/>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İZLEDİĞİNİZ İÇİN TEŞEKKÜR EDERİZ.</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eceri Gelişimi - Noema Aile Güncel Yazılar"/>
          <p:cNvPicPr>
            <a:picLocks noGrp="1"/>
          </p:cNvPicPr>
          <p:nvPr>
            <p:ph idx="1"/>
          </p:nvPr>
        </p:nvPicPr>
        <p:blipFill>
          <a:blip r:embed="rId2"/>
          <a:srcRect/>
          <a:stretch>
            <a:fillRect/>
          </a:stretch>
        </p:blipFill>
        <p:spPr bwMode="auto">
          <a:xfrm>
            <a:off x="357158" y="428604"/>
            <a:ext cx="7786742" cy="2500330"/>
          </a:xfrm>
          <a:prstGeom prst="rect">
            <a:avLst/>
          </a:prstGeom>
          <a:noFill/>
          <a:ln w="9525">
            <a:noFill/>
            <a:miter lim="800000"/>
            <a:headEnd/>
            <a:tailEnd/>
          </a:ln>
        </p:spPr>
      </p:pic>
      <p:sp>
        <p:nvSpPr>
          <p:cNvPr id="5" name="4 Dikdörtgen"/>
          <p:cNvSpPr/>
          <p:nvPr/>
        </p:nvSpPr>
        <p:spPr>
          <a:xfrm>
            <a:off x="285720" y="3071810"/>
            <a:ext cx="7929618" cy="2554545"/>
          </a:xfrm>
          <a:prstGeom prst="rect">
            <a:avLst/>
          </a:prstGeom>
        </p:spPr>
        <p:txBody>
          <a:bodyPr wrap="square">
            <a:spAutoFit/>
          </a:bodyPr>
          <a:lstStyle/>
          <a:p>
            <a:pPr algn="just"/>
            <a:r>
              <a:rPr lang="tr-TR" sz="3200" b="1" dirty="0" smtClean="0">
                <a:solidFill>
                  <a:srgbClr val="FF0000"/>
                </a:solidFill>
              </a:rPr>
              <a:t>Temel sosyal beceriler ; </a:t>
            </a:r>
            <a:r>
              <a:rPr lang="tr-TR" sz="3200" b="1" dirty="0" smtClean="0"/>
              <a:t>selamlaşma, dinleme, konuşmayı başlatma, konuşmayı sürdürme, soru sorma, lütfen ve teşekkür etme sözcüklerini kullanma, kendini tanıtma, başkalarını tanıtma şeklinde sıralanabilir</a:t>
            </a:r>
            <a:r>
              <a:rPr lang="tr-TR" sz="3200" dirty="0" smtClean="0"/>
              <a:t>.</a:t>
            </a:r>
            <a:endParaRPr lang="tr-TR" sz="3200" dirty="0"/>
          </a:p>
        </p:txBody>
      </p:sp>
      <p:pic>
        <p:nvPicPr>
          <p:cNvPr id="6" name="5 Resim" descr="RAM LOGO KISA.png"/>
          <p:cNvPicPr>
            <a:picLocks noChangeAspect="1"/>
          </p:cNvPicPr>
          <p:nvPr/>
        </p:nvPicPr>
        <p:blipFill>
          <a:blip r:embed="rId3" cstate="print"/>
          <a:stretch>
            <a:fillRect/>
          </a:stretch>
        </p:blipFill>
        <p:spPr>
          <a:xfrm>
            <a:off x="6038708" y="5500702"/>
            <a:ext cx="3105292" cy="13572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C:\Users\Sinan\Desktop\ocuk-egitimi.jpg"/>
          <p:cNvPicPr>
            <a:picLocks noGrp="1" noChangeAspect="1" noChangeArrowheads="1"/>
          </p:cNvPicPr>
          <p:nvPr>
            <p:ph idx="1"/>
          </p:nvPr>
        </p:nvPicPr>
        <p:blipFill>
          <a:blip r:embed="rId2"/>
          <a:srcRect/>
          <a:stretch>
            <a:fillRect/>
          </a:stretch>
        </p:blipFill>
        <p:spPr bwMode="auto">
          <a:xfrm>
            <a:off x="571500" y="357166"/>
            <a:ext cx="8143904" cy="3000396"/>
          </a:xfrm>
          <a:prstGeom prst="rect">
            <a:avLst/>
          </a:prstGeom>
          <a:noFill/>
        </p:spPr>
      </p:pic>
      <p:sp>
        <p:nvSpPr>
          <p:cNvPr id="5" name="4 Dikdörtgen"/>
          <p:cNvSpPr/>
          <p:nvPr/>
        </p:nvSpPr>
        <p:spPr>
          <a:xfrm>
            <a:off x="428596" y="3643314"/>
            <a:ext cx="8286808" cy="1569660"/>
          </a:xfrm>
          <a:prstGeom prst="rect">
            <a:avLst/>
          </a:prstGeom>
        </p:spPr>
        <p:txBody>
          <a:bodyPr wrap="square">
            <a:spAutoFit/>
          </a:bodyPr>
          <a:lstStyle/>
          <a:p>
            <a:pPr>
              <a:buNone/>
            </a:pPr>
            <a:r>
              <a:rPr lang="tr-TR" sz="2400" dirty="0" smtClean="0"/>
              <a:t>Sosyal beceri eğitiminin altında yatan </a:t>
            </a:r>
            <a:r>
              <a:rPr lang="tr-TR" sz="2400" dirty="0" smtClean="0">
                <a:solidFill>
                  <a:srgbClr val="FF0000"/>
                </a:solidFill>
              </a:rPr>
              <a:t>temel varsayım</a:t>
            </a:r>
            <a:r>
              <a:rPr lang="tr-TR" sz="2400" dirty="0" smtClean="0"/>
              <a:t>, kişilerin uygun sosyal davranışları ; bu becerileri bilmemeleridir. Çocuktan sorumlu yetişkin birey ya da anne-babaların bu konuda beklenen sosyal olgunluğa ve yeterliliğe sahip olmaları gerekmektedir.</a:t>
            </a:r>
          </a:p>
        </p:txBody>
      </p:sp>
      <p:pic>
        <p:nvPicPr>
          <p:cNvPr id="6" name="5 Resim" descr="RAM LOGO KISA.png"/>
          <p:cNvPicPr>
            <a:picLocks noChangeAspect="1"/>
          </p:cNvPicPr>
          <p:nvPr/>
        </p:nvPicPr>
        <p:blipFill>
          <a:blip r:embed="rId3"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dirty="0" smtClean="0"/>
              <a:t/>
            </a:r>
            <a:br>
              <a:rPr lang="tr-TR" sz="4000" b="1" dirty="0" smtClean="0"/>
            </a:br>
            <a:r>
              <a:rPr lang="tr-TR" sz="4000" b="1" dirty="0" smtClean="0"/>
              <a:t>Bir insan sosyal becerilerini nasıl geliştirebilir? </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t>Yetişkin bireylerde sosyal beceriler geliştirmek, çocuklardan daha zordur, çünkü kişiliği, geçmiş yaşantıları, travmaları ve aile içinde aldığı rol, sorumluluk alabilme becerisi, her şeyden önemlisi ruhsal sağlığı bu konuda önemli bir belirleyici faktördür.</a:t>
            </a:r>
          </a:p>
          <a:p>
            <a:r>
              <a:rPr lang="tr-TR" dirty="0" smtClean="0"/>
              <a:t>Yetişkin birey, yalnız olmamalı; sosyal becerisi gelişmiş bir arkadaş edinmeli ve bu arkadaşı sayesinde arkadaş grubunda yer almalıdır.</a:t>
            </a:r>
            <a:endParaRPr lang="tr-TR" dirty="0"/>
          </a:p>
        </p:txBody>
      </p:sp>
      <p:pic>
        <p:nvPicPr>
          <p:cNvPr id="4" name="3 Resim" descr="RAM LOGO KISA.png"/>
          <p:cNvPicPr>
            <a:picLocks noChangeAspect="1"/>
          </p:cNvPicPr>
          <p:nvPr/>
        </p:nvPicPr>
        <p:blipFill>
          <a:blip r:embed="rId2" cstate="print"/>
          <a:stretch>
            <a:fillRect/>
          </a:stretch>
        </p:blipFill>
        <p:spPr>
          <a:xfrm>
            <a:off x="6786578" y="5643578"/>
            <a:ext cx="2000264" cy="12144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a:t>
            </a:r>
            <a:endParaRPr lang="tr-TR" dirty="0"/>
          </a:p>
        </p:txBody>
      </p:sp>
      <p:pic>
        <p:nvPicPr>
          <p:cNvPr id="4" name="3 İçerik Yer Tutucusu" descr="Sosyal Beceriler Nelerdir? – Klinilk"/>
          <p:cNvPicPr>
            <a:picLocks noGrp="1"/>
          </p:cNvPicPr>
          <p:nvPr>
            <p:ph idx="1"/>
          </p:nvPr>
        </p:nvPicPr>
        <p:blipFill>
          <a:blip r:embed="rId2"/>
          <a:srcRect/>
          <a:stretch>
            <a:fillRect/>
          </a:stretch>
        </p:blipFill>
        <p:spPr bwMode="auto">
          <a:xfrm>
            <a:off x="785786" y="214290"/>
            <a:ext cx="7000924" cy="3214710"/>
          </a:xfrm>
          <a:prstGeom prst="rect">
            <a:avLst/>
          </a:prstGeom>
          <a:noFill/>
          <a:ln w="9525">
            <a:noFill/>
            <a:miter lim="800000"/>
            <a:headEnd/>
            <a:tailEnd/>
          </a:ln>
        </p:spPr>
      </p:pic>
      <p:sp>
        <p:nvSpPr>
          <p:cNvPr id="5" name="4 Dikdörtgen"/>
          <p:cNvSpPr/>
          <p:nvPr/>
        </p:nvSpPr>
        <p:spPr>
          <a:xfrm>
            <a:off x="857224" y="3500438"/>
            <a:ext cx="7715304" cy="3139321"/>
          </a:xfrm>
          <a:prstGeom prst="rect">
            <a:avLst/>
          </a:prstGeom>
        </p:spPr>
        <p:txBody>
          <a:bodyPr wrap="square">
            <a:spAutoFit/>
          </a:bodyPr>
          <a:lstStyle/>
          <a:p>
            <a:endParaRPr lang="tr-TR" dirty="0" smtClean="0"/>
          </a:p>
          <a:p>
            <a:pPr marL="342900" indent="-342900">
              <a:buAutoNum type="arabicPeriod"/>
            </a:pPr>
            <a:r>
              <a:rPr lang="tr-TR" sz="2400" dirty="0" smtClean="0"/>
              <a:t>Akranların birbirleriyle olan ilişkilerine yönelik beceriler,</a:t>
            </a:r>
          </a:p>
          <a:p>
            <a:pPr marL="342900" indent="-342900">
              <a:buAutoNum type="arabicPeriod"/>
            </a:pPr>
            <a:r>
              <a:rPr lang="tr-TR" sz="2400" dirty="0" smtClean="0"/>
              <a:t> </a:t>
            </a:r>
            <a:r>
              <a:rPr lang="tr-TR" sz="2400" dirty="0"/>
              <a:t>K</a:t>
            </a:r>
            <a:r>
              <a:rPr lang="tr-TR" sz="2400" dirty="0" smtClean="0"/>
              <a:t>endini kontrol etme becerileri,</a:t>
            </a:r>
          </a:p>
          <a:p>
            <a:pPr marL="342900" indent="-342900">
              <a:buAutoNum type="arabicPeriod" startAt="3"/>
            </a:pPr>
            <a:r>
              <a:rPr lang="tr-TR" sz="2400" dirty="0" smtClean="0"/>
              <a:t>Akademik beceriler,</a:t>
            </a:r>
          </a:p>
          <a:p>
            <a:pPr marL="342900" indent="-342900">
              <a:buAutoNum type="arabicPeriod" startAt="3"/>
            </a:pPr>
            <a:r>
              <a:rPr lang="tr-TR" sz="2400" dirty="0" smtClean="0"/>
              <a:t> </a:t>
            </a:r>
            <a:r>
              <a:rPr lang="tr-TR" sz="2400" dirty="0"/>
              <a:t>U</a:t>
            </a:r>
            <a:r>
              <a:rPr lang="tr-TR" sz="2400" dirty="0" smtClean="0"/>
              <a:t>yum becerileri,</a:t>
            </a:r>
          </a:p>
          <a:p>
            <a:pPr marL="342900" indent="-342900">
              <a:buAutoNum type="arabicPeriod" startAt="3"/>
            </a:pPr>
            <a:r>
              <a:rPr lang="tr-TR" sz="2400" dirty="0" smtClean="0"/>
              <a:t> </a:t>
            </a:r>
            <a:r>
              <a:rPr lang="tr-TR" sz="2400" dirty="0"/>
              <a:t>A</a:t>
            </a:r>
            <a:r>
              <a:rPr lang="tr-TR" sz="2400" dirty="0" smtClean="0"/>
              <a:t>tılganlık becerileri olmak üzere </a:t>
            </a:r>
            <a:r>
              <a:rPr lang="tr-TR" sz="2400" b="1" dirty="0" smtClean="0"/>
              <a:t>beş</a:t>
            </a:r>
            <a:r>
              <a:rPr lang="tr-TR" sz="2400" dirty="0" smtClean="0"/>
              <a:t> boyutta ele almıştır (</a:t>
            </a:r>
            <a:r>
              <a:rPr lang="tr-TR" sz="2400" dirty="0" err="1" smtClean="0"/>
              <a:t>Akt</a:t>
            </a:r>
            <a:r>
              <a:rPr lang="tr-TR" sz="2400" dirty="0" smtClean="0"/>
              <a:t>.:</a:t>
            </a:r>
            <a:r>
              <a:rPr lang="tr-TR" sz="2400" dirty="0" err="1" smtClean="0"/>
              <a:t>Avcıoğlu</a:t>
            </a:r>
            <a:r>
              <a:rPr lang="tr-TR" sz="2400" dirty="0" smtClean="0"/>
              <a:t>, 2009:11- </a:t>
            </a:r>
            <a:r>
              <a:rPr lang="tr-TR" sz="2400" dirty="0" err="1" smtClean="0"/>
              <a:t>google</a:t>
            </a:r>
            <a:r>
              <a:rPr lang="tr-TR" sz="2400" dirty="0" smtClean="0"/>
              <a:t> sayfası).</a:t>
            </a:r>
          </a:p>
          <a:p>
            <a:r>
              <a:rPr lang="tr-TR" dirty="0" smtClean="0">
                <a:hlinkClick r:id="rId3"/>
              </a:rPr>
              <a:t/>
            </a:r>
            <a:br>
              <a:rPr lang="tr-TR" dirty="0" smtClean="0">
                <a:hlinkClick r:id="rId3"/>
              </a:rPr>
            </a:br>
            <a:endParaRPr lang="tr-TR" dirty="0"/>
          </a:p>
        </p:txBody>
      </p:sp>
      <p:pic>
        <p:nvPicPr>
          <p:cNvPr id="7" name="6 Resim" descr="RAM LOGO KISA.png"/>
          <p:cNvPicPr>
            <a:picLocks noChangeAspect="1"/>
          </p:cNvPicPr>
          <p:nvPr/>
        </p:nvPicPr>
        <p:blipFill>
          <a:blip r:embed="rId4"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25404"/>
          </a:xfrm>
        </p:spPr>
        <p:txBody>
          <a:bodyPr>
            <a:normAutofit fontScale="90000"/>
          </a:bodyPr>
          <a:lstStyle/>
          <a:p>
            <a:endParaRPr lang="tr-TR" dirty="0"/>
          </a:p>
        </p:txBody>
      </p:sp>
      <p:pic>
        <p:nvPicPr>
          <p:cNvPr id="4" name="3 İçerik Yer Tutucusu" descr="Duvar Resimleri Sevimli küçük bir çocuk karikatür"/>
          <p:cNvPicPr>
            <a:picLocks noGrp="1"/>
          </p:cNvPicPr>
          <p:nvPr>
            <p:ph idx="1"/>
          </p:nvPr>
        </p:nvPicPr>
        <p:blipFill>
          <a:blip r:embed="rId2"/>
          <a:srcRect/>
          <a:stretch>
            <a:fillRect/>
          </a:stretch>
        </p:blipFill>
        <p:spPr bwMode="auto">
          <a:xfrm>
            <a:off x="714348" y="928670"/>
            <a:ext cx="2071702" cy="3143272"/>
          </a:xfrm>
          <a:prstGeom prst="rect">
            <a:avLst/>
          </a:prstGeom>
          <a:noFill/>
          <a:ln w="9525">
            <a:noFill/>
            <a:miter lim="800000"/>
            <a:headEnd/>
            <a:tailEnd/>
          </a:ln>
        </p:spPr>
      </p:pic>
      <p:graphicFrame>
        <p:nvGraphicFramePr>
          <p:cNvPr id="5" name="4 Tablo"/>
          <p:cNvGraphicFramePr>
            <a:graphicFrameLocks noGrp="1"/>
          </p:cNvGraphicFramePr>
          <p:nvPr/>
        </p:nvGraphicFramePr>
        <p:xfrm>
          <a:off x="3143241" y="357166"/>
          <a:ext cx="5635000" cy="4707203"/>
        </p:xfrm>
        <a:graphic>
          <a:graphicData uri="http://schemas.openxmlformats.org/drawingml/2006/table">
            <a:tbl>
              <a:tblPr/>
              <a:tblGrid>
                <a:gridCol w="5635000"/>
              </a:tblGrid>
              <a:tr h="4707203">
                <a:tc>
                  <a:txBody>
                    <a:bodyPr/>
                    <a:lstStyle/>
                    <a:p>
                      <a:endParaRPr lang="tr-TR" sz="2000" dirty="0" smtClean="0"/>
                    </a:p>
                    <a:p>
                      <a:r>
                        <a:rPr lang="tr-TR" sz="2000" dirty="0" smtClean="0"/>
                        <a:t>Çocuk, doğduğu andan itibaren sosyalleşme sürecine girer.</a:t>
                      </a:r>
                      <a:r>
                        <a:rPr lang="tr-TR" sz="2000" baseline="0" dirty="0" smtClean="0"/>
                        <a:t> Okul çağına geldiğinde (konuşma,/iletişim kurma becerisi, soru sorma, merak etme yeteneği sayesinde) farklı sosyal ortamlara girdikçe sosyal becerilerini geliştirmeye başlar. Dışa dönük; konuşkan, atılgan, hareketli çocukların sosyal becerileri, sakin çocuklara göre daha hızlı gelişmektedir.</a:t>
                      </a:r>
                    </a:p>
                    <a:p>
                      <a:r>
                        <a:rPr lang="tr-TR" sz="2000" baseline="0" dirty="0" smtClean="0"/>
                        <a:t>        Sosyal becerisi gelişen çocuğun, ayrıca akademik becerileri de daha hızlı olmaktadır; öğrenme isteği fazla olur. Akranlarıyla olan çatışmaları daha kolay </a:t>
                      </a:r>
                      <a:r>
                        <a:rPr lang="tr-TR" sz="2000" baseline="0" dirty="0" err="1" smtClean="0"/>
                        <a:t>tolere</a:t>
                      </a:r>
                      <a:r>
                        <a:rPr lang="tr-TR" sz="2000" baseline="0" dirty="0" smtClean="0"/>
                        <a:t> eder ve çatışma çözme yöntemlerini geliştirir ve uygular. </a:t>
                      </a:r>
                      <a:endParaRPr lang="tr-TR"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7" name="6 Resim" descr="RAM LOGO KISA.png"/>
          <p:cNvPicPr>
            <a:picLocks noChangeAspect="1"/>
          </p:cNvPicPr>
          <p:nvPr/>
        </p:nvPicPr>
        <p:blipFill>
          <a:blip r:embed="rId3" cstate="print"/>
          <a:stretch>
            <a:fillRect/>
          </a:stretch>
        </p:blipFill>
        <p:spPr>
          <a:xfrm>
            <a:off x="6786578" y="5643578"/>
            <a:ext cx="2357422" cy="12144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3200" dirty="0" smtClean="0"/>
              <a:t>Sosyal Becerisi Gelişen Çocuğun Özellikleri</a:t>
            </a:r>
            <a:endParaRPr lang="tr-TR" sz="3200" dirty="0"/>
          </a:p>
        </p:txBody>
      </p:sp>
      <p:pic>
        <p:nvPicPr>
          <p:cNvPr id="5" name="4 İçerik Yer Tutucusu" descr="C:\Users\Sinan\Desktop\cocuk_1.png"/>
          <p:cNvPicPr>
            <a:picLocks noGrp="1"/>
          </p:cNvPicPr>
          <p:nvPr>
            <p:ph idx="1"/>
          </p:nvPr>
        </p:nvPicPr>
        <p:blipFill>
          <a:blip r:embed="rId2" cstate="print"/>
          <a:srcRect/>
          <a:stretch>
            <a:fillRect/>
          </a:stretch>
        </p:blipFill>
        <p:spPr bwMode="auto">
          <a:xfrm>
            <a:off x="1142976" y="1142984"/>
            <a:ext cx="6858048" cy="2286016"/>
          </a:xfrm>
          <a:prstGeom prst="rect">
            <a:avLst/>
          </a:prstGeom>
          <a:noFill/>
          <a:ln w="9525">
            <a:noFill/>
            <a:miter lim="800000"/>
            <a:headEnd/>
            <a:tailEnd/>
          </a:ln>
        </p:spPr>
      </p:pic>
      <p:graphicFrame>
        <p:nvGraphicFramePr>
          <p:cNvPr id="6" name="5 Tablo"/>
          <p:cNvGraphicFramePr>
            <a:graphicFrameLocks noGrp="1"/>
          </p:cNvGraphicFramePr>
          <p:nvPr/>
        </p:nvGraphicFramePr>
        <p:xfrm>
          <a:off x="703385" y="3500438"/>
          <a:ext cx="8102990" cy="2214578"/>
        </p:xfrm>
        <a:graphic>
          <a:graphicData uri="http://schemas.openxmlformats.org/drawingml/2006/table">
            <a:tbl>
              <a:tblPr/>
              <a:tblGrid>
                <a:gridCol w="8102990"/>
              </a:tblGrid>
              <a:tr h="2214578">
                <a:tc>
                  <a:txBody>
                    <a:bodyPr/>
                    <a:lstStyle/>
                    <a:p>
                      <a:r>
                        <a:rPr lang="tr-TR" dirty="0" smtClean="0"/>
                        <a:t>Sosyal becerisi gelişen çocuk, empati kurma becerisi de gelişmiştir.</a:t>
                      </a:r>
                      <a:r>
                        <a:rPr lang="tr-TR" baseline="0" dirty="0" smtClean="0"/>
                        <a:t> Karşısındaki insanın duygularını anlar ve doğru yorumlar. Duygusal zekası gelişmiş bir çocuktur; duygularını kontrol edebilir. Akran çatışmalarında yer almaz ancak akran çatışması yaşayan arkadaşlarına arabulucu rolünü çok rahat üstlenir. </a:t>
                      </a:r>
                    </a:p>
                    <a:p>
                      <a:r>
                        <a:rPr lang="tr-TR" b="1" dirty="0" smtClean="0"/>
                        <a:t>Duygusal</a:t>
                      </a:r>
                      <a:r>
                        <a:rPr lang="tr-TR" dirty="0" smtClean="0"/>
                        <a:t> </a:t>
                      </a:r>
                      <a:r>
                        <a:rPr lang="tr-TR" b="1" dirty="0" smtClean="0"/>
                        <a:t>zeka, </a:t>
                      </a:r>
                      <a:r>
                        <a:rPr lang="tr-TR" dirty="0" smtClean="0"/>
                        <a:t>duygu yönetimi/kontrolü, </a:t>
                      </a:r>
                      <a:r>
                        <a:rPr lang="tr-TR" dirty="0" err="1" smtClean="0"/>
                        <a:t>farkındalık</a:t>
                      </a:r>
                      <a:r>
                        <a:rPr lang="tr-TR" dirty="0" smtClean="0"/>
                        <a:t>, empati, </a:t>
                      </a:r>
                      <a:r>
                        <a:rPr lang="tr-TR" b="1" dirty="0" smtClean="0"/>
                        <a:t>sosyal</a:t>
                      </a:r>
                      <a:r>
                        <a:rPr lang="tr-TR" dirty="0" smtClean="0"/>
                        <a:t> ilişkileri düzenleme, merak, azim, sabır gibi </a:t>
                      </a:r>
                      <a:r>
                        <a:rPr lang="tr-TR" b="1" dirty="0" smtClean="0"/>
                        <a:t>becerileri</a:t>
                      </a:r>
                      <a:r>
                        <a:rPr lang="tr-TR" dirty="0" smtClean="0"/>
                        <a:t> içermektedir. </a:t>
                      </a:r>
                    </a:p>
                    <a:p>
                      <a:r>
                        <a:rPr lang="tr-TR" b="1" dirty="0" smtClean="0"/>
                        <a:t>Sosyal</a:t>
                      </a:r>
                      <a:r>
                        <a:rPr lang="tr-TR" dirty="0" smtClean="0"/>
                        <a:t>-</a:t>
                      </a:r>
                      <a:r>
                        <a:rPr lang="tr-TR" b="1" dirty="0" smtClean="0"/>
                        <a:t>duygusal</a:t>
                      </a:r>
                      <a:r>
                        <a:rPr lang="tr-TR" dirty="0" smtClean="0"/>
                        <a:t> gelişim, çocukların genel gelişiminin ayrılmaz bir parçasıdır.</a:t>
                      </a:r>
                      <a:r>
                        <a:rPr lang="tr-TR" baseline="0" dirty="0" smtClean="0"/>
                        <a:t> </a:t>
                      </a:r>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7" name="6 Resim" descr="RAM LOGO KISA.png"/>
          <p:cNvPicPr>
            <a:picLocks noChangeAspect="1"/>
          </p:cNvPicPr>
          <p:nvPr/>
        </p:nvPicPr>
        <p:blipFill>
          <a:blip r:embed="rId3" cstate="print"/>
          <a:stretch>
            <a:fillRect/>
          </a:stretch>
        </p:blipFill>
        <p:spPr>
          <a:xfrm>
            <a:off x="7143736" y="5786454"/>
            <a:ext cx="2000264" cy="1071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1784</Words>
  <Application>Microsoft Office PowerPoint</Application>
  <PresentationFormat>Ekran Gösterisi (4:3)</PresentationFormat>
  <Paragraphs>118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SOSYAL BECERİLER </vt:lpstr>
      <vt:lpstr>SOSYAL BECERİLER NEDİR?</vt:lpstr>
      <vt:lpstr>Sosyal Beceriler bir başka deyişle;</vt:lpstr>
      <vt:lpstr>Slayt 4</vt:lpstr>
      <vt:lpstr>Slayt 5</vt:lpstr>
      <vt:lpstr> Bir insan sosyal becerilerini nasıl geliştirebilir?  </vt:lpstr>
      <vt:lpstr>A</vt:lpstr>
      <vt:lpstr>Slayt 8</vt:lpstr>
      <vt:lpstr>Sosyal Becerisi Gelişen Çocuğun Özellikleri</vt:lpstr>
      <vt:lpstr>Slayt 10</vt:lpstr>
      <vt:lpstr>Sosyal Beceri Teknikleri Nedir? </vt:lpstr>
      <vt:lpstr>Çocuklarda Sosyal İletişim Becerilerini Geliştirmek için Yapılması Gerekenler</vt:lpstr>
      <vt:lpstr>Slayt 13</vt:lpstr>
      <vt:lpstr>Slayt 14</vt:lpstr>
      <vt:lpstr>Slayt 15</vt:lpstr>
      <vt:lpstr>Slayt 16</vt:lpstr>
      <vt:lpstr>Slayt 17</vt:lpstr>
      <vt:lpstr>Slayt 18</vt:lpstr>
      <vt:lpstr>Slayt 19</vt:lpstr>
      <vt:lpstr>Slayt 20</vt:lpstr>
      <vt:lpstr>Sosyal Beceri mi?, Sosyal Yeterlilik mi?</vt:lpstr>
      <vt:lpstr>Slayt 22</vt:lpstr>
      <vt:lpstr>Slayt 23</vt:lpstr>
      <vt:lpstr>Slayt 24</vt:lpstr>
      <vt:lpstr>Sosyal Beceri Kazandırmada Anne Babanın Rolü</vt:lpstr>
      <vt:lpstr>Slayt 26</vt:lpstr>
      <vt:lpstr>Slayt 27</vt:lpstr>
      <vt:lpstr>Sosyal Becerileri Engelleyen Hastalıklar Nelerdir ​?​​​​​</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BECERİLER</dc:title>
  <dc:creator>Sinan</dc:creator>
  <cp:lastModifiedBy>Sinan</cp:lastModifiedBy>
  <cp:revision>23</cp:revision>
  <dcterms:created xsi:type="dcterms:W3CDTF">2024-07-19T10:09:26Z</dcterms:created>
  <dcterms:modified xsi:type="dcterms:W3CDTF">2024-07-23T10:43:42Z</dcterms:modified>
</cp:coreProperties>
</file>