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8" r:id="rId2"/>
    <p:sldId id="287" r:id="rId3"/>
    <p:sldId id="261" r:id="rId4"/>
    <p:sldId id="262" r:id="rId5"/>
    <p:sldId id="263" r:id="rId6"/>
    <p:sldId id="264" r:id="rId7"/>
    <p:sldId id="259" r:id="rId8"/>
    <p:sldId id="260" r:id="rId9"/>
    <p:sldId id="257" r:id="rId10"/>
    <p:sldId id="265" r:id="rId11"/>
    <p:sldId id="266" r:id="rId12"/>
    <p:sldId id="269" r:id="rId13"/>
    <p:sldId id="267" r:id="rId14"/>
    <p:sldId id="268"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9" r:id="rId32"/>
    <p:sldId id="290" r:id="rId33"/>
    <p:sldId id="291" r:id="rId34"/>
    <p:sldId id="292" r:id="rId3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20" d="100"/>
          <a:sy n="120" d="100"/>
        </p:scale>
        <p:origin x="120"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3DEC60DD-551A-4886-AB6B-073AD6EAE30D}" type="datetimeFigureOut">
              <a:rPr lang="tr-TR" smtClean="0"/>
              <a:t>21.10.2024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9B40F2-D6FE-46C4-8A2F-486F4DEBCB78}" type="slidenum">
              <a:rPr lang="tr-TR" smtClean="0"/>
              <a:t>‹#›</a:t>
            </a:fld>
            <a:endParaRPr lang="tr-TR"/>
          </a:p>
        </p:txBody>
      </p:sp>
    </p:spTree>
    <p:extLst>
      <p:ext uri="{BB962C8B-B14F-4D97-AF65-F5344CB8AC3E}">
        <p14:creationId xmlns:p14="http://schemas.microsoft.com/office/powerpoint/2010/main" val="701749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DEC60DD-551A-4886-AB6B-073AD6EAE30D}" type="datetimeFigureOut">
              <a:rPr lang="tr-TR" smtClean="0"/>
              <a:t>21.10.2024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9B40F2-D6FE-46C4-8A2F-486F4DEBCB78}" type="slidenum">
              <a:rPr lang="tr-TR" smtClean="0"/>
              <a:t>‹#›</a:t>
            </a:fld>
            <a:endParaRPr lang="tr-TR"/>
          </a:p>
        </p:txBody>
      </p:sp>
    </p:spTree>
    <p:extLst>
      <p:ext uri="{BB962C8B-B14F-4D97-AF65-F5344CB8AC3E}">
        <p14:creationId xmlns:p14="http://schemas.microsoft.com/office/powerpoint/2010/main" val="2571780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DEC60DD-551A-4886-AB6B-073AD6EAE30D}" type="datetimeFigureOut">
              <a:rPr lang="tr-TR" smtClean="0"/>
              <a:t>21.10.2024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9B40F2-D6FE-46C4-8A2F-486F4DEBCB78}" type="slidenum">
              <a:rPr lang="tr-TR" smtClean="0"/>
              <a:t>‹#›</a:t>
            </a:fld>
            <a:endParaRPr lang="tr-TR"/>
          </a:p>
        </p:txBody>
      </p:sp>
    </p:spTree>
    <p:extLst>
      <p:ext uri="{BB962C8B-B14F-4D97-AF65-F5344CB8AC3E}">
        <p14:creationId xmlns:p14="http://schemas.microsoft.com/office/powerpoint/2010/main" val="1135952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DEC60DD-551A-4886-AB6B-073AD6EAE30D}" type="datetimeFigureOut">
              <a:rPr lang="tr-TR" smtClean="0"/>
              <a:t>21.10.2024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9B40F2-D6FE-46C4-8A2F-486F4DEBCB78}" type="slidenum">
              <a:rPr lang="tr-TR" smtClean="0"/>
              <a:t>‹#›</a:t>
            </a:fld>
            <a:endParaRPr lang="tr-TR"/>
          </a:p>
        </p:txBody>
      </p:sp>
    </p:spTree>
    <p:extLst>
      <p:ext uri="{BB962C8B-B14F-4D97-AF65-F5344CB8AC3E}">
        <p14:creationId xmlns:p14="http://schemas.microsoft.com/office/powerpoint/2010/main" val="2418603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3DEC60DD-551A-4886-AB6B-073AD6EAE30D}" type="datetimeFigureOut">
              <a:rPr lang="tr-TR" smtClean="0"/>
              <a:t>21.10.2024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9B40F2-D6FE-46C4-8A2F-486F4DEBCB78}" type="slidenum">
              <a:rPr lang="tr-TR" smtClean="0"/>
              <a:t>‹#›</a:t>
            </a:fld>
            <a:endParaRPr lang="tr-TR"/>
          </a:p>
        </p:txBody>
      </p:sp>
    </p:spTree>
    <p:extLst>
      <p:ext uri="{BB962C8B-B14F-4D97-AF65-F5344CB8AC3E}">
        <p14:creationId xmlns:p14="http://schemas.microsoft.com/office/powerpoint/2010/main" val="3797523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DEC60DD-551A-4886-AB6B-073AD6EAE30D}" type="datetimeFigureOut">
              <a:rPr lang="tr-TR" smtClean="0"/>
              <a:t>21.10.2024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C9B40F2-D6FE-46C4-8A2F-486F4DEBCB78}" type="slidenum">
              <a:rPr lang="tr-TR" smtClean="0"/>
              <a:t>‹#›</a:t>
            </a:fld>
            <a:endParaRPr lang="tr-TR"/>
          </a:p>
        </p:txBody>
      </p:sp>
    </p:spTree>
    <p:extLst>
      <p:ext uri="{BB962C8B-B14F-4D97-AF65-F5344CB8AC3E}">
        <p14:creationId xmlns:p14="http://schemas.microsoft.com/office/powerpoint/2010/main" val="2069841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DEC60DD-551A-4886-AB6B-073AD6EAE30D}" type="datetimeFigureOut">
              <a:rPr lang="tr-TR" smtClean="0"/>
              <a:t>21.10.2024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C9B40F2-D6FE-46C4-8A2F-486F4DEBCB78}" type="slidenum">
              <a:rPr lang="tr-TR" smtClean="0"/>
              <a:t>‹#›</a:t>
            </a:fld>
            <a:endParaRPr lang="tr-TR"/>
          </a:p>
        </p:txBody>
      </p:sp>
    </p:spTree>
    <p:extLst>
      <p:ext uri="{BB962C8B-B14F-4D97-AF65-F5344CB8AC3E}">
        <p14:creationId xmlns:p14="http://schemas.microsoft.com/office/powerpoint/2010/main" val="2854704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DEC60DD-551A-4886-AB6B-073AD6EAE30D}" type="datetimeFigureOut">
              <a:rPr lang="tr-TR" smtClean="0"/>
              <a:t>21.10.2024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C9B40F2-D6FE-46C4-8A2F-486F4DEBCB78}" type="slidenum">
              <a:rPr lang="tr-TR" smtClean="0"/>
              <a:t>‹#›</a:t>
            </a:fld>
            <a:endParaRPr lang="tr-TR"/>
          </a:p>
        </p:txBody>
      </p:sp>
    </p:spTree>
    <p:extLst>
      <p:ext uri="{BB962C8B-B14F-4D97-AF65-F5344CB8AC3E}">
        <p14:creationId xmlns:p14="http://schemas.microsoft.com/office/powerpoint/2010/main" val="315566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DEC60DD-551A-4886-AB6B-073AD6EAE30D}" type="datetimeFigureOut">
              <a:rPr lang="tr-TR" smtClean="0"/>
              <a:t>21.10.2024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C9B40F2-D6FE-46C4-8A2F-486F4DEBCB78}" type="slidenum">
              <a:rPr lang="tr-TR" smtClean="0"/>
              <a:t>‹#›</a:t>
            </a:fld>
            <a:endParaRPr lang="tr-TR"/>
          </a:p>
        </p:txBody>
      </p:sp>
    </p:spTree>
    <p:extLst>
      <p:ext uri="{BB962C8B-B14F-4D97-AF65-F5344CB8AC3E}">
        <p14:creationId xmlns:p14="http://schemas.microsoft.com/office/powerpoint/2010/main" val="1811898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DEC60DD-551A-4886-AB6B-073AD6EAE30D}" type="datetimeFigureOut">
              <a:rPr lang="tr-TR" smtClean="0"/>
              <a:t>21.10.2024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C9B40F2-D6FE-46C4-8A2F-486F4DEBCB78}" type="slidenum">
              <a:rPr lang="tr-TR" smtClean="0"/>
              <a:t>‹#›</a:t>
            </a:fld>
            <a:endParaRPr lang="tr-TR"/>
          </a:p>
        </p:txBody>
      </p:sp>
    </p:spTree>
    <p:extLst>
      <p:ext uri="{BB962C8B-B14F-4D97-AF65-F5344CB8AC3E}">
        <p14:creationId xmlns:p14="http://schemas.microsoft.com/office/powerpoint/2010/main" val="998759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DEC60DD-551A-4886-AB6B-073AD6EAE30D}" type="datetimeFigureOut">
              <a:rPr lang="tr-TR" smtClean="0"/>
              <a:t>21.10.2024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C9B40F2-D6FE-46C4-8A2F-486F4DEBCB78}" type="slidenum">
              <a:rPr lang="tr-TR" smtClean="0"/>
              <a:t>‹#›</a:t>
            </a:fld>
            <a:endParaRPr lang="tr-TR"/>
          </a:p>
        </p:txBody>
      </p:sp>
    </p:spTree>
    <p:extLst>
      <p:ext uri="{BB962C8B-B14F-4D97-AF65-F5344CB8AC3E}">
        <p14:creationId xmlns:p14="http://schemas.microsoft.com/office/powerpoint/2010/main" val="5195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3000"/>
            <a:duotone>
              <a:prstClr val="black"/>
              <a:schemeClr val="accent4">
                <a:tint val="45000"/>
                <a:satMod val="400000"/>
              </a:schemeClr>
            </a:duotone>
            <a:extLst>
              <a:ext uri="{BEBA8EAE-BF5A-486C-A8C5-ECC9F3942E4B}">
                <a14:imgProps xmlns:a14="http://schemas.microsoft.com/office/drawing/2010/main">
                  <a14:imgLayer r:embed="rId14">
                    <a14:imgEffect>
                      <a14:colorTemperature colorTemp="9870"/>
                    </a14:imgEffect>
                    <a14:imgEffect>
                      <a14:saturation sat="370000"/>
                    </a14:imgEffect>
                  </a14:imgLayer>
                </a14:imgProps>
              </a:ext>
            </a:extLst>
          </a:blip>
          <a:srcRect/>
          <a:stretch>
            <a:fillRect t="3000"/>
          </a:stretch>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EC60DD-551A-4886-AB6B-073AD6EAE30D}" type="datetimeFigureOut">
              <a:rPr lang="tr-TR" smtClean="0"/>
              <a:t>21.10.2024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9B40F2-D6FE-46C4-8A2F-486F4DEBCB78}" type="slidenum">
              <a:rPr lang="tr-TR" smtClean="0"/>
              <a:t>‹#›</a:t>
            </a:fld>
            <a:endParaRPr lang="tr-TR"/>
          </a:p>
        </p:txBody>
      </p:sp>
    </p:spTree>
    <p:extLst>
      <p:ext uri="{BB962C8B-B14F-4D97-AF65-F5344CB8AC3E}">
        <p14:creationId xmlns:p14="http://schemas.microsoft.com/office/powerpoint/2010/main" val="2936052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1.jf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f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f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f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5.jf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f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f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f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f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dirty="0" smtClean="0">
                <a:solidFill>
                  <a:srgbClr val="FF0000"/>
                </a:solidFill>
                <a:latin typeface="Franklin Gothic Demi" panose="020B0703020102020204" pitchFamily="34" charset="0"/>
              </a:rPr>
              <a:t>İLETİŞİM BECERİLERİ VELİ SUNUMU</a:t>
            </a:r>
            <a:endParaRPr lang="tr-TR" sz="3600" dirty="0">
              <a:solidFill>
                <a:srgbClr val="FF0000"/>
              </a:solidFill>
              <a:latin typeface="Franklin Gothic Demi" panose="020B0703020102020204" pitchFamily="34" charset="0"/>
            </a:endParaRP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5938" y="1690688"/>
            <a:ext cx="5907819" cy="1594360"/>
          </a:xfrm>
          <a:prstGeom prst="rect">
            <a:avLst/>
          </a:prstGeom>
        </p:spPr>
      </p:pic>
    </p:spTree>
    <p:extLst>
      <p:ext uri="{BB962C8B-B14F-4D97-AF65-F5344CB8AC3E}">
        <p14:creationId xmlns:p14="http://schemas.microsoft.com/office/powerpoint/2010/main" val="5109793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FF0000"/>
                </a:solidFill>
                <a:latin typeface="Franklin Gothic Demi" panose="020B0703020102020204" pitchFamily="34" charset="0"/>
              </a:rPr>
              <a:t>AİLE İÇİ İLETİŞİM</a:t>
            </a:r>
            <a:endParaRPr lang="tr-TR" sz="3600" dirty="0">
              <a:solidFill>
                <a:srgbClr val="FF0000"/>
              </a:solidFill>
              <a:latin typeface="Franklin Gothic Demi" panose="020B0703020102020204" pitchFamily="34" charset="0"/>
            </a:endParaRPr>
          </a:p>
        </p:txBody>
      </p:sp>
      <p:sp>
        <p:nvSpPr>
          <p:cNvPr id="3" name="İçerik Yer Tutucusu 2"/>
          <p:cNvSpPr>
            <a:spLocks noGrp="1"/>
          </p:cNvSpPr>
          <p:nvPr>
            <p:ph idx="1"/>
          </p:nvPr>
        </p:nvSpPr>
        <p:spPr/>
        <p:txBody>
          <a:bodyPr>
            <a:normAutofit/>
          </a:bodyPr>
          <a:lstStyle/>
          <a:p>
            <a:r>
              <a:rPr lang="tr-TR" sz="2000" dirty="0" smtClean="0">
                <a:solidFill>
                  <a:srgbClr val="002060"/>
                </a:solidFill>
                <a:latin typeface="Franklin Gothic Demi Cond" panose="020B0706030402020204" pitchFamily="34" charset="0"/>
              </a:rPr>
              <a:t>Unutmayalım ki anne babalar çocuklarından bekledikleri davranış modeline uygun bir davranış içinde olmalıdır. </a:t>
            </a:r>
          </a:p>
          <a:p>
            <a:pPr marL="0" indent="0">
              <a:buNone/>
            </a:pPr>
            <a:r>
              <a:rPr lang="tr-TR" sz="2000" dirty="0" smtClean="0">
                <a:solidFill>
                  <a:srgbClr val="002060"/>
                </a:solidFill>
                <a:latin typeface="Franklin Gothic Demi Cond" panose="020B0706030402020204" pitchFamily="34" charset="0"/>
              </a:rPr>
              <a:t>• Yani; aile, iletişim becerilerini kullanamıyorsa çocukta iletişim becerilerini kullanamaz. </a:t>
            </a:r>
          </a:p>
          <a:p>
            <a:pPr marL="0" indent="0">
              <a:buNone/>
            </a:pPr>
            <a:r>
              <a:rPr lang="tr-TR" sz="2000" dirty="0" smtClean="0">
                <a:solidFill>
                  <a:srgbClr val="002060"/>
                </a:solidFill>
                <a:latin typeface="Franklin Gothic Demi Cond" panose="020B0706030402020204" pitchFamily="34" charset="0"/>
              </a:rPr>
              <a:t>• İletişim becerilerini kullanamayan kişilerin sosyal çevreleri ile çatışmalar yaşamaları kaçınılmazdır.</a:t>
            </a:r>
          </a:p>
          <a:p>
            <a:pPr marL="0" indent="0">
              <a:buNone/>
            </a:pPr>
            <a:r>
              <a:rPr lang="tr-TR" sz="2000" dirty="0" smtClean="0">
                <a:solidFill>
                  <a:srgbClr val="002060"/>
                </a:solidFill>
                <a:latin typeface="Franklin Gothic Demi Cond" panose="020B0706030402020204" pitchFamily="34" charset="0"/>
              </a:rPr>
              <a:t> • Dolayısıyla anne-babasını örnek alan çocuk da hem ailede hem de sosyal çevrede sürekli çatışma içine girer. </a:t>
            </a:r>
            <a:endParaRPr lang="tr-TR" sz="2000" dirty="0">
              <a:solidFill>
                <a:srgbClr val="002060"/>
              </a:solidFill>
              <a:latin typeface="Franklin Gothic Demi Cond" panose="020B0706030402020204" pitchFamily="34"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4612" y="3705431"/>
            <a:ext cx="3944924" cy="2043362"/>
          </a:xfrm>
          <a:prstGeom prst="rect">
            <a:avLst/>
          </a:prstGeom>
        </p:spPr>
      </p:pic>
    </p:spTree>
    <p:extLst>
      <p:ext uri="{BB962C8B-B14F-4D97-AF65-F5344CB8AC3E}">
        <p14:creationId xmlns:p14="http://schemas.microsoft.com/office/powerpoint/2010/main" val="42800568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FF0000"/>
                </a:solidFill>
                <a:latin typeface="Franklin Gothic Demi" panose="020B0703020102020204" pitchFamily="34" charset="0"/>
              </a:rPr>
              <a:t>AİLE İÇİ İLETİŞİM</a:t>
            </a:r>
            <a:endParaRPr lang="tr-TR" sz="3600" dirty="0">
              <a:solidFill>
                <a:srgbClr val="FF0000"/>
              </a:solidFill>
              <a:latin typeface="Franklin Gothic Demi" panose="020B0703020102020204" pitchFamily="34" charset="0"/>
            </a:endParaRPr>
          </a:p>
        </p:txBody>
      </p:sp>
      <p:sp>
        <p:nvSpPr>
          <p:cNvPr id="3" name="İçerik Yer Tutucusu 2"/>
          <p:cNvSpPr>
            <a:spLocks noGrp="1"/>
          </p:cNvSpPr>
          <p:nvPr>
            <p:ph idx="1"/>
          </p:nvPr>
        </p:nvSpPr>
        <p:spPr/>
        <p:txBody>
          <a:bodyPr>
            <a:normAutofit/>
          </a:bodyPr>
          <a:lstStyle/>
          <a:p>
            <a:r>
              <a:rPr lang="tr-TR" sz="2000" dirty="0" smtClean="0">
                <a:solidFill>
                  <a:srgbClr val="002060"/>
                </a:solidFill>
                <a:latin typeface="Franklin Gothic Demi Cond" panose="020B0706030402020204" pitchFamily="34" charset="0"/>
              </a:rPr>
              <a:t>Anne babasının kendisini dinlediğini gören çocuk önce, kendisine değer ve önem verildiğini, kabul edildiğini, buna bağlı olarak da sevildiğini düşünür. Aynı zamanda çocuk duygularını ifade etme olanağı bulduğundan “anlaşıldım” duygusunu yaşar ve rahatlar.</a:t>
            </a:r>
          </a:p>
          <a:p>
            <a:r>
              <a:rPr lang="tr-TR" sz="2000" dirty="0" smtClean="0">
                <a:solidFill>
                  <a:srgbClr val="002060"/>
                </a:solidFill>
                <a:latin typeface="Franklin Gothic Demi Cond" panose="020B0706030402020204" pitchFamily="34" charset="0"/>
              </a:rPr>
              <a:t>UNUTMAYALIM; Çocukla iletişim kurmada tek reçete vardır: Onu, gerçekten, yürekten, can kulağıyla dinlemek, onu anlamaya çalışmak ve ona dinlendiğini hissettirmek</a:t>
            </a:r>
            <a:r>
              <a:rPr lang="tr-TR" sz="2000" dirty="0" smtClean="0">
                <a:latin typeface="Franklin Gothic Demi Cond" panose="020B0706030402020204" pitchFamily="34" charset="0"/>
              </a:rPr>
              <a:t>.</a:t>
            </a:r>
            <a:endParaRPr lang="tr-TR" sz="2000" dirty="0">
              <a:latin typeface="Franklin Gothic Demi Cond" panose="020B0706030402020204" pitchFamily="34"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65057" y="3177381"/>
            <a:ext cx="3411110" cy="1647825"/>
          </a:xfrm>
          <a:prstGeom prst="rect">
            <a:avLst/>
          </a:prstGeom>
        </p:spPr>
      </p:pic>
    </p:spTree>
    <p:extLst>
      <p:ext uri="{BB962C8B-B14F-4D97-AF65-F5344CB8AC3E}">
        <p14:creationId xmlns:p14="http://schemas.microsoft.com/office/powerpoint/2010/main" val="31417196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FF0000"/>
                </a:solidFill>
                <a:latin typeface="Franklin Gothic Demi" panose="020B0703020102020204" pitchFamily="34" charset="0"/>
              </a:rPr>
              <a:t>ETKİLİ AİLE İÇİ İLETİŞİM İÇİN</a:t>
            </a:r>
            <a:endParaRPr lang="tr-TR" sz="3600" dirty="0">
              <a:solidFill>
                <a:srgbClr val="FF0000"/>
              </a:solidFill>
              <a:latin typeface="Franklin Gothic Demi" panose="020B0703020102020204" pitchFamily="34" charset="0"/>
            </a:endParaRPr>
          </a:p>
        </p:txBody>
      </p:sp>
      <p:sp>
        <p:nvSpPr>
          <p:cNvPr id="3" name="İçerik Yer Tutucusu 2"/>
          <p:cNvSpPr>
            <a:spLocks noGrp="1"/>
          </p:cNvSpPr>
          <p:nvPr>
            <p:ph idx="1"/>
          </p:nvPr>
        </p:nvSpPr>
        <p:spPr/>
        <p:txBody>
          <a:bodyPr>
            <a:normAutofit/>
          </a:bodyPr>
          <a:lstStyle/>
          <a:p>
            <a:r>
              <a:rPr lang="tr-TR" sz="2000" dirty="0" smtClean="0">
                <a:solidFill>
                  <a:srgbClr val="002060"/>
                </a:solidFill>
                <a:latin typeface="Franklin Gothic Demi Cond" panose="020B0706030402020204" pitchFamily="34" charset="0"/>
              </a:rPr>
              <a:t>Çocukla sağlıklı iletişim kurabilmek için çocuğunuzu olduğu gibi kabul edin.</a:t>
            </a:r>
          </a:p>
          <a:p>
            <a:pPr marL="0" indent="0">
              <a:buNone/>
            </a:pPr>
            <a:r>
              <a:rPr lang="tr-TR" sz="2000" dirty="0" smtClean="0">
                <a:solidFill>
                  <a:srgbClr val="002060"/>
                </a:solidFill>
                <a:latin typeface="Franklin Gothic Demi Cond" panose="020B0706030402020204" pitchFamily="34" charset="0"/>
              </a:rPr>
              <a:t>• Kendinizi çocuğun yerine koyarak durumu değerlendirin. Çocuğunuzun duygularını anlamaya, çevreye ve olaylara onun gözleriyle bakmaya çalışın.</a:t>
            </a:r>
          </a:p>
          <a:p>
            <a:pPr marL="0" indent="0">
              <a:buNone/>
            </a:pPr>
            <a:r>
              <a:rPr lang="tr-TR" sz="2000" dirty="0" smtClean="0">
                <a:solidFill>
                  <a:srgbClr val="002060"/>
                </a:solidFill>
                <a:latin typeface="Franklin Gothic Demi Cond" panose="020B0706030402020204" pitchFamily="34" charset="0"/>
              </a:rPr>
              <a:t> • Çocuğunuzun sizden ayrı duyup düşüneceğini, farklı bir yapı ve bünyeye sahip olabileceğini kabul edin. </a:t>
            </a:r>
          </a:p>
          <a:p>
            <a:pPr marL="0" indent="0">
              <a:buNone/>
            </a:pPr>
            <a:r>
              <a:rPr lang="tr-TR" sz="2000" dirty="0" smtClean="0">
                <a:solidFill>
                  <a:srgbClr val="002060"/>
                </a:solidFill>
                <a:latin typeface="Franklin Gothic Demi Cond" panose="020B0706030402020204" pitchFamily="34" charset="0"/>
              </a:rPr>
              <a:t>• Çocuğunuzun gelişim süreci içinde yaşının icabı bazı davranış ve duygularda bulunabileceğini kabul edin. Çocuk yetişkin değildir. Yetişkin gibi </a:t>
            </a:r>
            <a:r>
              <a:rPr lang="tr-TR" sz="2000" dirty="0" err="1" smtClean="0">
                <a:solidFill>
                  <a:srgbClr val="002060"/>
                </a:solidFill>
                <a:latin typeface="Franklin Gothic Demi Cond" panose="020B0706030402020204" pitchFamily="34" charset="0"/>
              </a:rPr>
              <a:t>düşünemez,davranamaz</a:t>
            </a:r>
            <a:r>
              <a:rPr lang="tr-TR" sz="2000" dirty="0" smtClean="0">
                <a:solidFill>
                  <a:srgbClr val="002060"/>
                </a:solidFill>
                <a:latin typeface="Franklin Gothic Demi Cond" panose="020B0706030402020204" pitchFamily="34" charset="0"/>
              </a:rPr>
              <a:t> ama zamanı gelince öğrenir.</a:t>
            </a:r>
            <a:endParaRPr lang="tr-TR" sz="2000" dirty="0">
              <a:solidFill>
                <a:srgbClr val="002060"/>
              </a:solidFill>
              <a:latin typeface="Franklin Gothic Demi Cond" panose="020B0706030402020204" pitchFamily="34"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34470" y="4001294"/>
            <a:ext cx="3919330" cy="1803158"/>
          </a:xfrm>
          <a:prstGeom prst="rect">
            <a:avLst/>
          </a:prstGeom>
        </p:spPr>
      </p:pic>
    </p:spTree>
    <p:extLst>
      <p:ext uri="{BB962C8B-B14F-4D97-AF65-F5344CB8AC3E}">
        <p14:creationId xmlns:p14="http://schemas.microsoft.com/office/powerpoint/2010/main" val="28517214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FF0000"/>
                </a:solidFill>
                <a:latin typeface="Franklin Gothic Demi" panose="020B0703020102020204" pitchFamily="34" charset="0"/>
              </a:rPr>
              <a:t>İLETİŞİM ENGELLERİ</a:t>
            </a:r>
            <a:endParaRPr lang="tr-TR" sz="3600" dirty="0">
              <a:solidFill>
                <a:srgbClr val="FF0000"/>
              </a:solidFill>
              <a:latin typeface="Franklin Gothic Demi" panose="020B0703020102020204" pitchFamily="34" charset="0"/>
            </a:endParaRPr>
          </a:p>
        </p:txBody>
      </p:sp>
      <p:sp>
        <p:nvSpPr>
          <p:cNvPr id="3" name="İçerik Yer Tutucusu 2"/>
          <p:cNvSpPr>
            <a:spLocks noGrp="1"/>
          </p:cNvSpPr>
          <p:nvPr>
            <p:ph idx="1"/>
          </p:nvPr>
        </p:nvSpPr>
        <p:spPr>
          <a:xfrm>
            <a:off x="838200" y="1825625"/>
            <a:ext cx="10515600" cy="4972740"/>
          </a:xfrm>
        </p:spPr>
        <p:txBody>
          <a:bodyPr>
            <a:noAutofit/>
          </a:bodyPr>
          <a:lstStyle/>
          <a:p>
            <a:r>
              <a:rPr lang="tr-TR" sz="2000" dirty="0" smtClean="0">
                <a:solidFill>
                  <a:srgbClr val="002060"/>
                </a:solidFill>
                <a:latin typeface="Franklin Gothic Demi Cond" panose="020B0706030402020204" pitchFamily="34" charset="0"/>
              </a:rPr>
              <a:t>Emir vermek - Yönetmek </a:t>
            </a:r>
          </a:p>
          <a:p>
            <a:r>
              <a:rPr lang="tr-TR" sz="2000" dirty="0" smtClean="0">
                <a:solidFill>
                  <a:srgbClr val="002060"/>
                </a:solidFill>
                <a:latin typeface="Franklin Gothic Demi Cond" panose="020B0706030402020204" pitchFamily="34" charset="0"/>
              </a:rPr>
              <a:t> Tehdit etmek - Gözdağı Vermek </a:t>
            </a:r>
          </a:p>
          <a:p>
            <a:r>
              <a:rPr lang="tr-TR" sz="2000" dirty="0" smtClean="0">
                <a:solidFill>
                  <a:srgbClr val="002060"/>
                </a:solidFill>
                <a:latin typeface="Franklin Gothic Demi Cond" panose="020B0706030402020204" pitchFamily="34" charset="0"/>
              </a:rPr>
              <a:t>Yargılamak - Eleştirmek- Suçlamak </a:t>
            </a:r>
          </a:p>
          <a:p>
            <a:r>
              <a:rPr lang="tr-TR" sz="2000" dirty="0" smtClean="0">
                <a:solidFill>
                  <a:srgbClr val="002060"/>
                </a:solidFill>
                <a:latin typeface="Franklin Gothic Demi Cond" panose="020B0706030402020204" pitchFamily="34" charset="0"/>
              </a:rPr>
              <a:t> İsim takmak - Alay etmek </a:t>
            </a:r>
          </a:p>
          <a:p>
            <a:r>
              <a:rPr lang="tr-TR" sz="2000" dirty="0" smtClean="0">
                <a:solidFill>
                  <a:srgbClr val="002060"/>
                </a:solidFill>
                <a:latin typeface="Franklin Gothic Demi Cond" panose="020B0706030402020204" pitchFamily="34" charset="0"/>
              </a:rPr>
              <a:t>Karşılaştırmak – Kıyaslamak </a:t>
            </a:r>
          </a:p>
          <a:p>
            <a:r>
              <a:rPr lang="tr-TR" sz="2000" dirty="0" smtClean="0">
                <a:solidFill>
                  <a:srgbClr val="002060"/>
                </a:solidFill>
                <a:latin typeface="Franklin Gothic Demi Cond" panose="020B0706030402020204" pitchFamily="34" charset="0"/>
              </a:rPr>
              <a:t>Vaaz Vermek – Ahlak Dersi Vermek </a:t>
            </a:r>
          </a:p>
          <a:p>
            <a:r>
              <a:rPr lang="tr-TR" sz="2000" dirty="0" smtClean="0">
                <a:solidFill>
                  <a:srgbClr val="002060"/>
                </a:solidFill>
                <a:latin typeface="Franklin Gothic Demi Cond" panose="020B0706030402020204" pitchFamily="34" charset="0"/>
              </a:rPr>
              <a:t>Öğüt vermek – Çözüm ve Öneri Getirmek </a:t>
            </a:r>
          </a:p>
          <a:p>
            <a:r>
              <a:rPr lang="tr-TR" sz="2000" dirty="0" smtClean="0">
                <a:solidFill>
                  <a:srgbClr val="002060"/>
                </a:solidFill>
                <a:latin typeface="Franklin Gothic Demi Cond" panose="020B0706030402020204" pitchFamily="34" charset="0"/>
              </a:rPr>
              <a:t>Nutuk Çekmek – Mantıklı Düşünceler Önermek </a:t>
            </a:r>
          </a:p>
          <a:p>
            <a:r>
              <a:rPr lang="tr-TR" sz="2000" dirty="0" smtClean="0">
                <a:solidFill>
                  <a:srgbClr val="002060"/>
                </a:solidFill>
                <a:latin typeface="Franklin Gothic Demi Cond" panose="020B0706030402020204" pitchFamily="34" charset="0"/>
              </a:rPr>
              <a:t> Övmek – İltifat Etmek – Pohpohlamak </a:t>
            </a:r>
          </a:p>
          <a:p>
            <a:r>
              <a:rPr lang="tr-TR" sz="2000" dirty="0" smtClean="0">
                <a:solidFill>
                  <a:srgbClr val="002060"/>
                </a:solidFill>
                <a:latin typeface="Franklin Gothic Demi Cond" panose="020B0706030402020204" pitchFamily="34" charset="0"/>
              </a:rPr>
              <a:t>Yorumlamak – Analiz Etmek – Tanı Koymak </a:t>
            </a:r>
          </a:p>
          <a:p>
            <a:r>
              <a:rPr lang="tr-TR" sz="2000" dirty="0" smtClean="0">
                <a:solidFill>
                  <a:srgbClr val="002060"/>
                </a:solidFill>
                <a:latin typeface="Franklin Gothic Demi Cond" panose="020B0706030402020204" pitchFamily="34" charset="0"/>
              </a:rPr>
              <a:t>Konuyu Dağıtmak – Oyalamak – Şakacı Davranmak </a:t>
            </a:r>
          </a:p>
          <a:p>
            <a:r>
              <a:rPr lang="tr-TR" sz="2000" dirty="0" smtClean="0">
                <a:solidFill>
                  <a:srgbClr val="002060"/>
                </a:solidFill>
                <a:latin typeface="Franklin Gothic Demi Cond" panose="020B0706030402020204" pitchFamily="34" charset="0"/>
              </a:rPr>
              <a:t>Soru Sormak – Sınamak- Çapraz Sorgulamak </a:t>
            </a:r>
            <a:endParaRPr lang="tr-TR" sz="2000" dirty="0">
              <a:solidFill>
                <a:srgbClr val="002060"/>
              </a:solidFill>
              <a:latin typeface="Franklin Gothic Demi Cond" panose="020B0706030402020204" pitchFamily="34"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77787" y="1825625"/>
            <a:ext cx="3486150" cy="2690771"/>
          </a:xfrm>
          <a:prstGeom prst="rect">
            <a:avLst/>
          </a:prstGeom>
        </p:spPr>
      </p:pic>
    </p:spTree>
    <p:extLst>
      <p:ext uri="{BB962C8B-B14F-4D97-AF65-F5344CB8AC3E}">
        <p14:creationId xmlns:p14="http://schemas.microsoft.com/office/powerpoint/2010/main" val="20563030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FF0000"/>
                </a:solidFill>
                <a:latin typeface="Franklin Gothic Demi" panose="020B0703020102020204" pitchFamily="34" charset="0"/>
              </a:rPr>
              <a:t>EMİR VERMEK YÖNETMEK</a:t>
            </a:r>
            <a:endParaRPr lang="tr-TR" sz="3600" dirty="0">
              <a:solidFill>
                <a:srgbClr val="FF0000"/>
              </a:solidFill>
              <a:latin typeface="Franklin Gothic Demi" panose="020B0703020102020204" pitchFamily="34" charset="0"/>
            </a:endParaRPr>
          </a:p>
        </p:txBody>
      </p:sp>
      <p:sp>
        <p:nvSpPr>
          <p:cNvPr id="3" name="İçerik Yer Tutucusu 2"/>
          <p:cNvSpPr>
            <a:spLocks noGrp="1"/>
          </p:cNvSpPr>
          <p:nvPr>
            <p:ph idx="1"/>
          </p:nvPr>
        </p:nvSpPr>
        <p:spPr/>
        <p:txBody>
          <a:bodyPr>
            <a:normAutofit/>
          </a:bodyPr>
          <a:lstStyle/>
          <a:p>
            <a:r>
              <a:rPr lang="tr-TR" sz="2000" dirty="0" smtClean="0">
                <a:solidFill>
                  <a:srgbClr val="002060"/>
                </a:solidFill>
                <a:latin typeface="Franklin Gothic Demi Cond" panose="020B0706030402020204" pitchFamily="34" charset="0"/>
              </a:rPr>
              <a:t>“Benim oğlum okulu bırakamaz, buna izin veremem.” “Başkalarının yaptıkları umurumda değil, sen en geç 7’de geleceksin. ” </a:t>
            </a:r>
          </a:p>
          <a:p>
            <a:r>
              <a:rPr lang="tr-TR" sz="2000" dirty="0" smtClean="0">
                <a:solidFill>
                  <a:srgbClr val="002060"/>
                </a:solidFill>
                <a:latin typeface="Franklin Gothic Demi Cond" panose="020B0706030402020204" pitchFamily="34" charset="0"/>
              </a:rPr>
              <a:t> Korku ya da aktif direnç yaratabilir, </a:t>
            </a:r>
          </a:p>
          <a:p>
            <a:r>
              <a:rPr lang="tr-TR" sz="2000" dirty="0" smtClean="0">
                <a:solidFill>
                  <a:srgbClr val="002060"/>
                </a:solidFill>
                <a:latin typeface="Franklin Gothic Demi Cond" panose="020B0706030402020204" pitchFamily="34" charset="0"/>
              </a:rPr>
              <a:t>Söylenenin tersini “denemeye” sevk edebilir, </a:t>
            </a:r>
          </a:p>
          <a:p>
            <a:r>
              <a:rPr lang="tr-TR" sz="2000" dirty="0" smtClean="0">
                <a:solidFill>
                  <a:srgbClr val="002060"/>
                </a:solidFill>
                <a:latin typeface="Franklin Gothic Demi Cond" panose="020B0706030402020204" pitchFamily="34" charset="0"/>
              </a:rPr>
              <a:t>İsyankar davranışa ya da misillemeye yol açabilir, </a:t>
            </a:r>
          </a:p>
          <a:p>
            <a:r>
              <a:rPr lang="tr-TR" sz="2000" dirty="0" smtClean="0">
                <a:solidFill>
                  <a:srgbClr val="002060"/>
                </a:solidFill>
                <a:latin typeface="Franklin Gothic Demi Cond" panose="020B0706030402020204" pitchFamily="34" charset="0"/>
              </a:rPr>
              <a:t>Çocuğa kendini önemsiz hissettirebilir.</a:t>
            </a:r>
            <a:endParaRPr lang="tr-TR" sz="2000" dirty="0">
              <a:solidFill>
                <a:srgbClr val="002060"/>
              </a:solidFill>
              <a:latin typeface="Franklin Gothic Demi Cond" panose="020B0706030402020204" pitchFamily="34" charset="0"/>
            </a:endParaRPr>
          </a:p>
        </p:txBody>
      </p:sp>
    </p:spTree>
    <p:extLst>
      <p:ext uri="{BB962C8B-B14F-4D97-AF65-F5344CB8AC3E}">
        <p14:creationId xmlns:p14="http://schemas.microsoft.com/office/powerpoint/2010/main" val="3164228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FF0000"/>
                </a:solidFill>
                <a:latin typeface="Franklin Gothic Demi" panose="020B0703020102020204" pitchFamily="34" charset="0"/>
              </a:rPr>
              <a:t>TEHDİT ETMEK GÖZDAĞI VERMEK</a:t>
            </a:r>
            <a:endParaRPr lang="tr-TR" sz="3600" dirty="0">
              <a:solidFill>
                <a:srgbClr val="FF0000"/>
              </a:solidFill>
              <a:latin typeface="Franklin Gothic Demi" panose="020B0703020102020204" pitchFamily="34" charset="0"/>
            </a:endParaRPr>
          </a:p>
        </p:txBody>
      </p:sp>
      <p:sp>
        <p:nvSpPr>
          <p:cNvPr id="3" name="İçerik Yer Tutucusu 2"/>
          <p:cNvSpPr>
            <a:spLocks noGrp="1"/>
          </p:cNvSpPr>
          <p:nvPr>
            <p:ph idx="1"/>
          </p:nvPr>
        </p:nvSpPr>
        <p:spPr/>
        <p:txBody>
          <a:bodyPr/>
          <a:lstStyle/>
          <a:p>
            <a:r>
              <a:rPr lang="tr-TR" dirty="0" smtClean="0">
                <a:solidFill>
                  <a:srgbClr val="002060"/>
                </a:solidFill>
              </a:rPr>
              <a:t>“</a:t>
            </a:r>
            <a:r>
              <a:rPr lang="tr-TR" sz="2000" dirty="0" smtClean="0">
                <a:solidFill>
                  <a:srgbClr val="002060"/>
                </a:solidFill>
                <a:latin typeface="Franklin Gothic Demi Cond" panose="020B0706030402020204" pitchFamily="34" charset="0"/>
              </a:rPr>
              <a:t>Eğer o telefonu hemen bırakmazsan, bir hafta eline alamayacaksın. ” “Geçen sefer bu şekilde davrandığında olanları hatırlıyorsun değil mi? </a:t>
            </a:r>
          </a:p>
          <a:p>
            <a:r>
              <a:rPr lang="tr-TR" sz="2000" dirty="0" smtClean="0">
                <a:solidFill>
                  <a:srgbClr val="002060"/>
                </a:solidFill>
                <a:latin typeface="Franklin Gothic Demi Cond" panose="020B0706030402020204" pitchFamily="34" charset="0"/>
              </a:rPr>
              <a:t> Korku, boyun eğme yaratabilir; </a:t>
            </a:r>
          </a:p>
          <a:p>
            <a:r>
              <a:rPr lang="tr-TR" sz="2000" dirty="0" smtClean="0">
                <a:solidFill>
                  <a:srgbClr val="002060"/>
                </a:solidFill>
                <a:latin typeface="Franklin Gothic Demi Cond" panose="020B0706030402020204" pitchFamily="34" charset="0"/>
              </a:rPr>
              <a:t>Söz konusu sonuçların gerçekten meydana gelip gelmeyeceğini “denemeye” yol açar; </a:t>
            </a:r>
          </a:p>
          <a:p>
            <a:r>
              <a:rPr lang="tr-TR" sz="2000" dirty="0" smtClean="0">
                <a:solidFill>
                  <a:srgbClr val="002060"/>
                </a:solidFill>
                <a:latin typeface="Franklin Gothic Demi Cond" panose="020B0706030402020204" pitchFamily="34" charset="0"/>
              </a:rPr>
              <a:t> Gücenme, kızgınlık, isyankarlığa neden olabilir.</a:t>
            </a:r>
            <a:endParaRPr lang="tr-TR" sz="2000" dirty="0">
              <a:solidFill>
                <a:srgbClr val="002060"/>
              </a:solidFill>
              <a:latin typeface="Franklin Gothic Demi Cond" panose="020B0706030402020204" pitchFamily="34" charset="0"/>
            </a:endParaRPr>
          </a:p>
        </p:txBody>
      </p:sp>
    </p:spTree>
    <p:extLst>
      <p:ext uri="{BB962C8B-B14F-4D97-AF65-F5344CB8AC3E}">
        <p14:creationId xmlns:p14="http://schemas.microsoft.com/office/powerpoint/2010/main" val="5320470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FF0000"/>
                </a:solidFill>
                <a:latin typeface="Franklin Gothic Demi" panose="020B0703020102020204" pitchFamily="34" charset="0"/>
              </a:rPr>
              <a:t>YARGILAMAK ELEŞTİRMEK SUÇLAMAK</a:t>
            </a:r>
            <a:endParaRPr lang="tr-TR" sz="3600" dirty="0">
              <a:solidFill>
                <a:srgbClr val="FF0000"/>
              </a:solidFill>
              <a:latin typeface="Franklin Gothic Demi" panose="020B0703020102020204" pitchFamily="34" charset="0"/>
            </a:endParaRPr>
          </a:p>
        </p:txBody>
      </p:sp>
      <p:sp>
        <p:nvSpPr>
          <p:cNvPr id="3" name="İçerik Yer Tutucusu 2"/>
          <p:cNvSpPr>
            <a:spLocks noGrp="1"/>
          </p:cNvSpPr>
          <p:nvPr>
            <p:ph idx="1"/>
          </p:nvPr>
        </p:nvSpPr>
        <p:spPr/>
        <p:txBody>
          <a:bodyPr>
            <a:normAutofit/>
          </a:bodyPr>
          <a:lstStyle/>
          <a:p>
            <a:r>
              <a:rPr lang="tr-TR" sz="2000" dirty="0" smtClean="0">
                <a:solidFill>
                  <a:srgbClr val="002060"/>
                </a:solidFill>
                <a:latin typeface="Franklin Gothic Demi Cond" panose="020B0706030402020204" pitchFamily="34" charset="0"/>
              </a:rPr>
              <a:t>“Her zamanki gibi yine hatalısın” “Bu notlar normal, zaten tembelin tekisin” </a:t>
            </a:r>
          </a:p>
          <a:p>
            <a:r>
              <a:rPr lang="tr-TR" sz="2000" dirty="0" smtClean="0">
                <a:solidFill>
                  <a:srgbClr val="002060"/>
                </a:solidFill>
                <a:latin typeface="Franklin Gothic Demi Cond" panose="020B0706030402020204" pitchFamily="34" charset="0"/>
              </a:rPr>
              <a:t>Yetersiz, aptallık, yanlış değerlendirme anlamı taşır; </a:t>
            </a:r>
          </a:p>
          <a:p>
            <a:r>
              <a:rPr lang="tr-TR" sz="2000" dirty="0" smtClean="0">
                <a:solidFill>
                  <a:srgbClr val="002060"/>
                </a:solidFill>
                <a:latin typeface="Franklin Gothic Demi Cond" panose="020B0706030402020204" pitchFamily="34" charset="0"/>
              </a:rPr>
              <a:t>Çocuğun olumsuz bir yargıya hedef olma ya da azarlanma korkusuyla iletişimi kesmesine yol açar; </a:t>
            </a:r>
          </a:p>
          <a:p>
            <a:r>
              <a:rPr lang="tr-TR" sz="2000" dirty="0" smtClean="0">
                <a:solidFill>
                  <a:srgbClr val="002060"/>
                </a:solidFill>
                <a:latin typeface="Franklin Gothic Demi Cond" panose="020B0706030402020204" pitchFamily="34" charset="0"/>
              </a:rPr>
              <a:t>Genellikle çocuk yargı ve eleştirileri gerçek olarak algılar (Ben kötüyüm!) yada karşılık verir. (Siz de daha mükemmel değilsiniz!). </a:t>
            </a:r>
          </a:p>
          <a:p>
            <a:r>
              <a:rPr lang="tr-TR" sz="2000" dirty="0" smtClean="0">
                <a:solidFill>
                  <a:srgbClr val="002060"/>
                </a:solidFill>
                <a:latin typeface="Franklin Gothic Demi Cond" panose="020B0706030402020204" pitchFamily="34" charset="0"/>
              </a:rPr>
              <a:t> Benlik saygısını azaltır.</a:t>
            </a:r>
            <a:endParaRPr lang="tr-TR" sz="2000" dirty="0">
              <a:solidFill>
                <a:srgbClr val="002060"/>
              </a:solidFill>
              <a:latin typeface="Franklin Gothic Demi Cond" panose="020B0706030402020204" pitchFamily="34" charset="0"/>
            </a:endParaRPr>
          </a:p>
        </p:txBody>
      </p:sp>
    </p:spTree>
    <p:extLst>
      <p:ext uri="{BB962C8B-B14F-4D97-AF65-F5344CB8AC3E}">
        <p14:creationId xmlns:p14="http://schemas.microsoft.com/office/powerpoint/2010/main" val="9275395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FF0000"/>
                </a:solidFill>
                <a:latin typeface="Franklin Gothic Demi" panose="020B0703020102020204" pitchFamily="34" charset="0"/>
              </a:rPr>
              <a:t>İSİM TAKMAK-ALAY ETMEK</a:t>
            </a:r>
            <a:endParaRPr lang="tr-TR" sz="3600" dirty="0">
              <a:solidFill>
                <a:srgbClr val="FF0000"/>
              </a:solidFill>
              <a:latin typeface="Franklin Gothic Demi" panose="020B0703020102020204" pitchFamily="34" charset="0"/>
            </a:endParaRPr>
          </a:p>
        </p:txBody>
      </p:sp>
      <p:sp>
        <p:nvSpPr>
          <p:cNvPr id="3" name="İçerik Yer Tutucusu 2"/>
          <p:cNvSpPr>
            <a:spLocks noGrp="1"/>
          </p:cNvSpPr>
          <p:nvPr>
            <p:ph idx="1"/>
          </p:nvPr>
        </p:nvSpPr>
        <p:spPr/>
        <p:txBody>
          <a:bodyPr>
            <a:normAutofit/>
          </a:bodyPr>
          <a:lstStyle/>
          <a:p>
            <a:pPr marL="0" indent="0">
              <a:buNone/>
            </a:pPr>
            <a:r>
              <a:rPr lang="tr-TR" sz="2000" dirty="0" smtClean="0">
                <a:solidFill>
                  <a:srgbClr val="002060"/>
                </a:solidFill>
                <a:latin typeface="Franklin Gothic Demi Cond" panose="020B0706030402020204" pitchFamily="34" charset="0"/>
              </a:rPr>
              <a:t>“Korkak! Sen de!” ,  “Kocaman oldun hala bebek gibi ağlıyorsun. ”</a:t>
            </a:r>
            <a:endParaRPr lang="tr-TR" sz="2000" dirty="0">
              <a:solidFill>
                <a:srgbClr val="002060"/>
              </a:solidFill>
              <a:latin typeface="Franklin Gothic Demi Cond" panose="020B0706030402020204" pitchFamily="34" charset="0"/>
            </a:endParaRPr>
          </a:p>
          <a:p>
            <a:r>
              <a:rPr lang="tr-TR" sz="2000" dirty="0" smtClean="0">
                <a:solidFill>
                  <a:srgbClr val="002060"/>
                </a:solidFill>
                <a:latin typeface="Franklin Gothic Demi Cond" panose="020B0706030402020204" pitchFamily="34" charset="0"/>
              </a:rPr>
              <a:t>Çocuğun kendini değersiz hissetmesine, sevilmediği kanısına varmasına yol açabilir;</a:t>
            </a:r>
          </a:p>
          <a:p>
            <a:r>
              <a:rPr lang="tr-TR" sz="2000" dirty="0" smtClean="0">
                <a:solidFill>
                  <a:srgbClr val="002060"/>
                </a:solidFill>
                <a:latin typeface="Franklin Gothic Demi Cond" panose="020B0706030402020204" pitchFamily="34" charset="0"/>
              </a:rPr>
              <a:t>Çocuğun öz-imgesi üzerinde olumsuz etkiler yaratır; </a:t>
            </a:r>
          </a:p>
          <a:p>
            <a:r>
              <a:rPr lang="tr-TR" sz="2000" dirty="0" smtClean="0">
                <a:solidFill>
                  <a:srgbClr val="002060"/>
                </a:solidFill>
                <a:latin typeface="Franklin Gothic Demi Cond" panose="020B0706030402020204" pitchFamily="34" charset="0"/>
              </a:rPr>
              <a:t>Genellikle karşılık vermeye iter.</a:t>
            </a:r>
            <a:endParaRPr lang="tr-TR" sz="2000" dirty="0">
              <a:solidFill>
                <a:srgbClr val="002060"/>
              </a:solidFill>
              <a:latin typeface="Franklin Gothic Demi Cond" panose="020B0706030402020204" pitchFamily="34" charset="0"/>
            </a:endParaRPr>
          </a:p>
        </p:txBody>
      </p:sp>
    </p:spTree>
    <p:extLst>
      <p:ext uri="{BB962C8B-B14F-4D97-AF65-F5344CB8AC3E}">
        <p14:creationId xmlns:p14="http://schemas.microsoft.com/office/powerpoint/2010/main" val="31868774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FF0000"/>
                </a:solidFill>
                <a:latin typeface="Franklin Gothic Demi" panose="020B0703020102020204" pitchFamily="34" charset="0"/>
              </a:rPr>
              <a:t>VAAZ VERMEK-AHLEK DERSİ VERMEK</a:t>
            </a:r>
            <a:endParaRPr lang="tr-TR" sz="3600" dirty="0">
              <a:solidFill>
                <a:srgbClr val="FF0000"/>
              </a:solidFill>
              <a:latin typeface="Franklin Gothic Demi" panose="020B0703020102020204" pitchFamily="34" charset="0"/>
            </a:endParaRPr>
          </a:p>
        </p:txBody>
      </p:sp>
      <p:sp>
        <p:nvSpPr>
          <p:cNvPr id="3" name="İçerik Yer Tutucusu 2"/>
          <p:cNvSpPr>
            <a:spLocks noGrp="1"/>
          </p:cNvSpPr>
          <p:nvPr>
            <p:ph idx="1"/>
          </p:nvPr>
        </p:nvSpPr>
        <p:spPr/>
        <p:txBody>
          <a:bodyPr>
            <a:normAutofit/>
          </a:bodyPr>
          <a:lstStyle/>
          <a:p>
            <a:r>
              <a:rPr lang="tr-TR" sz="2000" dirty="0" smtClean="0">
                <a:solidFill>
                  <a:srgbClr val="002060"/>
                </a:solidFill>
                <a:latin typeface="Franklin Gothic Demi Cond" panose="020B0706030402020204" pitchFamily="34" charset="0"/>
              </a:rPr>
              <a:t>“ Sen yine de efendiliğini bozmamalıydın.” “Ne olursa olsun, büyüklerine saygıda kusur etmemelisin” </a:t>
            </a:r>
          </a:p>
          <a:p>
            <a:r>
              <a:rPr lang="tr-TR" sz="2000" dirty="0" smtClean="0">
                <a:solidFill>
                  <a:srgbClr val="002060"/>
                </a:solidFill>
                <a:latin typeface="Franklin Gothic Demi Cond" panose="020B0706030402020204" pitchFamily="34" charset="0"/>
              </a:rPr>
              <a:t>Zorunluluk ya da suçluluk duyguları yaratır; </a:t>
            </a:r>
          </a:p>
          <a:p>
            <a:r>
              <a:rPr lang="tr-TR" sz="2000" dirty="0" smtClean="0">
                <a:solidFill>
                  <a:srgbClr val="002060"/>
                </a:solidFill>
                <a:latin typeface="Franklin Gothic Demi Cond" panose="020B0706030402020204" pitchFamily="34" charset="0"/>
              </a:rPr>
              <a:t>Çocuğun durumunu daha şiddetle savunmasına yol açabilir; (Kim demiş?) </a:t>
            </a:r>
          </a:p>
          <a:p>
            <a:r>
              <a:rPr lang="tr-TR" sz="2000" dirty="0" smtClean="0">
                <a:solidFill>
                  <a:srgbClr val="002060"/>
                </a:solidFill>
                <a:latin typeface="Franklin Gothic Demi Cond" panose="020B0706030402020204" pitchFamily="34" charset="0"/>
              </a:rPr>
              <a:t>Çocuğun sorumluluk duygusuna güvenilmediği izlenimini verir. </a:t>
            </a:r>
          </a:p>
          <a:p>
            <a:r>
              <a:rPr lang="tr-TR" sz="2000" dirty="0" smtClean="0">
                <a:solidFill>
                  <a:srgbClr val="002060"/>
                </a:solidFill>
                <a:latin typeface="Franklin Gothic Demi Cond" panose="020B0706030402020204" pitchFamily="34" charset="0"/>
              </a:rPr>
              <a:t>Onun değerlerinin önemli olmadığını hissettirir.</a:t>
            </a:r>
            <a:endParaRPr lang="tr-TR" sz="2000" dirty="0">
              <a:solidFill>
                <a:srgbClr val="002060"/>
              </a:solidFill>
              <a:latin typeface="Franklin Gothic Demi Cond" panose="020B0706030402020204" pitchFamily="34" charset="0"/>
            </a:endParaRPr>
          </a:p>
        </p:txBody>
      </p:sp>
    </p:spTree>
    <p:extLst>
      <p:ext uri="{BB962C8B-B14F-4D97-AF65-F5344CB8AC3E}">
        <p14:creationId xmlns:p14="http://schemas.microsoft.com/office/powerpoint/2010/main" val="34409085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FF0000"/>
                </a:solidFill>
                <a:latin typeface="Franklin Gothic Demi" panose="020B0703020102020204" pitchFamily="34" charset="0"/>
              </a:rPr>
              <a:t>ÖĞÜT VERMEK-ÇÖZÜM ÖNERİ GETİRMEK</a:t>
            </a:r>
            <a:endParaRPr lang="tr-TR" sz="3600" dirty="0">
              <a:solidFill>
                <a:srgbClr val="FF0000"/>
              </a:solidFill>
              <a:latin typeface="Franklin Gothic Demi" panose="020B0703020102020204" pitchFamily="34" charset="0"/>
            </a:endParaRPr>
          </a:p>
        </p:txBody>
      </p:sp>
      <p:sp>
        <p:nvSpPr>
          <p:cNvPr id="3" name="İçerik Yer Tutucusu 2"/>
          <p:cNvSpPr>
            <a:spLocks noGrp="1"/>
          </p:cNvSpPr>
          <p:nvPr>
            <p:ph idx="1"/>
          </p:nvPr>
        </p:nvSpPr>
        <p:spPr/>
        <p:txBody>
          <a:bodyPr>
            <a:normAutofit/>
          </a:bodyPr>
          <a:lstStyle/>
          <a:p>
            <a:r>
              <a:rPr lang="tr-TR" sz="2000" dirty="0" smtClean="0">
                <a:solidFill>
                  <a:srgbClr val="002060"/>
                </a:solidFill>
                <a:latin typeface="Franklin Gothic Demi Cond" panose="020B0706030402020204" pitchFamily="34" charset="0"/>
              </a:rPr>
              <a:t>“Ben olsam asla bu şekilde davranmazdım” “ Onunla kavga etmek istemiyorsan ondan uzak dur, başkalarıyla arkadaşlık et. ” </a:t>
            </a:r>
          </a:p>
          <a:p>
            <a:r>
              <a:rPr lang="tr-TR" sz="2000" dirty="0" smtClean="0">
                <a:solidFill>
                  <a:srgbClr val="002060"/>
                </a:solidFill>
                <a:latin typeface="Franklin Gothic Demi Cond" panose="020B0706030402020204" pitchFamily="34" charset="0"/>
              </a:rPr>
              <a:t>Öğüt Vermek – Çözüm ve Öneri Getirmek; çocuğun bir sorun yaşadığı durumlarda iletişim engeline dönüşür; herhangi bir sorun yokken iletişim engeli olmadığı gibi uygun ve yardımcı olabilir. </a:t>
            </a:r>
          </a:p>
          <a:p>
            <a:r>
              <a:rPr lang="tr-TR" sz="2000" dirty="0" smtClean="0">
                <a:solidFill>
                  <a:srgbClr val="002060"/>
                </a:solidFill>
                <a:latin typeface="Franklin Gothic Demi Cond" panose="020B0706030402020204" pitchFamily="34" charset="0"/>
              </a:rPr>
              <a:t> Çocuğun kendi sorunlarını çözmekten aciz olduğunu düşündüğümüzü ima edebilir. </a:t>
            </a:r>
            <a:endParaRPr lang="tr-TR" sz="2000" dirty="0">
              <a:solidFill>
                <a:srgbClr val="002060"/>
              </a:solidFill>
              <a:latin typeface="Franklin Gothic Demi Cond" panose="020B0706030402020204" pitchFamily="34" charset="0"/>
            </a:endParaRPr>
          </a:p>
          <a:p>
            <a:r>
              <a:rPr lang="tr-TR" sz="2000" dirty="0" smtClean="0">
                <a:solidFill>
                  <a:srgbClr val="002060"/>
                </a:solidFill>
                <a:latin typeface="Franklin Gothic Demi Cond" panose="020B0706030402020204" pitchFamily="34" charset="0"/>
              </a:rPr>
              <a:t>Çocuğun sorunu bütünüyle düşünüp, değişik seçenekler getirip seçenekleri denemesine engel olabilir. </a:t>
            </a:r>
            <a:endParaRPr lang="tr-TR" sz="2000" dirty="0">
              <a:solidFill>
                <a:srgbClr val="002060"/>
              </a:solidFill>
              <a:latin typeface="Franklin Gothic Demi Cond" panose="020B0706030402020204" pitchFamily="34" charset="0"/>
            </a:endParaRPr>
          </a:p>
          <a:p>
            <a:r>
              <a:rPr lang="tr-TR" sz="2000" dirty="0" smtClean="0">
                <a:solidFill>
                  <a:srgbClr val="002060"/>
                </a:solidFill>
                <a:latin typeface="Franklin Gothic Demi Cond" panose="020B0706030402020204" pitchFamily="34" charset="0"/>
              </a:rPr>
              <a:t>Bağımlılık ya da direnme yaratabilir.</a:t>
            </a:r>
            <a:endParaRPr lang="tr-TR" sz="2000" dirty="0">
              <a:solidFill>
                <a:srgbClr val="002060"/>
              </a:solidFill>
              <a:latin typeface="Franklin Gothic Demi Cond" panose="020B0706030402020204" pitchFamily="34" charset="0"/>
            </a:endParaRPr>
          </a:p>
        </p:txBody>
      </p:sp>
    </p:spTree>
    <p:extLst>
      <p:ext uri="{BB962C8B-B14F-4D97-AF65-F5344CB8AC3E}">
        <p14:creationId xmlns:p14="http://schemas.microsoft.com/office/powerpoint/2010/main" val="42222125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FF0000"/>
                </a:solidFill>
                <a:latin typeface="Franklin Gothic Demi Cond" panose="020B0706030402020204" pitchFamily="34" charset="0"/>
              </a:rPr>
              <a:t>İLETİŞİM NEDİR?</a:t>
            </a:r>
            <a:endParaRPr lang="tr-TR" sz="3600" dirty="0">
              <a:solidFill>
                <a:srgbClr val="FF0000"/>
              </a:solidFill>
              <a:latin typeface="Franklin Gothic Demi Cond" panose="020B0706030402020204" pitchFamily="34" charset="0"/>
            </a:endParaRPr>
          </a:p>
        </p:txBody>
      </p:sp>
      <p:sp>
        <p:nvSpPr>
          <p:cNvPr id="3" name="İçerik Yer Tutucusu 2"/>
          <p:cNvSpPr>
            <a:spLocks noGrp="1"/>
          </p:cNvSpPr>
          <p:nvPr>
            <p:ph idx="1"/>
          </p:nvPr>
        </p:nvSpPr>
        <p:spPr/>
        <p:txBody>
          <a:bodyPr>
            <a:normAutofit/>
          </a:bodyPr>
          <a:lstStyle/>
          <a:p>
            <a:r>
              <a:rPr lang="tr-TR" sz="2000" dirty="0" smtClean="0">
                <a:solidFill>
                  <a:srgbClr val="002060"/>
                </a:solidFill>
                <a:latin typeface="Franklin Gothic Demi Cond" panose="020B0706030402020204" pitchFamily="34" charset="0"/>
              </a:rPr>
              <a:t>Genel anlamda iletişim, bireyler arasında bilgi alıp vermek amacıyla gerçekleştirilen sürece denilmektedir.</a:t>
            </a:r>
          </a:p>
          <a:p>
            <a:pPr marL="0" indent="0">
              <a:buNone/>
            </a:pPr>
            <a:r>
              <a:rPr lang="tr-TR" sz="2000" dirty="0" smtClean="0">
                <a:solidFill>
                  <a:srgbClr val="002060"/>
                </a:solidFill>
                <a:latin typeface="Franklin Gothic Demi Cond" panose="020B0706030402020204" pitchFamily="34" charset="0"/>
              </a:rPr>
              <a:t>• Bir başka ifadeyle; duygu, düşünce ya da bilgilerin bireyler, gruplar ve toplumlar arasında akla gelebilecek her türlü yolla (söz, yazı, görüntü, hareketler vb.) karşılıklı olarak aktarılmasıdır.</a:t>
            </a:r>
            <a:endParaRPr lang="tr-TR" sz="2000" dirty="0">
              <a:solidFill>
                <a:srgbClr val="002060"/>
              </a:solidFill>
              <a:latin typeface="Franklin Gothic Demi Cond" panose="020B0706030402020204" pitchFamily="34"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3311" y="2870421"/>
            <a:ext cx="2595273" cy="1963972"/>
          </a:xfrm>
          <a:prstGeom prst="rect">
            <a:avLst/>
          </a:prstGeom>
        </p:spPr>
      </p:pic>
    </p:spTree>
    <p:extLst>
      <p:ext uri="{BB962C8B-B14F-4D97-AF65-F5344CB8AC3E}">
        <p14:creationId xmlns:p14="http://schemas.microsoft.com/office/powerpoint/2010/main" val="3789386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FF0000"/>
                </a:solidFill>
                <a:latin typeface="Franklin Gothic Demi" panose="020B0703020102020204" pitchFamily="34" charset="0"/>
              </a:rPr>
              <a:t>NUTUK ÇEKMEK</a:t>
            </a:r>
            <a:endParaRPr lang="tr-TR" sz="3600" dirty="0">
              <a:solidFill>
                <a:srgbClr val="FF0000"/>
              </a:solidFill>
              <a:latin typeface="Franklin Gothic Demi" panose="020B0703020102020204" pitchFamily="34" charset="0"/>
            </a:endParaRPr>
          </a:p>
        </p:txBody>
      </p:sp>
      <p:sp>
        <p:nvSpPr>
          <p:cNvPr id="3" name="İçerik Yer Tutucusu 2"/>
          <p:cNvSpPr>
            <a:spLocks noGrp="1"/>
          </p:cNvSpPr>
          <p:nvPr>
            <p:ph idx="1"/>
          </p:nvPr>
        </p:nvSpPr>
        <p:spPr/>
        <p:txBody>
          <a:bodyPr>
            <a:normAutofit/>
          </a:bodyPr>
          <a:lstStyle/>
          <a:p>
            <a:r>
              <a:rPr lang="tr-TR" sz="2000" dirty="0" smtClean="0">
                <a:solidFill>
                  <a:srgbClr val="002060"/>
                </a:solidFill>
                <a:latin typeface="Franklin Gothic Demi Cond" panose="020B0706030402020204" pitchFamily="34" charset="0"/>
              </a:rPr>
              <a:t>“Bak evladım, sen dünyada neler olduğunu anlamak için çok küçüksün.” “Ben senin yaşındayken evin tüm işlerini ben yapardım.” </a:t>
            </a:r>
          </a:p>
          <a:p>
            <a:r>
              <a:rPr lang="tr-TR" sz="2000" dirty="0" smtClean="0">
                <a:solidFill>
                  <a:srgbClr val="002060"/>
                </a:solidFill>
                <a:latin typeface="Franklin Gothic Demi Cond" panose="020B0706030402020204" pitchFamily="34" charset="0"/>
              </a:rPr>
              <a:t>Mantıklı Düşünceler Önermek; çocuğun bir sorun yaşadığı durumlarda iletişim engeline dönüşür; herhangi bir sorun yokken iletişim engeli olmadığı gibi uygun ve yardımcı olabilir. </a:t>
            </a:r>
          </a:p>
          <a:p>
            <a:r>
              <a:rPr lang="tr-TR" sz="2000" dirty="0" smtClean="0">
                <a:solidFill>
                  <a:srgbClr val="002060"/>
                </a:solidFill>
                <a:latin typeface="Franklin Gothic Demi Cond" panose="020B0706030402020204" pitchFamily="34" charset="0"/>
              </a:rPr>
              <a:t>Savunucu tutumları ve karşı koymayı kışkırtabilir. </a:t>
            </a:r>
          </a:p>
          <a:p>
            <a:r>
              <a:rPr lang="tr-TR" sz="2000" dirty="0" smtClean="0">
                <a:solidFill>
                  <a:srgbClr val="002060"/>
                </a:solidFill>
                <a:latin typeface="Franklin Gothic Demi Cond" panose="020B0706030402020204" pitchFamily="34" charset="0"/>
              </a:rPr>
              <a:t>Çoğunlukla çocuğun iletişimi kesmesine ve artık dinlememesine yol açabilir. </a:t>
            </a:r>
          </a:p>
          <a:p>
            <a:r>
              <a:rPr lang="tr-TR" sz="2000" dirty="0" smtClean="0">
                <a:solidFill>
                  <a:srgbClr val="002060"/>
                </a:solidFill>
                <a:latin typeface="Franklin Gothic Demi Cond" panose="020B0706030402020204" pitchFamily="34" charset="0"/>
              </a:rPr>
              <a:t>Çocuğun kendini beceriksiz ve yetersiz hissetmesine neden olabilir. </a:t>
            </a:r>
          </a:p>
          <a:p>
            <a:r>
              <a:rPr lang="tr-TR" sz="2000" dirty="0" smtClean="0">
                <a:solidFill>
                  <a:srgbClr val="002060"/>
                </a:solidFill>
                <a:latin typeface="Franklin Gothic Demi Cond" panose="020B0706030402020204" pitchFamily="34" charset="0"/>
              </a:rPr>
              <a:t>Bıkkınlık, nefret uyandırabilir.</a:t>
            </a:r>
            <a:endParaRPr lang="tr-TR" sz="2000" dirty="0">
              <a:solidFill>
                <a:srgbClr val="002060"/>
              </a:solidFill>
              <a:latin typeface="Franklin Gothic Demi Cond" panose="020B0706030402020204" pitchFamily="34" charset="0"/>
            </a:endParaRPr>
          </a:p>
        </p:txBody>
      </p:sp>
    </p:spTree>
    <p:extLst>
      <p:ext uri="{BB962C8B-B14F-4D97-AF65-F5344CB8AC3E}">
        <p14:creationId xmlns:p14="http://schemas.microsoft.com/office/powerpoint/2010/main" val="6760774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FF0000"/>
                </a:solidFill>
                <a:latin typeface="Franklin Gothic Demi" panose="020B0703020102020204" pitchFamily="34" charset="0"/>
              </a:rPr>
              <a:t>ÖVMEK-İLTİFAT ETMEK-POHPOHLAMAK</a:t>
            </a:r>
            <a:endParaRPr lang="tr-TR" sz="3600" dirty="0">
              <a:solidFill>
                <a:srgbClr val="FF0000"/>
              </a:solidFill>
              <a:latin typeface="Franklin Gothic Demi" panose="020B0703020102020204" pitchFamily="34" charset="0"/>
            </a:endParaRPr>
          </a:p>
        </p:txBody>
      </p:sp>
      <p:sp>
        <p:nvSpPr>
          <p:cNvPr id="3" name="İçerik Yer Tutucusu 2"/>
          <p:cNvSpPr>
            <a:spLocks noGrp="1"/>
          </p:cNvSpPr>
          <p:nvPr>
            <p:ph idx="1"/>
          </p:nvPr>
        </p:nvSpPr>
        <p:spPr/>
        <p:txBody>
          <a:bodyPr>
            <a:normAutofit/>
          </a:bodyPr>
          <a:lstStyle/>
          <a:p>
            <a:r>
              <a:rPr lang="tr-TR" sz="2000" dirty="0" smtClean="0">
                <a:solidFill>
                  <a:srgbClr val="002060"/>
                </a:solidFill>
                <a:latin typeface="Franklin Gothic Demi Cond" panose="020B0706030402020204" pitchFamily="34" charset="0"/>
              </a:rPr>
              <a:t>“Bence sınıfın en akıllısı sensin.” “Senin kadar becerikli bir kişi daha görmedim.” </a:t>
            </a:r>
          </a:p>
          <a:p>
            <a:r>
              <a:rPr lang="tr-TR" sz="2000" dirty="0" smtClean="0">
                <a:solidFill>
                  <a:srgbClr val="002060"/>
                </a:solidFill>
                <a:latin typeface="Franklin Gothic Demi Cond" panose="020B0706030402020204" pitchFamily="34" charset="0"/>
              </a:rPr>
              <a:t>Övmek – İltifat Etmek– Pohpohlamak; çocuğun bir sorun yaşadığı durumlarda iletişim engeline dönüşür; herhangi bir sorun yokken iletişim engeli olmadığı gibi uygun ve yardımcı olabilir. </a:t>
            </a:r>
            <a:endParaRPr lang="tr-TR" sz="2000" dirty="0">
              <a:solidFill>
                <a:srgbClr val="002060"/>
              </a:solidFill>
              <a:latin typeface="Franklin Gothic Demi Cond" panose="020B0706030402020204" pitchFamily="34" charset="0"/>
            </a:endParaRPr>
          </a:p>
          <a:p>
            <a:r>
              <a:rPr lang="tr-TR" sz="2000" dirty="0" smtClean="0">
                <a:solidFill>
                  <a:srgbClr val="002060"/>
                </a:solidFill>
                <a:latin typeface="Franklin Gothic Demi Cond" panose="020B0706030402020204" pitchFamily="34" charset="0"/>
              </a:rPr>
              <a:t>Kendinden beklenilenlerin çok yüksek olduğunu düşündürebilir. </a:t>
            </a:r>
          </a:p>
          <a:p>
            <a:r>
              <a:rPr lang="tr-TR" sz="2000" dirty="0" smtClean="0">
                <a:solidFill>
                  <a:srgbClr val="002060"/>
                </a:solidFill>
                <a:latin typeface="Franklin Gothic Demi Cond" panose="020B0706030402020204" pitchFamily="34" charset="0"/>
              </a:rPr>
              <a:t>İstenilen davranışı yaptırabilmek için söylenen, içtenlikten yoksun bir manevra gibi algılanabilir. </a:t>
            </a:r>
          </a:p>
          <a:p>
            <a:r>
              <a:rPr lang="tr-TR" sz="2000" dirty="0" smtClean="0">
                <a:solidFill>
                  <a:srgbClr val="002060"/>
                </a:solidFill>
                <a:latin typeface="Franklin Gothic Demi Cond" panose="020B0706030402020204" pitchFamily="34" charset="0"/>
              </a:rPr>
              <a:t> Övgü yokluğu eleştiri olarak algılanabilir. </a:t>
            </a:r>
          </a:p>
          <a:p>
            <a:r>
              <a:rPr lang="tr-TR" sz="2000" dirty="0" smtClean="0">
                <a:solidFill>
                  <a:srgbClr val="002060"/>
                </a:solidFill>
                <a:latin typeface="Franklin Gothic Demi Cond" panose="020B0706030402020204" pitchFamily="34" charset="0"/>
              </a:rPr>
              <a:t> Öven kişiye inancı azaltabilir. </a:t>
            </a:r>
            <a:endParaRPr lang="tr-TR" sz="2000" dirty="0">
              <a:solidFill>
                <a:srgbClr val="002060"/>
              </a:solidFill>
              <a:latin typeface="Franklin Gothic Demi Cond" panose="020B0706030402020204" pitchFamily="34" charset="0"/>
            </a:endParaRPr>
          </a:p>
        </p:txBody>
      </p:sp>
    </p:spTree>
    <p:extLst>
      <p:ext uri="{BB962C8B-B14F-4D97-AF65-F5344CB8AC3E}">
        <p14:creationId xmlns:p14="http://schemas.microsoft.com/office/powerpoint/2010/main" val="7470969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FF0000"/>
                </a:solidFill>
                <a:latin typeface="Franklin Gothic Demi" panose="020B0703020102020204" pitchFamily="34" charset="0"/>
              </a:rPr>
              <a:t>YORUMLAMAK-ANALİZ ETMEK-TANI KOYMAK</a:t>
            </a:r>
            <a:endParaRPr lang="tr-TR" sz="3600" dirty="0">
              <a:solidFill>
                <a:srgbClr val="FF0000"/>
              </a:solidFill>
              <a:latin typeface="Franklin Gothic Demi" panose="020B0703020102020204" pitchFamily="34" charset="0"/>
            </a:endParaRPr>
          </a:p>
        </p:txBody>
      </p:sp>
      <p:sp>
        <p:nvSpPr>
          <p:cNvPr id="3" name="İçerik Yer Tutucusu 2"/>
          <p:cNvSpPr>
            <a:spLocks noGrp="1"/>
          </p:cNvSpPr>
          <p:nvPr>
            <p:ph idx="1"/>
          </p:nvPr>
        </p:nvSpPr>
        <p:spPr>
          <a:xfrm>
            <a:off x="901810" y="1833576"/>
            <a:ext cx="10515600" cy="4351338"/>
          </a:xfrm>
        </p:spPr>
        <p:txBody>
          <a:bodyPr>
            <a:normAutofit/>
          </a:bodyPr>
          <a:lstStyle/>
          <a:p>
            <a:pPr marL="0" indent="0">
              <a:buNone/>
            </a:pPr>
            <a:r>
              <a:rPr lang="tr-TR" sz="2000" dirty="0" smtClean="0">
                <a:latin typeface="Franklin Gothic Demi Cond" panose="020B0706030402020204" pitchFamily="34" charset="0"/>
              </a:rPr>
              <a:t>“</a:t>
            </a:r>
            <a:r>
              <a:rPr lang="tr-TR" sz="2000" dirty="0" smtClean="0">
                <a:solidFill>
                  <a:srgbClr val="002060"/>
                </a:solidFill>
                <a:latin typeface="Franklin Gothic Demi Cond" panose="020B0706030402020204" pitchFamily="34" charset="0"/>
              </a:rPr>
              <a:t>Bence sen bunu sırf ilgi çekmek için yapıyorsun.” “Tekrar yapmadığın için yeni işlenen konuları anlamıyorsun bence, bundan dolayı derslerden kopup bütün gün telefona bakmak istiyorsun.” </a:t>
            </a:r>
          </a:p>
          <a:p>
            <a:r>
              <a:rPr lang="tr-TR" sz="2000" dirty="0" smtClean="0">
                <a:solidFill>
                  <a:srgbClr val="002060"/>
                </a:solidFill>
                <a:latin typeface="Franklin Gothic Demi Cond" panose="020B0706030402020204" pitchFamily="34" charset="0"/>
              </a:rPr>
              <a:t> Yorumlamak – Analiz Etmek – Tanı Koymak; çocuğun bir sorun yaşadığı durumlarda iletişim engeline dönüşür; herhangi bir sorun yokken Yorumlamak ve Analiz Etmek iletişim engeli olmadığı gibi uygun ve yardımcı olabilir. </a:t>
            </a:r>
          </a:p>
          <a:p>
            <a:r>
              <a:rPr lang="tr-TR" sz="2000" dirty="0" smtClean="0">
                <a:solidFill>
                  <a:srgbClr val="002060"/>
                </a:solidFill>
                <a:latin typeface="Franklin Gothic Demi Cond" panose="020B0706030402020204" pitchFamily="34" charset="0"/>
              </a:rPr>
              <a:t> Tehdit edici, tedirgin edici olabilir ve başarısızlık duygusu uyandırabilir. </a:t>
            </a:r>
          </a:p>
          <a:p>
            <a:r>
              <a:rPr lang="tr-TR" sz="2000" dirty="0" smtClean="0">
                <a:solidFill>
                  <a:srgbClr val="002060"/>
                </a:solidFill>
                <a:latin typeface="Franklin Gothic Demi Cond" panose="020B0706030402020204" pitchFamily="34" charset="0"/>
              </a:rPr>
              <a:t>Çocuk kendini korumasız, kıstırılmış hissedebilir ve kendisine inanılmadığı kanısına varabilir. </a:t>
            </a:r>
            <a:endParaRPr lang="tr-TR" sz="2000" dirty="0">
              <a:solidFill>
                <a:srgbClr val="002060"/>
              </a:solidFill>
              <a:latin typeface="Franklin Gothic Demi Cond" panose="020B0706030402020204" pitchFamily="34" charset="0"/>
            </a:endParaRPr>
          </a:p>
          <a:p>
            <a:r>
              <a:rPr lang="tr-TR" sz="2000" dirty="0" smtClean="0">
                <a:solidFill>
                  <a:srgbClr val="002060"/>
                </a:solidFill>
                <a:latin typeface="Franklin Gothic Demi Cond" panose="020B0706030402020204" pitchFamily="34" charset="0"/>
              </a:rPr>
              <a:t>Yanlış anlaşılma korkusuyla iletişimi kesebilir. </a:t>
            </a:r>
          </a:p>
          <a:p>
            <a:r>
              <a:rPr lang="tr-TR" sz="2000" dirty="0" smtClean="0">
                <a:solidFill>
                  <a:srgbClr val="002060"/>
                </a:solidFill>
                <a:latin typeface="Franklin Gothic Demi Cond" panose="020B0706030402020204" pitchFamily="34" charset="0"/>
              </a:rPr>
              <a:t> Yapılan yorum doğruysa çocuk gerçeğin ortaya çıkmasından korkabilir. </a:t>
            </a:r>
            <a:endParaRPr lang="tr-TR" sz="2000" dirty="0">
              <a:solidFill>
                <a:srgbClr val="002060"/>
              </a:solidFill>
              <a:latin typeface="Franklin Gothic Demi Cond" panose="020B0706030402020204" pitchFamily="34" charset="0"/>
            </a:endParaRPr>
          </a:p>
        </p:txBody>
      </p:sp>
    </p:spTree>
    <p:extLst>
      <p:ext uri="{BB962C8B-B14F-4D97-AF65-F5344CB8AC3E}">
        <p14:creationId xmlns:p14="http://schemas.microsoft.com/office/powerpoint/2010/main" val="33140585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FF0000"/>
                </a:solidFill>
                <a:latin typeface="Franklin Gothic Demi" panose="020B0703020102020204" pitchFamily="34" charset="0"/>
              </a:rPr>
              <a:t>KONUYU DAĞITMAK-ŞAKACI DAVRANMAK</a:t>
            </a:r>
            <a:endParaRPr lang="tr-TR" sz="3600" dirty="0">
              <a:solidFill>
                <a:srgbClr val="FF0000"/>
              </a:solidFill>
              <a:latin typeface="Franklin Gothic Demi" panose="020B0703020102020204" pitchFamily="34" charset="0"/>
            </a:endParaRPr>
          </a:p>
        </p:txBody>
      </p:sp>
      <p:sp>
        <p:nvSpPr>
          <p:cNvPr id="3" name="İçerik Yer Tutucusu 2"/>
          <p:cNvSpPr>
            <a:spLocks noGrp="1"/>
          </p:cNvSpPr>
          <p:nvPr>
            <p:ph idx="1"/>
          </p:nvPr>
        </p:nvSpPr>
        <p:spPr/>
        <p:txBody>
          <a:bodyPr>
            <a:normAutofit/>
          </a:bodyPr>
          <a:lstStyle/>
          <a:p>
            <a:pPr marL="0" indent="0">
              <a:buNone/>
            </a:pPr>
            <a:r>
              <a:rPr lang="tr-TR" sz="2000" dirty="0" smtClean="0">
                <a:latin typeface="Franklin Gothic Demi Cond" panose="020B0706030402020204" pitchFamily="34" charset="0"/>
              </a:rPr>
              <a:t>“</a:t>
            </a:r>
            <a:r>
              <a:rPr lang="tr-TR" sz="2000" dirty="0" smtClean="0">
                <a:solidFill>
                  <a:srgbClr val="002060"/>
                </a:solidFill>
                <a:latin typeface="Franklin Gothic Demi Cond" panose="020B0706030402020204" pitchFamily="34" charset="0"/>
              </a:rPr>
              <a:t>Boş ver şimdi bunları, gel seninle güzel bir film izleyelim.” “</a:t>
            </a:r>
            <a:r>
              <a:rPr lang="tr-TR" sz="2000" dirty="0" err="1" smtClean="0">
                <a:solidFill>
                  <a:srgbClr val="002060"/>
                </a:solidFill>
                <a:latin typeface="Franklin Gothic Demi Cond" panose="020B0706030402020204" pitchFamily="34" charset="0"/>
              </a:rPr>
              <a:t>Amaann</a:t>
            </a:r>
            <a:r>
              <a:rPr lang="tr-TR" sz="2000" dirty="0" smtClean="0">
                <a:solidFill>
                  <a:srgbClr val="002060"/>
                </a:solidFill>
                <a:latin typeface="Franklin Gothic Demi Cond" panose="020B0706030402020204" pitchFamily="34" charset="0"/>
              </a:rPr>
              <a:t>! Keşke dünyayı sen yönetsen.” </a:t>
            </a:r>
          </a:p>
          <a:p>
            <a:r>
              <a:rPr lang="tr-TR" sz="2000" dirty="0" smtClean="0">
                <a:solidFill>
                  <a:srgbClr val="002060"/>
                </a:solidFill>
                <a:latin typeface="Franklin Gothic Demi Cond" panose="020B0706030402020204" pitchFamily="34" charset="0"/>
              </a:rPr>
              <a:t>Konuyu Dağıtmak – Oyalamak – Şakacı Davranmak; çocuğun bir sorun yaşadığı durumlarda iletişim engeline dönüşür; herhangi bir sorun yokken iletişim engeli olmadığı gibi uygun ve yardımcı olabilir. </a:t>
            </a:r>
          </a:p>
          <a:p>
            <a:r>
              <a:rPr lang="tr-TR" sz="2000" dirty="0" smtClean="0">
                <a:solidFill>
                  <a:srgbClr val="002060"/>
                </a:solidFill>
                <a:latin typeface="Franklin Gothic Demi Cond" panose="020B0706030402020204" pitchFamily="34" charset="0"/>
              </a:rPr>
              <a:t>Yaşamın güçlükleriyle savaşmak yerine, onlardan kaçınmak gerektiği mesajını ima edebilir. </a:t>
            </a:r>
          </a:p>
          <a:p>
            <a:r>
              <a:rPr lang="tr-TR" sz="2000" dirty="0" smtClean="0">
                <a:solidFill>
                  <a:srgbClr val="002060"/>
                </a:solidFill>
                <a:latin typeface="Franklin Gothic Demi Cond" panose="020B0706030402020204" pitchFamily="34" charset="0"/>
              </a:rPr>
              <a:t> Çocuğa sorunlarının önemsiz, saçma ve geçersiz olduğu mesajını verebilir. </a:t>
            </a:r>
            <a:endParaRPr lang="tr-TR" sz="2000" dirty="0">
              <a:solidFill>
                <a:srgbClr val="002060"/>
              </a:solidFill>
              <a:latin typeface="Franklin Gothic Demi Cond" panose="020B0706030402020204" pitchFamily="34" charset="0"/>
            </a:endParaRPr>
          </a:p>
          <a:p>
            <a:r>
              <a:rPr lang="tr-TR" sz="2000" dirty="0" smtClean="0">
                <a:solidFill>
                  <a:srgbClr val="002060"/>
                </a:solidFill>
                <a:latin typeface="Franklin Gothic Demi Cond" panose="020B0706030402020204" pitchFamily="34" charset="0"/>
              </a:rPr>
              <a:t>Çocuk bir güçlükle karşılaştığında açık davranmaktan çekinebilir. </a:t>
            </a:r>
          </a:p>
          <a:p>
            <a:r>
              <a:rPr lang="tr-TR" sz="2000" dirty="0" smtClean="0">
                <a:solidFill>
                  <a:srgbClr val="002060"/>
                </a:solidFill>
                <a:latin typeface="Franklin Gothic Demi Cond" panose="020B0706030402020204" pitchFamily="34" charset="0"/>
              </a:rPr>
              <a:t> Kendisi ile ilgilenilmediğini, kendisine saygı duyulmadığını düşündürebilir.</a:t>
            </a:r>
            <a:endParaRPr lang="tr-TR" sz="2000" dirty="0">
              <a:solidFill>
                <a:srgbClr val="002060"/>
              </a:solidFill>
              <a:latin typeface="Franklin Gothic Demi Cond" panose="020B0706030402020204" pitchFamily="34" charset="0"/>
            </a:endParaRPr>
          </a:p>
        </p:txBody>
      </p:sp>
    </p:spTree>
    <p:extLst>
      <p:ext uri="{BB962C8B-B14F-4D97-AF65-F5344CB8AC3E}">
        <p14:creationId xmlns:p14="http://schemas.microsoft.com/office/powerpoint/2010/main" val="15217223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FF0000"/>
                </a:solidFill>
                <a:latin typeface="Franklin Gothic Demi" panose="020B0703020102020204" pitchFamily="34" charset="0"/>
              </a:rPr>
              <a:t>SORU SORMAK-SINAMAK-ÇAPRAZ SORGULAMAK</a:t>
            </a:r>
            <a:endParaRPr lang="tr-TR" sz="3600" dirty="0">
              <a:solidFill>
                <a:srgbClr val="FF0000"/>
              </a:solidFill>
              <a:latin typeface="Franklin Gothic Demi" panose="020B0703020102020204" pitchFamily="34" charset="0"/>
            </a:endParaRPr>
          </a:p>
        </p:txBody>
      </p:sp>
      <p:sp>
        <p:nvSpPr>
          <p:cNvPr id="3" name="İçerik Yer Tutucusu 2"/>
          <p:cNvSpPr>
            <a:spLocks noGrp="1"/>
          </p:cNvSpPr>
          <p:nvPr>
            <p:ph idx="1"/>
          </p:nvPr>
        </p:nvSpPr>
        <p:spPr/>
        <p:txBody>
          <a:bodyPr>
            <a:normAutofit/>
          </a:bodyPr>
          <a:lstStyle/>
          <a:p>
            <a:pPr marL="0" indent="0">
              <a:buNone/>
            </a:pPr>
            <a:r>
              <a:rPr lang="tr-TR" sz="2000" dirty="0" smtClean="0">
                <a:solidFill>
                  <a:srgbClr val="002060"/>
                </a:solidFill>
                <a:latin typeface="Franklin Gothic Demi Cond" panose="020B0706030402020204" pitchFamily="34" charset="0"/>
              </a:rPr>
              <a:t>“Bu fikirleri senin aklına kim sokuyor? Okula gitmeyip ne yapacaksın?” “Ne kadar çalıştın? Sadece bir saat mi? Onca vakit odada ne yapıyordun peki?” </a:t>
            </a:r>
          </a:p>
          <a:p>
            <a:r>
              <a:rPr lang="tr-TR" sz="2000" dirty="0" smtClean="0">
                <a:solidFill>
                  <a:srgbClr val="002060"/>
                </a:solidFill>
                <a:latin typeface="Franklin Gothic Demi Cond" panose="020B0706030402020204" pitchFamily="34" charset="0"/>
              </a:rPr>
              <a:t>Soru Sormak; çocuğun bir sorun yaşadığı durumlarda iletişim engeline dönüşür; herhangi bir sorun yokken iletişim engeli olmadığı gibi uygun ve yardımcı olabilir. </a:t>
            </a:r>
          </a:p>
          <a:p>
            <a:r>
              <a:rPr lang="tr-TR" sz="2000" dirty="0" smtClean="0">
                <a:solidFill>
                  <a:srgbClr val="002060"/>
                </a:solidFill>
                <a:latin typeface="Franklin Gothic Demi Cond" panose="020B0706030402020204" pitchFamily="34" charset="0"/>
              </a:rPr>
              <a:t> Yarı doğru cevaplamaya, kaçamak yapmaya, yalan söylemeye yol açabilir. </a:t>
            </a:r>
            <a:endParaRPr lang="tr-TR" sz="2000" dirty="0">
              <a:solidFill>
                <a:srgbClr val="002060"/>
              </a:solidFill>
              <a:latin typeface="Franklin Gothic Demi Cond" panose="020B0706030402020204" pitchFamily="34" charset="0"/>
            </a:endParaRPr>
          </a:p>
          <a:p>
            <a:r>
              <a:rPr lang="tr-TR" sz="2000" dirty="0" smtClean="0">
                <a:solidFill>
                  <a:srgbClr val="002060"/>
                </a:solidFill>
                <a:latin typeface="Franklin Gothic Demi Cond" panose="020B0706030402020204" pitchFamily="34" charset="0"/>
              </a:rPr>
              <a:t>Korku ya da kaygı yaratabilir. </a:t>
            </a:r>
          </a:p>
          <a:p>
            <a:r>
              <a:rPr lang="tr-TR" sz="2000" dirty="0" smtClean="0">
                <a:solidFill>
                  <a:srgbClr val="002060"/>
                </a:solidFill>
                <a:latin typeface="Franklin Gothic Demi Cond" panose="020B0706030402020204" pitchFamily="34" charset="0"/>
              </a:rPr>
              <a:t> Konuşma özgürlüğünü kısıtlayabilir. </a:t>
            </a:r>
            <a:endParaRPr lang="tr-TR" sz="2000" dirty="0">
              <a:solidFill>
                <a:srgbClr val="002060"/>
              </a:solidFill>
              <a:latin typeface="Franklin Gothic Demi Cond" panose="020B0706030402020204" pitchFamily="34" charset="0"/>
            </a:endParaRPr>
          </a:p>
          <a:p>
            <a:r>
              <a:rPr lang="tr-TR" sz="2000" dirty="0" smtClean="0">
                <a:solidFill>
                  <a:srgbClr val="002060"/>
                </a:solidFill>
                <a:latin typeface="Franklin Gothic Demi Cond" panose="020B0706030402020204" pitchFamily="34" charset="0"/>
              </a:rPr>
              <a:t>Kendini köşe sıkıştırılmış hissetmesine sebep olabilir. </a:t>
            </a:r>
            <a:endParaRPr lang="tr-TR" sz="2000" dirty="0">
              <a:solidFill>
                <a:srgbClr val="002060"/>
              </a:solidFill>
              <a:latin typeface="Franklin Gothic Demi Cond" panose="020B0706030402020204" pitchFamily="34" charset="0"/>
            </a:endParaRPr>
          </a:p>
        </p:txBody>
      </p:sp>
    </p:spTree>
    <p:extLst>
      <p:ext uri="{BB962C8B-B14F-4D97-AF65-F5344CB8AC3E}">
        <p14:creationId xmlns:p14="http://schemas.microsoft.com/office/powerpoint/2010/main" val="26427993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FF0000"/>
                </a:solidFill>
                <a:latin typeface="Franklin Gothic Demi" panose="020B0703020102020204" pitchFamily="34" charset="0"/>
              </a:rPr>
              <a:t>AİLELERE ÖNERİLER</a:t>
            </a:r>
            <a:endParaRPr lang="tr-TR" sz="3600" dirty="0">
              <a:solidFill>
                <a:srgbClr val="FF0000"/>
              </a:solidFill>
              <a:latin typeface="Franklin Gothic Demi" panose="020B0703020102020204" pitchFamily="34" charset="0"/>
            </a:endParaRPr>
          </a:p>
        </p:txBody>
      </p:sp>
      <p:sp>
        <p:nvSpPr>
          <p:cNvPr id="3" name="İçerik Yer Tutucusu 2"/>
          <p:cNvSpPr>
            <a:spLocks noGrp="1"/>
          </p:cNvSpPr>
          <p:nvPr>
            <p:ph idx="1"/>
          </p:nvPr>
        </p:nvSpPr>
        <p:spPr/>
        <p:txBody>
          <a:bodyPr>
            <a:normAutofit/>
          </a:bodyPr>
          <a:lstStyle/>
          <a:p>
            <a:r>
              <a:rPr lang="tr-TR" sz="2000" dirty="0" smtClean="0">
                <a:solidFill>
                  <a:srgbClr val="002060"/>
                </a:solidFill>
                <a:latin typeface="Franklin Gothic Demi Cond" panose="020B0706030402020204" pitchFamily="34" charset="0"/>
              </a:rPr>
              <a:t>Çocuğunuza zaman ayırın. Çocuğunuzla geçmiş zaman asla boşa geçmiş zaman değildir. Çocuğu sevmek, onunla ortak faaliyetleri paylaşmak, ona zaman ayırmak, onunla birlikte olmaktır. Çocuğu sevmek sözle sevgiyi ifade etmenin ötesinde, eylemle bu duyguyu ona yaşatmaktır. </a:t>
            </a:r>
            <a:endParaRPr lang="tr-TR" sz="2000" dirty="0">
              <a:solidFill>
                <a:srgbClr val="002060"/>
              </a:solidFill>
              <a:latin typeface="Franklin Gothic Demi Cond" panose="020B0706030402020204" pitchFamily="34" charset="0"/>
            </a:endParaRPr>
          </a:p>
        </p:txBody>
      </p:sp>
    </p:spTree>
    <p:extLst>
      <p:ext uri="{BB962C8B-B14F-4D97-AF65-F5344CB8AC3E}">
        <p14:creationId xmlns:p14="http://schemas.microsoft.com/office/powerpoint/2010/main" val="41816421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FF0000"/>
                </a:solidFill>
                <a:latin typeface="Franklin Gothic Demi" panose="020B0703020102020204" pitchFamily="34" charset="0"/>
              </a:rPr>
              <a:t>AİLELERE ÖNERİLER</a:t>
            </a:r>
            <a:endParaRPr lang="tr-TR" sz="3600" dirty="0">
              <a:solidFill>
                <a:srgbClr val="FF0000"/>
              </a:solidFill>
              <a:latin typeface="Franklin Gothic Demi" panose="020B0703020102020204" pitchFamily="34" charset="0"/>
            </a:endParaRPr>
          </a:p>
        </p:txBody>
      </p:sp>
      <p:sp>
        <p:nvSpPr>
          <p:cNvPr id="3" name="İçerik Yer Tutucusu 2"/>
          <p:cNvSpPr>
            <a:spLocks noGrp="1"/>
          </p:cNvSpPr>
          <p:nvPr>
            <p:ph idx="1"/>
          </p:nvPr>
        </p:nvSpPr>
        <p:spPr/>
        <p:txBody>
          <a:bodyPr>
            <a:normAutofit/>
          </a:bodyPr>
          <a:lstStyle/>
          <a:p>
            <a:r>
              <a:rPr lang="tr-TR" sz="2000" dirty="0" smtClean="0">
                <a:solidFill>
                  <a:srgbClr val="002060"/>
                </a:solidFill>
                <a:latin typeface="Franklin Gothic Demi Cond" panose="020B0706030402020204" pitchFamily="34" charset="0"/>
              </a:rPr>
              <a:t>Çocuğunuzla birlikte olduğunuz zaman tüm dikkatinizi ona yoğunlaştırın. Bu nedenle de, başka bir işle meşgulken değil, kendinizi rahat hissettiğinizde çocuğunuzla ilgilenerek, anne ya da baba olmanın keyfini çıkarın. </a:t>
            </a:r>
            <a:endParaRPr lang="tr-TR" sz="2000" dirty="0">
              <a:solidFill>
                <a:srgbClr val="002060"/>
              </a:solidFill>
              <a:latin typeface="Franklin Gothic Demi Cond" panose="020B0706030402020204" pitchFamily="34" charset="0"/>
            </a:endParaRPr>
          </a:p>
        </p:txBody>
      </p:sp>
    </p:spTree>
    <p:extLst>
      <p:ext uri="{BB962C8B-B14F-4D97-AF65-F5344CB8AC3E}">
        <p14:creationId xmlns:p14="http://schemas.microsoft.com/office/powerpoint/2010/main" val="9227087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FF0000"/>
                </a:solidFill>
                <a:latin typeface="Franklin Gothic Demi" panose="020B0703020102020204" pitchFamily="34" charset="0"/>
              </a:rPr>
              <a:t>AİLELERE ÖNERİLER</a:t>
            </a:r>
            <a:endParaRPr lang="tr-TR" sz="3600" dirty="0">
              <a:solidFill>
                <a:srgbClr val="FF0000"/>
              </a:solidFill>
              <a:latin typeface="Franklin Gothic Demi" panose="020B0703020102020204" pitchFamily="34" charset="0"/>
            </a:endParaRPr>
          </a:p>
        </p:txBody>
      </p:sp>
      <p:sp>
        <p:nvSpPr>
          <p:cNvPr id="3" name="İçerik Yer Tutucusu 2"/>
          <p:cNvSpPr>
            <a:spLocks noGrp="1"/>
          </p:cNvSpPr>
          <p:nvPr>
            <p:ph idx="1"/>
          </p:nvPr>
        </p:nvSpPr>
        <p:spPr/>
        <p:txBody>
          <a:bodyPr>
            <a:normAutofit/>
          </a:bodyPr>
          <a:lstStyle/>
          <a:p>
            <a:r>
              <a:rPr lang="tr-TR" sz="2000" dirty="0" smtClean="0">
                <a:solidFill>
                  <a:srgbClr val="002060"/>
                </a:solidFill>
                <a:latin typeface="Franklin Gothic Demi Cond" panose="020B0706030402020204" pitchFamily="34" charset="0"/>
              </a:rPr>
              <a:t>Aşağılamak, suçlamak, çocuk adına karar vermek yerine, çocuğu dinleyin. </a:t>
            </a:r>
            <a:endParaRPr lang="tr-TR" sz="2000" dirty="0">
              <a:solidFill>
                <a:srgbClr val="002060"/>
              </a:solidFill>
              <a:latin typeface="Franklin Gothic Demi Cond" panose="020B0706030402020204" pitchFamily="34" charset="0"/>
            </a:endParaRPr>
          </a:p>
        </p:txBody>
      </p:sp>
    </p:spTree>
    <p:extLst>
      <p:ext uri="{BB962C8B-B14F-4D97-AF65-F5344CB8AC3E}">
        <p14:creationId xmlns:p14="http://schemas.microsoft.com/office/powerpoint/2010/main" val="24879881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FF0000"/>
                </a:solidFill>
                <a:latin typeface="Franklin Gothic Demi" panose="020B0703020102020204" pitchFamily="34" charset="0"/>
              </a:rPr>
              <a:t>AİLELERE ÖNERİLER</a:t>
            </a:r>
            <a:endParaRPr lang="tr-TR" sz="3600" dirty="0">
              <a:solidFill>
                <a:srgbClr val="FF0000"/>
              </a:solidFill>
              <a:latin typeface="Franklin Gothic Demi" panose="020B0703020102020204" pitchFamily="34" charset="0"/>
            </a:endParaRPr>
          </a:p>
        </p:txBody>
      </p:sp>
      <p:sp>
        <p:nvSpPr>
          <p:cNvPr id="3" name="İçerik Yer Tutucusu 2"/>
          <p:cNvSpPr>
            <a:spLocks noGrp="1"/>
          </p:cNvSpPr>
          <p:nvPr>
            <p:ph idx="1"/>
          </p:nvPr>
        </p:nvSpPr>
        <p:spPr/>
        <p:txBody>
          <a:bodyPr>
            <a:normAutofit/>
          </a:bodyPr>
          <a:lstStyle/>
          <a:p>
            <a:r>
              <a:rPr lang="tr-TR" sz="2000" dirty="0" smtClean="0">
                <a:solidFill>
                  <a:srgbClr val="002060"/>
                </a:solidFill>
                <a:latin typeface="Franklin Gothic Demi Cond" panose="020B0706030402020204" pitchFamily="34" charset="0"/>
              </a:rPr>
              <a:t>Göz kontağı kurarak, gülümseyerek kabul belirtisini beden diliyle pekiştirin. Böylelikle çocuk “kişiliğine saygı duyulduğunu” düşünerek iletişimini sürdürür</a:t>
            </a:r>
            <a:r>
              <a:rPr lang="tr-TR" sz="2000" dirty="0" smtClean="0">
                <a:latin typeface="Franklin Gothic Demi Cond" panose="020B0706030402020204" pitchFamily="34" charset="0"/>
              </a:rPr>
              <a:t>.</a:t>
            </a:r>
            <a:endParaRPr lang="tr-TR" sz="2000" dirty="0">
              <a:latin typeface="Franklin Gothic Demi Cond" panose="020B0706030402020204" pitchFamily="34" charset="0"/>
            </a:endParaRPr>
          </a:p>
        </p:txBody>
      </p:sp>
    </p:spTree>
    <p:extLst>
      <p:ext uri="{BB962C8B-B14F-4D97-AF65-F5344CB8AC3E}">
        <p14:creationId xmlns:p14="http://schemas.microsoft.com/office/powerpoint/2010/main" val="11762327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FF0000"/>
                </a:solidFill>
                <a:latin typeface="Franklin Gothic Demi" panose="020B0703020102020204" pitchFamily="34" charset="0"/>
              </a:rPr>
              <a:t>AİLELERE ÖNERİLER</a:t>
            </a:r>
            <a:endParaRPr lang="tr-TR" sz="3600" dirty="0">
              <a:solidFill>
                <a:srgbClr val="FF0000"/>
              </a:solidFill>
              <a:latin typeface="Franklin Gothic Demi" panose="020B0703020102020204" pitchFamily="34" charset="0"/>
            </a:endParaRPr>
          </a:p>
        </p:txBody>
      </p:sp>
      <p:sp>
        <p:nvSpPr>
          <p:cNvPr id="3" name="İçerik Yer Tutucusu 2"/>
          <p:cNvSpPr>
            <a:spLocks noGrp="1"/>
          </p:cNvSpPr>
          <p:nvPr>
            <p:ph idx="1"/>
          </p:nvPr>
        </p:nvSpPr>
        <p:spPr/>
        <p:txBody>
          <a:bodyPr>
            <a:normAutofit/>
          </a:bodyPr>
          <a:lstStyle/>
          <a:p>
            <a:r>
              <a:rPr lang="tr-TR" sz="2000" dirty="0" smtClean="0">
                <a:solidFill>
                  <a:srgbClr val="002060"/>
                </a:solidFill>
                <a:latin typeface="Franklin Gothic Demi Cond" panose="020B0706030402020204" pitchFamily="34" charset="0"/>
              </a:rPr>
              <a:t>Anne ve babasının kendisini dinlediğini gören çocuk duygularını ifade etme olanağı bulur. Aldığı tepkilerle “anlaşıldım” duygusunu yaşar. Böylelikle rahatlar.</a:t>
            </a:r>
            <a:endParaRPr lang="tr-TR" sz="2000" dirty="0">
              <a:solidFill>
                <a:srgbClr val="002060"/>
              </a:solidFill>
              <a:latin typeface="Franklin Gothic Demi Cond" panose="020B0706030402020204" pitchFamily="34" charset="0"/>
            </a:endParaRPr>
          </a:p>
        </p:txBody>
      </p:sp>
    </p:spTree>
    <p:extLst>
      <p:ext uri="{BB962C8B-B14F-4D97-AF65-F5344CB8AC3E}">
        <p14:creationId xmlns:p14="http://schemas.microsoft.com/office/powerpoint/2010/main" val="32704341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a:solidFill>
                  <a:srgbClr val="FF0000"/>
                </a:solidFill>
                <a:latin typeface="Franklin Gothic Demi Cond" panose="020B0706030402020204" pitchFamily="34" charset="0"/>
              </a:rPr>
              <a:t>İLETİŞİM NEDİR?</a:t>
            </a:r>
            <a:endParaRPr lang="tr-TR" sz="3600" dirty="0">
              <a:solidFill>
                <a:srgbClr val="FF0000"/>
              </a:solidFill>
            </a:endParaRPr>
          </a:p>
        </p:txBody>
      </p:sp>
      <p:sp>
        <p:nvSpPr>
          <p:cNvPr id="3" name="İçerik Yer Tutucusu 2"/>
          <p:cNvSpPr>
            <a:spLocks noGrp="1"/>
          </p:cNvSpPr>
          <p:nvPr>
            <p:ph idx="1"/>
          </p:nvPr>
        </p:nvSpPr>
        <p:spPr/>
        <p:txBody>
          <a:bodyPr/>
          <a:lstStyle/>
          <a:p>
            <a:pPr marL="0" indent="0">
              <a:buNone/>
            </a:pPr>
            <a:r>
              <a:rPr lang="tr-TR" dirty="0" smtClean="0"/>
              <a:t>• </a:t>
            </a:r>
            <a:r>
              <a:rPr lang="tr-TR" sz="2000" dirty="0" smtClean="0">
                <a:solidFill>
                  <a:srgbClr val="002060"/>
                </a:solidFill>
                <a:latin typeface="Franklin Gothic Demi Cond" panose="020B0706030402020204" pitchFamily="34" charset="0"/>
              </a:rPr>
              <a:t>İletişim aynı zamanda; iki taraf arasındaki mesaj alışverişidir. Alışveriş iki yönlüdür.</a:t>
            </a:r>
          </a:p>
          <a:p>
            <a:pPr marL="0" indent="0">
              <a:buNone/>
            </a:pPr>
            <a:r>
              <a:rPr lang="tr-TR" sz="2000" dirty="0" smtClean="0">
                <a:solidFill>
                  <a:srgbClr val="002060"/>
                </a:solidFill>
                <a:latin typeface="Franklin Gothic Demi Cond" panose="020B0706030402020204" pitchFamily="34" charset="0"/>
              </a:rPr>
              <a:t>• Her konuşma iletişim değildir. Örneğin; kişiler önerilerini emir şeklinde söyleyip onların bu durum karşısındaki tepki ve davranışlarıyla ilgilenmezlerse burada bir iletişim olamaz.</a:t>
            </a:r>
          </a:p>
          <a:p>
            <a:pPr marL="0" indent="0">
              <a:buNone/>
            </a:pPr>
            <a:r>
              <a:rPr lang="tr-TR" sz="2000" dirty="0" smtClean="0">
                <a:solidFill>
                  <a:srgbClr val="002060"/>
                </a:solidFill>
                <a:latin typeface="Franklin Gothic Demi Cond" panose="020B0706030402020204" pitchFamily="34" charset="0"/>
              </a:rPr>
              <a:t> • Gerçek bir iletişimin içinde, konuşulanı anlama ve düşünüleni söyleme vardır.</a:t>
            </a:r>
            <a:endParaRPr lang="tr-TR" sz="2000" dirty="0">
              <a:solidFill>
                <a:srgbClr val="002060"/>
              </a:solidFill>
              <a:latin typeface="Franklin Gothic Demi Cond" panose="020B0706030402020204" pitchFamily="34"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92949" y="3341287"/>
            <a:ext cx="2390237" cy="1543050"/>
          </a:xfrm>
          <a:prstGeom prst="rect">
            <a:avLst/>
          </a:prstGeom>
        </p:spPr>
      </p:pic>
    </p:spTree>
    <p:extLst>
      <p:ext uri="{BB962C8B-B14F-4D97-AF65-F5344CB8AC3E}">
        <p14:creationId xmlns:p14="http://schemas.microsoft.com/office/powerpoint/2010/main" val="38344647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FF0000"/>
                </a:solidFill>
                <a:latin typeface="Franklin Gothic Demi" panose="020B0703020102020204" pitchFamily="34" charset="0"/>
              </a:rPr>
              <a:t>AİLELERE ÖNERİLER</a:t>
            </a:r>
            <a:endParaRPr lang="tr-TR" sz="3600" dirty="0">
              <a:solidFill>
                <a:srgbClr val="FF0000"/>
              </a:solidFill>
              <a:latin typeface="Franklin Gothic Demi" panose="020B0703020102020204" pitchFamily="34" charset="0"/>
            </a:endParaRPr>
          </a:p>
        </p:txBody>
      </p:sp>
      <p:sp>
        <p:nvSpPr>
          <p:cNvPr id="3" name="İçerik Yer Tutucusu 2"/>
          <p:cNvSpPr>
            <a:spLocks noGrp="1"/>
          </p:cNvSpPr>
          <p:nvPr>
            <p:ph idx="1"/>
          </p:nvPr>
        </p:nvSpPr>
        <p:spPr/>
        <p:txBody>
          <a:bodyPr>
            <a:normAutofit/>
          </a:bodyPr>
          <a:lstStyle/>
          <a:p>
            <a:r>
              <a:rPr lang="tr-TR" sz="2000" dirty="0" smtClean="0">
                <a:solidFill>
                  <a:srgbClr val="002060"/>
                </a:solidFill>
                <a:latin typeface="Franklin Gothic Demi Cond" panose="020B0706030402020204" pitchFamily="34" charset="0"/>
              </a:rPr>
              <a:t>Çocuğunuza karşı davranışlarınızda tutarlı olun. Kendi içinizde çelişkili davranışlarda bulunmanız ya da anne ve babanın birbiriyle çelişen biçimde davranması, çocuğu “doğruyu bulma” konusunda zorlar. </a:t>
            </a:r>
            <a:endParaRPr lang="tr-TR" sz="2000" dirty="0">
              <a:solidFill>
                <a:srgbClr val="002060"/>
              </a:solidFill>
              <a:latin typeface="Franklin Gothic Demi Cond" panose="020B0706030402020204" pitchFamily="34" charset="0"/>
            </a:endParaRPr>
          </a:p>
        </p:txBody>
      </p:sp>
    </p:spTree>
    <p:extLst>
      <p:ext uri="{BB962C8B-B14F-4D97-AF65-F5344CB8AC3E}">
        <p14:creationId xmlns:p14="http://schemas.microsoft.com/office/powerpoint/2010/main" val="36237517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FF0000"/>
                </a:solidFill>
                <a:latin typeface="Franklin Gothic Demi" panose="020B0703020102020204" pitchFamily="34" charset="0"/>
              </a:rPr>
              <a:t>AİLELERE ÖNERİLER</a:t>
            </a:r>
            <a:endParaRPr lang="tr-TR" sz="3600" dirty="0">
              <a:solidFill>
                <a:srgbClr val="FF0000"/>
              </a:solidFill>
              <a:latin typeface="Franklin Gothic Demi" panose="020B0703020102020204" pitchFamily="34" charset="0"/>
            </a:endParaRPr>
          </a:p>
        </p:txBody>
      </p:sp>
      <p:sp>
        <p:nvSpPr>
          <p:cNvPr id="3" name="İçerik Yer Tutucusu 2"/>
          <p:cNvSpPr>
            <a:spLocks noGrp="1"/>
          </p:cNvSpPr>
          <p:nvPr>
            <p:ph idx="1"/>
          </p:nvPr>
        </p:nvSpPr>
        <p:spPr/>
        <p:txBody>
          <a:bodyPr>
            <a:normAutofit/>
          </a:bodyPr>
          <a:lstStyle/>
          <a:p>
            <a:r>
              <a:rPr lang="tr-TR" sz="2000" dirty="0" smtClean="0">
                <a:solidFill>
                  <a:srgbClr val="002060"/>
                </a:solidFill>
                <a:latin typeface="Franklin Gothic Demi Cond" panose="020B0706030402020204" pitchFamily="34" charset="0"/>
              </a:rPr>
              <a:t>Çocuğunuzu başka çocuklarla kıyaslamayın. Çocuk, anne babası tarafından önemsenmek, değerli bir insan olarak kabul edilmek ihtiyacındadır. Onun diğer çocuklarla kıyaslanması, kendini değerli bir insan olarak görmesini engeller. Çocuğun kendine özgü, bağımsız bir birey olarak kabul edilmesi, ruh sağlığının temelini oluşturur. </a:t>
            </a:r>
            <a:endParaRPr lang="tr-TR" sz="2000" dirty="0">
              <a:solidFill>
                <a:srgbClr val="002060"/>
              </a:solidFill>
              <a:latin typeface="Franklin Gothic Demi Cond" panose="020B0706030402020204" pitchFamily="34" charset="0"/>
            </a:endParaRPr>
          </a:p>
        </p:txBody>
      </p:sp>
    </p:spTree>
    <p:extLst>
      <p:ext uri="{BB962C8B-B14F-4D97-AF65-F5344CB8AC3E}">
        <p14:creationId xmlns:p14="http://schemas.microsoft.com/office/powerpoint/2010/main" val="32787521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FF0000"/>
                </a:solidFill>
                <a:latin typeface="Franklin Gothic Demi" panose="020B0703020102020204" pitchFamily="34" charset="0"/>
              </a:rPr>
              <a:t>UNUTMAYALIM</a:t>
            </a:r>
            <a:endParaRPr lang="tr-TR" sz="3600" dirty="0">
              <a:solidFill>
                <a:srgbClr val="FF0000"/>
              </a:solidFill>
              <a:latin typeface="Franklin Gothic Demi" panose="020B0703020102020204" pitchFamily="34" charset="0"/>
            </a:endParaRPr>
          </a:p>
        </p:txBody>
      </p:sp>
      <p:sp>
        <p:nvSpPr>
          <p:cNvPr id="3" name="İçerik Yer Tutucusu 2"/>
          <p:cNvSpPr>
            <a:spLocks noGrp="1"/>
          </p:cNvSpPr>
          <p:nvPr>
            <p:ph idx="1"/>
          </p:nvPr>
        </p:nvSpPr>
        <p:spPr/>
        <p:txBody>
          <a:bodyPr>
            <a:normAutofit/>
          </a:bodyPr>
          <a:lstStyle/>
          <a:p>
            <a:r>
              <a:rPr lang="tr-TR" sz="3200" dirty="0" smtClean="0">
                <a:solidFill>
                  <a:srgbClr val="002060"/>
                </a:solidFill>
                <a:latin typeface="Franklin Gothic Demi Cond" panose="020B0706030402020204" pitchFamily="34" charset="0"/>
              </a:rPr>
              <a:t>İLETİŞİM BİR BECERİDİR VE ETKİLİ İLETİŞİM ÖĞRENİLEBİLİR!</a:t>
            </a:r>
            <a:endParaRPr lang="tr-TR" sz="3200" dirty="0">
              <a:solidFill>
                <a:srgbClr val="002060"/>
              </a:solidFill>
              <a:latin typeface="Franklin Gothic Demi Cond" panose="020B0706030402020204" pitchFamily="34"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023359"/>
            <a:ext cx="9776791" cy="2971924"/>
          </a:xfrm>
          <a:prstGeom prst="rect">
            <a:avLst/>
          </a:prstGeom>
        </p:spPr>
      </p:pic>
    </p:spTree>
    <p:extLst>
      <p:ext uri="{BB962C8B-B14F-4D97-AF65-F5344CB8AC3E}">
        <p14:creationId xmlns:p14="http://schemas.microsoft.com/office/powerpoint/2010/main" val="35839355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FF0000"/>
                </a:solidFill>
                <a:latin typeface="Franklin Gothic Demi" panose="020B0703020102020204" pitchFamily="34" charset="0"/>
              </a:rPr>
              <a:t>KAYNAKÇA</a:t>
            </a:r>
            <a:endParaRPr lang="tr-TR" sz="3600" dirty="0">
              <a:solidFill>
                <a:srgbClr val="FF0000"/>
              </a:solidFill>
              <a:latin typeface="Franklin Gothic Demi" panose="020B0703020102020204" pitchFamily="34" charset="0"/>
            </a:endParaRPr>
          </a:p>
        </p:txBody>
      </p:sp>
      <p:sp>
        <p:nvSpPr>
          <p:cNvPr id="3" name="İçerik Yer Tutucusu 2"/>
          <p:cNvSpPr>
            <a:spLocks noGrp="1"/>
          </p:cNvSpPr>
          <p:nvPr>
            <p:ph idx="1"/>
          </p:nvPr>
        </p:nvSpPr>
        <p:spPr>
          <a:xfrm>
            <a:off x="838200" y="1825625"/>
            <a:ext cx="10515600" cy="4948886"/>
          </a:xfrm>
        </p:spPr>
        <p:txBody>
          <a:bodyPr>
            <a:noAutofit/>
          </a:bodyPr>
          <a:lstStyle/>
          <a:p>
            <a:r>
              <a:rPr lang="tr-TR" sz="2000" dirty="0" smtClean="0">
                <a:solidFill>
                  <a:srgbClr val="002060"/>
                </a:solidFill>
                <a:latin typeface="Franklin Gothic Demi Cond" panose="020B0706030402020204" pitchFamily="34" charset="0"/>
              </a:rPr>
              <a:t>AÇEV (2004) Anne Destek Eğitimi El Kitabı. </a:t>
            </a:r>
          </a:p>
          <a:p>
            <a:pPr marL="0" indent="0">
              <a:buNone/>
            </a:pPr>
            <a:r>
              <a:rPr lang="tr-TR" sz="2000" dirty="0" smtClean="0">
                <a:solidFill>
                  <a:srgbClr val="002060"/>
                </a:solidFill>
                <a:latin typeface="Franklin Gothic Demi Cond" panose="020B0706030402020204" pitchFamily="34" charset="0"/>
              </a:rPr>
              <a:t>• </a:t>
            </a:r>
            <a:r>
              <a:rPr lang="tr-TR" sz="2000" dirty="0" err="1" smtClean="0">
                <a:solidFill>
                  <a:srgbClr val="002060"/>
                </a:solidFill>
                <a:latin typeface="Franklin Gothic Demi Cond" panose="020B0706030402020204" pitchFamily="34" charset="0"/>
              </a:rPr>
              <a:t>Baymur</a:t>
            </a:r>
            <a:r>
              <a:rPr lang="tr-TR" sz="2000" dirty="0" smtClean="0">
                <a:solidFill>
                  <a:srgbClr val="002060"/>
                </a:solidFill>
                <a:latin typeface="Franklin Gothic Demi Cond" panose="020B0706030402020204" pitchFamily="34" charset="0"/>
              </a:rPr>
              <a:t>, F. (1994). Genel psikoloji. İnkılap Kitabevi.</a:t>
            </a:r>
          </a:p>
          <a:p>
            <a:pPr marL="0" indent="0">
              <a:buNone/>
            </a:pPr>
            <a:r>
              <a:rPr lang="tr-TR" sz="2000" dirty="0" smtClean="0">
                <a:solidFill>
                  <a:srgbClr val="002060"/>
                </a:solidFill>
                <a:latin typeface="Franklin Gothic Demi Cond" panose="020B0706030402020204" pitchFamily="34" charset="0"/>
              </a:rPr>
              <a:t>• </a:t>
            </a:r>
            <a:r>
              <a:rPr lang="tr-TR" sz="2000" dirty="0" err="1" smtClean="0">
                <a:solidFill>
                  <a:srgbClr val="002060"/>
                </a:solidFill>
                <a:latin typeface="Franklin Gothic Demi Cond" panose="020B0706030402020204" pitchFamily="34" charset="0"/>
              </a:rPr>
              <a:t>Cüceloğlu</a:t>
            </a:r>
            <a:r>
              <a:rPr lang="tr-TR" sz="2000" dirty="0" smtClean="0">
                <a:solidFill>
                  <a:srgbClr val="002060"/>
                </a:solidFill>
                <a:latin typeface="Franklin Gothic Demi Cond" panose="020B0706030402020204" pitchFamily="34" charset="0"/>
              </a:rPr>
              <a:t>, D. (2002). İletişim </a:t>
            </a:r>
            <a:r>
              <a:rPr lang="tr-TR" sz="2000" dirty="0" err="1" smtClean="0">
                <a:solidFill>
                  <a:srgbClr val="002060"/>
                </a:solidFill>
                <a:latin typeface="Franklin Gothic Demi Cond" panose="020B0706030402020204" pitchFamily="34" charset="0"/>
              </a:rPr>
              <a:t>Donanımları.Remzi</a:t>
            </a:r>
            <a:r>
              <a:rPr lang="tr-TR" sz="2000" dirty="0" smtClean="0">
                <a:solidFill>
                  <a:srgbClr val="002060"/>
                </a:solidFill>
                <a:latin typeface="Franklin Gothic Demi Cond" panose="020B0706030402020204" pitchFamily="34" charset="0"/>
              </a:rPr>
              <a:t> Kitabevi. </a:t>
            </a:r>
          </a:p>
          <a:p>
            <a:pPr marL="0" indent="0">
              <a:buNone/>
            </a:pPr>
            <a:r>
              <a:rPr lang="tr-TR" sz="2000" dirty="0" smtClean="0">
                <a:solidFill>
                  <a:srgbClr val="002060"/>
                </a:solidFill>
                <a:latin typeface="Franklin Gothic Demi Cond" panose="020B0706030402020204" pitchFamily="34" charset="0"/>
              </a:rPr>
              <a:t>• </a:t>
            </a:r>
            <a:r>
              <a:rPr lang="tr-TR" sz="2000" dirty="0" err="1" smtClean="0">
                <a:solidFill>
                  <a:srgbClr val="002060"/>
                </a:solidFill>
                <a:latin typeface="Franklin Gothic Demi Cond" panose="020B0706030402020204" pitchFamily="34" charset="0"/>
              </a:rPr>
              <a:t>Cüceloğlu</a:t>
            </a:r>
            <a:r>
              <a:rPr lang="tr-TR" sz="2000" dirty="0" smtClean="0">
                <a:solidFill>
                  <a:srgbClr val="002060"/>
                </a:solidFill>
                <a:latin typeface="Franklin Gothic Demi Cond" panose="020B0706030402020204" pitchFamily="34" charset="0"/>
              </a:rPr>
              <a:t>, D. (2016). Geliştiren Anne-</a:t>
            </a:r>
            <a:r>
              <a:rPr lang="tr-TR" sz="2000" dirty="0" err="1" smtClean="0">
                <a:solidFill>
                  <a:srgbClr val="002060"/>
                </a:solidFill>
                <a:latin typeface="Franklin Gothic Demi Cond" panose="020B0706030402020204" pitchFamily="34" charset="0"/>
              </a:rPr>
              <a:t>Baba.Remzi</a:t>
            </a:r>
            <a:r>
              <a:rPr lang="tr-TR" sz="2000" dirty="0" smtClean="0">
                <a:solidFill>
                  <a:srgbClr val="002060"/>
                </a:solidFill>
                <a:latin typeface="Franklin Gothic Demi Cond" panose="020B0706030402020204" pitchFamily="34" charset="0"/>
              </a:rPr>
              <a:t> Kitabevi. </a:t>
            </a:r>
          </a:p>
          <a:p>
            <a:pPr marL="0" indent="0">
              <a:buNone/>
            </a:pPr>
            <a:r>
              <a:rPr lang="tr-TR" sz="2000" dirty="0" smtClean="0">
                <a:solidFill>
                  <a:srgbClr val="002060"/>
                </a:solidFill>
                <a:latin typeface="Franklin Gothic Demi Cond" panose="020B0706030402020204" pitchFamily="34" charset="0"/>
              </a:rPr>
              <a:t>• Dökmen, Ü. (1994). İletişim çatışmaları ve empati. İstanbul: Sistem Yayıncılık. </a:t>
            </a:r>
          </a:p>
          <a:p>
            <a:pPr marL="0" indent="0">
              <a:buNone/>
            </a:pPr>
            <a:r>
              <a:rPr lang="tr-TR" sz="2000" dirty="0" smtClean="0">
                <a:solidFill>
                  <a:srgbClr val="002060"/>
                </a:solidFill>
                <a:latin typeface="Franklin Gothic Demi Cond" panose="020B0706030402020204" pitchFamily="34" charset="0"/>
              </a:rPr>
              <a:t>• Erdoğan, İ. ve Korkmaz, A., (1990). İletişim ve Toplum, Bilgi Yayınevi, Ankara.</a:t>
            </a:r>
          </a:p>
          <a:p>
            <a:pPr marL="0" indent="0">
              <a:buNone/>
            </a:pPr>
            <a:r>
              <a:rPr lang="tr-TR" sz="2000" dirty="0" smtClean="0">
                <a:solidFill>
                  <a:srgbClr val="002060"/>
                </a:solidFill>
                <a:latin typeface="Franklin Gothic Demi Cond" panose="020B0706030402020204" pitchFamily="34" charset="0"/>
              </a:rPr>
              <a:t>• Gordon, Thomas (1996). E.A.E. Etkili Ana-baba Eğitimi: Aile İletişim Dili. Sistem Yayıncılık. </a:t>
            </a:r>
          </a:p>
          <a:p>
            <a:pPr marL="0" indent="0">
              <a:buNone/>
            </a:pPr>
            <a:r>
              <a:rPr lang="tr-TR" sz="2000" dirty="0" smtClean="0">
                <a:solidFill>
                  <a:srgbClr val="002060"/>
                </a:solidFill>
                <a:latin typeface="Franklin Gothic Demi Cond" panose="020B0706030402020204" pitchFamily="34" charset="0"/>
              </a:rPr>
              <a:t>• Gordon, Thomas (1996). E.A.E. Etkili Ana-baba Eğitiminde Uygulamalar. Sistem Yayıncılık. </a:t>
            </a:r>
          </a:p>
          <a:p>
            <a:pPr marL="0" indent="0">
              <a:buNone/>
            </a:pPr>
            <a:r>
              <a:rPr lang="tr-TR" sz="2000" dirty="0" smtClean="0">
                <a:solidFill>
                  <a:srgbClr val="002060"/>
                </a:solidFill>
                <a:latin typeface="Franklin Gothic Demi Cond" panose="020B0706030402020204" pitchFamily="34" charset="0"/>
              </a:rPr>
              <a:t>• </a:t>
            </a:r>
            <a:r>
              <a:rPr lang="tr-TR" sz="2000" dirty="0" err="1" smtClean="0">
                <a:solidFill>
                  <a:srgbClr val="002060"/>
                </a:solidFill>
                <a:latin typeface="Franklin Gothic Demi Cond" panose="020B0706030402020204" pitchFamily="34" charset="0"/>
              </a:rPr>
              <a:t>Maxwell</a:t>
            </a:r>
            <a:r>
              <a:rPr lang="tr-TR" sz="2000" dirty="0" smtClean="0">
                <a:solidFill>
                  <a:srgbClr val="002060"/>
                </a:solidFill>
                <a:latin typeface="Franklin Gothic Demi Cond" panose="020B0706030402020204" pitchFamily="34" charset="0"/>
              </a:rPr>
              <a:t>, J. C., </a:t>
            </a:r>
            <a:r>
              <a:rPr lang="tr-TR" sz="2000" dirty="0" err="1" smtClean="0">
                <a:solidFill>
                  <a:srgbClr val="002060"/>
                </a:solidFill>
                <a:latin typeface="Franklin Gothic Demi Cond" panose="020B0706030402020204" pitchFamily="34" charset="0"/>
              </a:rPr>
              <a:t>Dornan</a:t>
            </a:r>
            <a:r>
              <a:rPr lang="tr-TR" sz="2000" dirty="0" smtClean="0">
                <a:solidFill>
                  <a:srgbClr val="002060"/>
                </a:solidFill>
                <a:latin typeface="Franklin Gothic Demi Cond" panose="020B0706030402020204" pitchFamily="34" charset="0"/>
              </a:rPr>
              <a:t>, J., &amp; Dizman, D. (2007). Etkili insan olmak. Sistem Yayıncılık.</a:t>
            </a:r>
          </a:p>
          <a:p>
            <a:pPr marL="0" indent="0">
              <a:buNone/>
            </a:pPr>
            <a:r>
              <a:rPr lang="tr-TR" sz="2000" dirty="0" smtClean="0">
                <a:solidFill>
                  <a:srgbClr val="002060"/>
                </a:solidFill>
                <a:latin typeface="Franklin Gothic Demi Cond" panose="020B0706030402020204" pitchFamily="34" charset="0"/>
              </a:rPr>
              <a:t>• Yavuzer, Haluk (1996). Çocuk Eğitimi El Kitabı. Remzi Kitabevi: İstanbul. </a:t>
            </a:r>
          </a:p>
          <a:p>
            <a:pPr marL="0" indent="0">
              <a:buNone/>
            </a:pPr>
            <a:r>
              <a:rPr lang="tr-TR" sz="2000" dirty="0" smtClean="0">
                <a:solidFill>
                  <a:srgbClr val="002060"/>
                </a:solidFill>
                <a:latin typeface="Franklin Gothic Demi Cond" panose="020B0706030402020204" pitchFamily="34" charset="0"/>
              </a:rPr>
              <a:t>• Yüksel Şahin, F. (2010). İletişim becerilerine genel bir bakış. Kişilerarası İlişkiler ve Etkili İletişim, Editör: Alim Kaya, Ankara: </a:t>
            </a:r>
            <a:r>
              <a:rPr lang="tr-TR" sz="2000" dirty="0" err="1" smtClean="0">
                <a:solidFill>
                  <a:srgbClr val="002060"/>
                </a:solidFill>
                <a:latin typeface="Franklin Gothic Demi Cond" panose="020B0706030402020204" pitchFamily="34" charset="0"/>
              </a:rPr>
              <a:t>Pegem</a:t>
            </a:r>
            <a:r>
              <a:rPr lang="tr-TR" sz="2000" dirty="0" smtClean="0">
                <a:solidFill>
                  <a:srgbClr val="002060"/>
                </a:solidFill>
                <a:latin typeface="Franklin Gothic Demi Cond" panose="020B0706030402020204" pitchFamily="34" charset="0"/>
              </a:rPr>
              <a:t> Akademi, 36-63. </a:t>
            </a:r>
            <a:endParaRPr lang="tr-TR" sz="2000" dirty="0">
              <a:solidFill>
                <a:srgbClr val="002060"/>
              </a:solidFill>
              <a:latin typeface="Franklin Gothic Demi Cond" panose="020B0706030402020204" pitchFamily="34" charset="0"/>
            </a:endParaRPr>
          </a:p>
        </p:txBody>
      </p:sp>
    </p:spTree>
    <p:extLst>
      <p:ext uri="{BB962C8B-B14F-4D97-AF65-F5344CB8AC3E}">
        <p14:creationId xmlns:p14="http://schemas.microsoft.com/office/powerpoint/2010/main" val="32407143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3600" dirty="0" smtClean="0">
                <a:solidFill>
                  <a:srgbClr val="FF0000"/>
                </a:solidFill>
                <a:latin typeface="Franklin Gothic Demi" panose="020B0703020102020204" pitchFamily="34" charset="0"/>
              </a:rPr>
              <a:t>SUNUM BİTMİŞTİR.DİNLEDİĞİNİZ İÇİN TEŞEKKÜR EDERİZ..</a:t>
            </a:r>
            <a:endParaRPr lang="tr-TR" sz="3600" dirty="0">
              <a:solidFill>
                <a:srgbClr val="FF0000"/>
              </a:solidFill>
              <a:latin typeface="Franklin Gothic Demi" panose="020B0703020102020204" pitchFamily="34" charset="0"/>
            </a:endParaRPr>
          </a:p>
        </p:txBody>
      </p:sp>
      <p:sp>
        <p:nvSpPr>
          <p:cNvPr id="3" name="Alt Başlık 2"/>
          <p:cNvSpPr>
            <a:spLocks noGrp="1"/>
          </p:cNvSpPr>
          <p:nvPr>
            <p:ph type="subTitle" idx="1"/>
          </p:nvPr>
        </p:nvSpPr>
        <p:spPr/>
        <p:txBody>
          <a:bodyPr>
            <a:normAutofit/>
          </a:bodyPr>
          <a:lstStyle/>
          <a:p>
            <a:r>
              <a:rPr lang="tr-TR" sz="2000" dirty="0" smtClean="0">
                <a:solidFill>
                  <a:srgbClr val="002060"/>
                </a:solidFill>
                <a:latin typeface="Franklin Gothic Demi Cond" panose="020B0706030402020204" pitchFamily="34" charset="0"/>
              </a:rPr>
              <a:t>HAZIRLAYAN:MUSTAFA BEŞİKCİ/RAM REHBERLİK HİZMETLERİ BLM. BŞK.</a:t>
            </a:r>
            <a:endParaRPr lang="tr-TR" sz="2000" dirty="0">
              <a:solidFill>
                <a:srgbClr val="002060"/>
              </a:solidFill>
              <a:latin typeface="Franklin Gothic Demi Cond" panose="020B0706030402020204" pitchFamily="34" charset="0"/>
            </a:endParaRPr>
          </a:p>
        </p:txBody>
      </p:sp>
    </p:spTree>
    <p:extLst>
      <p:ext uri="{BB962C8B-B14F-4D97-AF65-F5344CB8AC3E}">
        <p14:creationId xmlns:p14="http://schemas.microsoft.com/office/powerpoint/2010/main" val="14634644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FF0000"/>
                </a:solidFill>
                <a:latin typeface="Franklin Gothic Demi" panose="020B0703020102020204" pitchFamily="34" charset="0"/>
              </a:rPr>
              <a:t>İLETİŞİM NEDİR?</a:t>
            </a:r>
            <a:endParaRPr lang="tr-TR" sz="3600" dirty="0">
              <a:solidFill>
                <a:srgbClr val="FF0000"/>
              </a:solidFill>
              <a:latin typeface="Franklin Gothic Demi" panose="020B0703020102020204" pitchFamily="34" charset="0"/>
            </a:endParaRPr>
          </a:p>
        </p:txBody>
      </p:sp>
      <p:sp>
        <p:nvSpPr>
          <p:cNvPr id="3" name="İçerik Yer Tutucusu 2"/>
          <p:cNvSpPr>
            <a:spLocks noGrp="1"/>
          </p:cNvSpPr>
          <p:nvPr>
            <p:ph idx="1"/>
          </p:nvPr>
        </p:nvSpPr>
        <p:spPr/>
        <p:txBody>
          <a:bodyPr>
            <a:normAutofit/>
          </a:bodyPr>
          <a:lstStyle/>
          <a:p>
            <a:r>
              <a:rPr lang="tr-TR" sz="2000" dirty="0" smtClean="0">
                <a:solidFill>
                  <a:srgbClr val="002060"/>
                </a:solidFill>
                <a:latin typeface="Franklin Gothic Demi Cond" panose="020B0706030402020204" pitchFamily="34" charset="0"/>
              </a:rPr>
              <a:t>İLETİŞİMİN AMACI: ANLAŞILMAKTIR. </a:t>
            </a:r>
          </a:p>
          <a:p>
            <a:r>
              <a:rPr lang="tr-TR" sz="2000" dirty="0" smtClean="0">
                <a:solidFill>
                  <a:srgbClr val="002060"/>
                </a:solidFill>
                <a:latin typeface="Franklin Gothic Demi Cond" panose="020B0706030402020204" pitchFamily="34" charset="0"/>
              </a:rPr>
              <a:t>" Sen ne kadar bilirsen bil, senin bildiğin başkasının anladığı kadardır" Mevlana</a:t>
            </a:r>
            <a:endParaRPr lang="tr-TR" sz="2000" dirty="0">
              <a:solidFill>
                <a:srgbClr val="002060"/>
              </a:solidFill>
              <a:latin typeface="Franklin Gothic Demi Cond" panose="020B0706030402020204" pitchFamily="34"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80099" y="2647908"/>
            <a:ext cx="3028950" cy="1514475"/>
          </a:xfrm>
          <a:prstGeom prst="rect">
            <a:avLst/>
          </a:prstGeom>
        </p:spPr>
      </p:pic>
    </p:spTree>
    <p:extLst>
      <p:ext uri="{BB962C8B-B14F-4D97-AF65-F5344CB8AC3E}">
        <p14:creationId xmlns:p14="http://schemas.microsoft.com/office/powerpoint/2010/main" val="42850098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FF0000"/>
                </a:solidFill>
                <a:latin typeface="Franklin Gothic Demi" panose="020B0703020102020204" pitchFamily="34" charset="0"/>
              </a:rPr>
              <a:t>İLETİŞİM SADECE KONUŞMAK DEĞİLDİR.</a:t>
            </a:r>
            <a:endParaRPr lang="tr-TR" sz="3600" dirty="0">
              <a:solidFill>
                <a:srgbClr val="FF0000"/>
              </a:solidFill>
              <a:latin typeface="Franklin Gothic Demi" panose="020B0703020102020204" pitchFamily="34" charset="0"/>
            </a:endParaRPr>
          </a:p>
        </p:txBody>
      </p:sp>
      <p:sp>
        <p:nvSpPr>
          <p:cNvPr id="3" name="İçerik Yer Tutucusu 2"/>
          <p:cNvSpPr>
            <a:spLocks noGrp="1"/>
          </p:cNvSpPr>
          <p:nvPr>
            <p:ph idx="1"/>
          </p:nvPr>
        </p:nvSpPr>
        <p:spPr/>
        <p:txBody>
          <a:bodyPr>
            <a:normAutofit/>
          </a:bodyPr>
          <a:lstStyle/>
          <a:p>
            <a:r>
              <a:rPr lang="tr-TR" sz="2000" dirty="0" smtClean="0">
                <a:solidFill>
                  <a:srgbClr val="002060"/>
                </a:solidFill>
                <a:latin typeface="Franklin Gothic Demi Cond" panose="020B0706030402020204" pitchFamily="34" charset="0"/>
              </a:rPr>
              <a:t>Aynı zamanda;</a:t>
            </a:r>
          </a:p>
          <a:p>
            <a:pPr marL="0" indent="0">
              <a:buNone/>
            </a:pPr>
            <a:r>
              <a:rPr lang="tr-TR" sz="2000" dirty="0" smtClean="0">
                <a:solidFill>
                  <a:srgbClr val="002060"/>
                </a:solidFill>
                <a:latin typeface="Franklin Gothic Demi Cond" panose="020B0706030402020204" pitchFamily="34" charset="0"/>
              </a:rPr>
              <a:t>• Neyi,</a:t>
            </a:r>
          </a:p>
          <a:p>
            <a:pPr marL="0" indent="0">
              <a:buNone/>
            </a:pPr>
            <a:r>
              <a:rPr lang="tr-TR" sz="2000" dirty="0" smtClean="0">
                <a:solidFill>
                  <a:srgbClr val="002060"/>
                </a:solidFill>
                <a:latin typeface="Franklin Gothic Demi Cond" panose="020B0706030402020204" pitchFamily="34" charset="0"/>
              </a:rPr>
              <a:t>• Ne zaman, </a:t>
            </a:r>
          </a:p>
          <a:p>
            <a:pPr marL="0" indent="0">
              <a:buNone/>
            </a:pPr>
            <a:r>
              <a:rPr lang="tr-TR" sz="2000" dirty="0" smtClean="0">
                <a:solidFill>
                  <a:srgbClr val="002060"/>
                </a:solidFill>
                <a:latin typeface="Franklin Gothic Demi Cond" panose="020B0706030402020204" pitchFamily="34" charset="0"/>
              </a:rPr>
              <a:t>• Nerede, </a:t>
            </a:r>
          </a:p>
          <a:p>
            <a:pPr marL="0" indent="0">
              <a:buNone/>
            </a:pPr>
            <a:r>
              <a:rPr lang="tr-TR" sz="2000" dirty="0" smtClean="0">
                <a:solidFill>
                  <a:srgbClr val="002060"/>
                </a:solidFill>
                <a:latin typeface="Franklin Gothic Demi Cond" panose="020B0706030402020204" pitchFamily="34" charset="0"/>
              </a:rPr>
              <a:t>• Nasıl, söyleyeceğini bilmek,</a:t>
            </a:r>
          </a:p>
          <a:p>
            <a:pPr marL="0" indent="0">
              <a:buNone/>
            </a:pPr>
            <a:r>
              <a:rPr lang="tr-TR" sz="2000" dirty="0" smtClean="0">
                <a:solidFill>
                  <a:srgbClr val="002060"/>
                </a:solidFill>
                <a:latin typeface="Franklin Gothic Demi Cond" panose="020B0706030402020204" pitchFamily="34" charset="0"/>
              </a:rPr>
              <a:t>• Olayları basite indirgeyerek sunabilmek, </a:t>
            </a:r>
          </a:p>
          <a:p>
            <a:pPr marL="0" indent="0">
              <a:buNone/>
            </a:pPr>
            <a:r>
              <a:rPr lang="tr-TR" sz="2000" dirty="0" smtClean="0">
                <a:solidFill>
                  <a:srgbClr val="002060"/>
                </a:solidFill>
                <a:latin typeface="Franklin Gothic Demi Cond" panose="020B0706030402020204" pitchFamily="34" charset="0"/>
              </a:rPr>
              <a:t>• Akıcı bir dille ve karşıdaki kişiyle göz kontağı kurarak konuşabilmek, </a:t>
            </a:r>
          </a:p>
          <a:p>
            <a:pPr marL="0" indent="0">
              <a:buNone/>
            </a:pPr>
            <a:r>
              <a:rPr lang="tr-TR" sz="2000" dirty="0" smtClean="0">
                <a:solidFill>
                  <a:srgbClr val="002060"/>
                </a:solidFill>
                <a:latin typeface="Franklin Gothic Demi Cond" panose="020B0706030402020204" pitchFamily="34" charset="0"/>
              </a:rPr>
              <a:t>• Dikkati yoğunlaştırabilmek ve karşıdaki kişinin verilen mesajı anlayıp anlamadığını gözlemlemektir. </a:t>
            </a:r>
            <a:endParaRPr lang="tr-TR" sz="2000" dirty="0">
              <a:solidFill>
                <a:srgbClr val="002060"/>
              </a:solidFill>
              <a:latin typeface="Franklin Gothic Demi Cond" panose="020B0706030402020204" pitchFamily="34"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76300" y="1825624"/>
            <a:ext cx="5844208" cy="2285199"/>
          </a:xfrm>
          <a:prstGeom prst="rect">
            <a:avLst/>
          </a:prstGeom>
        </p:spPr>
      </p:pic>
    </p:spTree>
    <p:extLst>
      <p:ext uri="{BB962C8B-B14F-4D97-AF65-F5344CB8AC3E}">
        <p14:creationId xmlns:p14="http://schemas.microsoft.com/office/powerpoint/2010/main" val="36734153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FF0000"/>
                </a:solidFill>
                <a:latin typeface="Franklin Gothic Demi" panose="020B0703020102020204" pitchFamily="34" charset="0"/>
              </a:rPr>
              <a:t>İLETİŞİM BİR BÜTÜNDÜR.</a:t>
            </a:r>
            <a:endParaRPr lang="tr-TR" sz="3600" dirty="0">
              <a:solidFill>
                <a:srgbClr val="FF0000"/>
              </a:solidFill>
              <a:latin typeface="Franklin Gothic Demi" panose="020B0703020102020204" pitchFamily="34" charset="0"/>
            </a:endParaRPr>
          </a:p>
        </p:txBody>
      </p:sp>
      <p:sp>
        <p:nvSpPr>
          <p:cNvPr id="3" name="İçerik Yer Tutucusu 2"/>
          <p:cNvSpPr>
            <a:spLocks noGrp="1"/>
          </p:cNvSpPr>
          <p:nvPr>
            <p:ph idx="1"/>
          </p:nvPr>
        </p:nvSpPr>
        <p:spPr/>
        <p:txBody>
          <a:bodyPr>
            <a:normAutofit/>
          </a:bodyPr>
          <a:lstStyle/>
          <a:p>
            <a:pPr marL="0" indent="0">
              <a:buNone/>
            </a:pPr>
            <a:r>
              <a:rPr lang="tr-TR" sz="2000" dirty="0" smtClean="0">
                <a:solidFill>
                  <a:srgbClr val="002060"/>
                </a:solidFill>
                <a:latin typeface="Franklin Gothic Demi Cond" panose="020B0706030402020204" pitchFamily="34" charset="0"/>
              </a:rPr>
              <a:t>İletişim, kelimeler, ses tonu ve beden dilinden oluşan bir bütündür.</a:t>
            </a:r>
          </a:p>
          <a:p>
            <a:pPr marL="0" indent="0">
              <a:buNone/>
            </a:pPr>
            <a:r>
              <a:rPr lang="tr-TR" sz="2000" dirty="0" smtClean="0">
                <a:solidFill>
                  <a:srgbClr val="002060"/>
                </a:solidFill>
                <a:latin typeface="Franklin Gothic Demi Cond" panose="020B0706030402020204" pitchFamily="34" charset="0"/>
              </a:rPr>
              <a:t> • Kelimeler “ne” söylediğimizle; ses tonu ve beden dili “nasıl” söylediğimizle ilgilidir. </a:t>
            </a:r>
          </a:p>
          <a:p>
            <a:pPr marL="0" indent="0">
              <a:buNone/>
            </a:pPr>
            <a:r>
              <a:rPr lang="tr-TR" sz="2000" dirty="0" smtClean="0">
                <a:solidFill>
                  <a:srgbClr val="002060"/>
                </a:solidFill>
                <a:latin typeface="Franklin Gothic Demi Cond" panose="020B0706030402020204" pitchFamily="34" charset="0"/>
              </a:rPr>
              <a:t>• İletişimi yapılandırmada, kelimeler aynı kalmak koşuluyla, kelimeler %10,  ses %30 ve  beden dili de %60 oranında rol oynar. </a:t>
            </a:r>
          </a:p>
          <a:p>
            <a:pPr marL="0" indent="0">
              <a:buNone/>
            </a:pPr>
            <a:r>
              <a:rPr lang="tr-TR" sz="2000" dirty="0" smtClean="0">
                <a:solidFill>
                  <a:srgbClr val="002060"/>
                </a:solidFill>
                <a:latin typeface="Franklin Gothic Demi Cond" panose="020B0706030402020204" pitchFamily="34" charset="0"/>
              </a:rPr>
              <a:t>• İletilerin veriliş şeklinin %90 önem taşıdığı göz önüne alınırsa karşımızdakinin bizi doğru anlaması için ses tonumuzun ve beden dilimizin ne kadar etkili ve önemli olduğunu görürüz</a:t>
            </a:r>
            <a:r>
              <a:rPr lang="tr-TR" sz="2000" dirty="0" smtClean="0">
                <a:latin typeface="Franklin Gothic Demi Cond" panose="020B0706030402020204" pitchFamily="34" charset="0"/>
              </a:rPr>
              <a:t>. </a:t>
            </a:r>
            <a:endParaRPr lang="tr-TR" sz="2000" dirty="0">
              <a:latin typeface="Franklin Gothic Demi Cond" panose="020B0706030402020204" pitchFamily="34"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24577" y="4001294"/>
            <a:ext cx="4428877" cy="1543050"/>
          </a:xfrm>
          <a:prstGeom prst="rect">
            <a:avLst/>
          </a:prstGeom>
        </p:spPr>
      </p:pic>
    </p:spTree>
    <p:extLst>
      <p:ext uri="{BB962C8B-B14F-4D97-AF65-F5344CB8AC3E}">
        <p14:creationId xmlns:p14="http://schemas.microsoft.com/office/powerpoint/2010/main" val="15490953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FF0000"/>
                </a:solidFill>
                <a:latin typeface="Franklin Gothic Demi" panose="020B0703020102020204" pitchFamily="34" charset="0"/>
              </a:rPr>
              <a:t>İLETİŞİMİN TEMEL KOŞULLARI</a:t>
            </a:r>
            <a:endParaRPr lang="tr-TR" sz="3600" dirty="0">
              <a:solidFill>
                <a:srgbClr val="FF0000"/>
              </a:solidFill>
              <a:latin typeface="Franklin Gothic Demi" panose="020B0703020102020204" pitchFamily="34" charset="0"/>
            </a:endParaRPr>
          </a:p>
        </p:txBody>
      </p:sp>
      <p:sp>
        <p:nvSpPr>
          <p:cNvPr id="3" name="İçerik Yer Tutucusu 2"/>
          <p:cNvSpPr>
            <a:spLocks noGrp="1"/>
          </p:cNvSpPr>
          <p:nvPr>
            <p:ph idx="1"/>
          </p:nvPr>
        </p:nvSpPr>
        <p:spPr/>
        <p:txBody>
          <a:bodyPr>
            <a:normAutofit/>
          </a:bodyPr>
          <a:lstStyle/>
          <a:p>
            <a:r>
              <a:rPr lang="tr-TR" sz="2000" dirty="0" smtClean="0">
                <a:solidFill>
                  <a:srgbClr val="002060"/>
                </a:solidFill>
                <a:latin typeface="Franklin Gothic Demi Cond" panose="020B0706030402020204" pitchFamily="34" charset="0"/>
              </a:rPr>
              <a:t>İletişim iki insanın birbirini fark etmesi ile başlar. </a:t>
            </a:r>
          </a:p>
          <a:p>
            <a:pPr marL="0" indent="0">
              <a:buNone/>
            </a:pPr>
            <a:r>
              <a:rPr lang="tr-TR" sz="2000" dirty="0" smtClean="0">
                <a:solidFill>
                  <a:srgbClr val="002060"/>
                </a:solidFill>
                <a:latin typeface="Franklin Gothic Demi Cond" panose="020B0706030402020204" pitchFamily="34" charset="0"/>
              </a:rPr>
              <a:t>• Söylenilen/söylenilmeyen, yapılan/yapılmayan her şeyin iletişimde bir anlamı vardır. </a:t>
            </a:r>
          </a:p>
          <a:p>
            <a:pPr marL="0" indent="0">
              <a:buNone/>
            </a:pPr>
            <a:r>
              <a:rPr lang="tr-TR" sz="2000" dirty="0" smtClean="0">
                <a:solidFill>
                  <a:srgbClr val="002060"/>
                </a:solidFill>
                <a:latin typeface="Franklin Gothic Demi Cond" panose="020B0706030402020204" pitchFamily="34" charset="0"/>
              </a:rPr>
              <a:t>• Aynı zamanda tavır ve davranışlar, jestler, mimikler gibi bir çok faktör iletişimi etkiler. </a:t>
            </a:r>
          </a:p>
          <a:p>
            <a:pPr marL="0" indent="0">
              <a:buNone/>
            </a:pPr>
            <a:r>
              <a:rPr lang="tr-TR" sz="2000" dirty="0" smtClean="0">
                <a:solidFill>
                  <a:srgbClr val="002060"/>
                </a:solidFill>
                <a:latin typeface="Franklin Gothic Demi Cond" panose="020B0706030402020204" pitchFamily="34" charset="0"/>
              </a:rPr>
              <a:t>• Bu nedenle iletişimi oluşturan bazı temel koşullar vardır ve bunlara dikkat edilmesi ile etkili bir iletişim kurulabilir.</a:t>
            </a:r>
            <a:endParaRPr lang="tr-TR" sz="2000" dirty="0">
              <a:solidFill>
                <a:srgbClr val="002060"/>
              </a:solidFill>
              <a:latin typeface="Franklin Gothic Demi Cond" panose="020B0706030402020204" pitchFamily="34"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6181" y="3734254"/>
            <a:ext cx="5406887" cy="1743075"/>
          </a:xfrm>
          <a:prstGeom prst="rect">
            <a:avLst/>
          </a:prstGeom>
        </p:spPr>
      </p:pic>
    </p:spTree>
    <p:extLst>
      <p:ext uri="{BB962C8B-B14F-4D97-AF65-F5344CB8AC3E}">
        <p14:creationId xmlns:p14="http://schemas.microsoft.com/office/powerpoint/2010/main" val="28847771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FF0000"/>
                </a:solidFill>
                <a:latin typeface="Franklin Gothic Demi" panose="020B0703020102020204" pitchFamily="34" charset="0"/>
              </a:rPr>
              <a:t>ETKİLİ İLETİŞİM İÇİN</a:t>
            </a:r>
            <a:endParaRPr lang="tr-TR" sz="3600" dirty="0">
              <a:solidFill>
                <a:srgbClr val="FF0000"/>
              </a:solidFill>
              <a:latin typeface="Franklin Gothic Demi" panose="020B0703020102020204" pitchFamily="34" charset="0"/>
            </a:endParaRPr>
          </a:p>
        </p:txBody>
      </p:sp>
      <p:sp>
        <p:nvSpPr>
          <p:cNvPr id="3" name="İçerik Yer Tutucusu 2"/>
          <p:cNvSpPr>
            <a:spLocks noGrp="1"/>
          </p:cNvSpPr>
          <p:nvPr>
            <p:ph idx="1"/>
          </p:nvPr>
        </p:nvSpPr>
        <p:spPr/>
        <p:txBody>
          <a:bodyPr>
            <a:normAutofit/>
          </a:bodyPr>
          <a:lstStyle/>
          <a:p>
            <a:r>
              <a:rPr lang="tr-TR" sz="2000" dirty="0" smtClean="0">
                <a:solidFill>
                  <a:srgbClr val="002060"/>
                </a:solidFill>
                <a:latin typeface="Franklin Gothic Demi Cond" panose="020B0706030402020204" pitchFamily="34" charset="0"/>
              </a:rPr>
              <a:t>İletişim kurulan kişiyi olduğu gibi kabul etmek, </a:t>
            </a:r>
          </a:p>
          <a:p>
            <a:r>
              <a:rPr lang="tr-TR" sz="2000" dirty="0" smtClean="0">
                <a:solidFill>
                  <a:srgbClr val="002060"/>
                </a:solidFill>
                <a:latin typeface="Franklin Gothic Demi Cond" panose="020B0706030402020204" pitchFamily="34" charset="0"/>
              </a:rPr>
              <a:t> Etkin dinlemek, </a:t>
            </a:r>
          </a:p>
          <a:p>
            <a:r>
              <a:rPr lang="tr-TR" sz="2000" dirty="0" smtClean="0">
                <a:solidFill>
                  <a:srgbClr val="002060"/>
                </a:solidFill>
                <a:latin typeface="Franklin Gothic Demi Cond" panose="020B0706030402020204" pitchFamily="34" charset="0"/>
              </a:rPr>
              <a:t>Empati kurmak, </a:t>
            </a:r>
          </a:p>
          <a:p>
            <a:r>
              <a:rPr lang="tr-TR" sz="2000" dirty="0" smtClean="0">
                <a:solidFill>
                  <a:srgbClr val="002060"/>
                </a:solidFill>
                <a:latin typeface="Franklin Gothic Demi Cond" panose="020B0706030402020204" pitchFamily="34" charset="0"/>
              </a:rPr>
              <a:t>Beden dilini doğru kullanmak, </a:t>
            </a:r>
          </a:p>
          <a:p>
            <a:r>
              <a:rPr lang="tr-TR" sz="2000" dirty="0" smtClean="0">
                <a:solidFill>
                  <a:srgbClr val="002060"/>
                </a:solidFill>
                <a:latin typeface="Franklin Gothic Demi Cond" panose="020B0706030402020204" pitchFamily="34" charset="0"/>
              </a:rPr>
              <a:t> Doğal ve samimi (içten) olmak gerekir.</a:t>
            </a:r>
            <a:endParaRPr lang="tr-TR" sz="2000" dirty="0">
              <a:solidFill>
                <a:srgbClr val="002060"/>
              </a:solidFill>
              <a:latin typeface="Franklin Gothic Demi Cond" panose="020B0706030402020204" pitchFamily="34"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0112" y="1825625"/>
            <a:ext cx="5493688" cy="1895585"/>
          </a:xfrm>
          <a:prstGeom prst="rect">
            <a:avLst/>
          </a:prstGeom>
        </p:spPr>
      </p:pic>
    </p:spTree>
    <p:extLst>
      <p:ext uri="{BB962C8B-B14F-4D97-AF65-F5344CB8AC3E}">
        <p14:creationId xmlns:p14="http://schemas.microsoft.com/office/powerpoint/2010/main" val="27988771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FF0000"/>
                </a:solidFill>
                <a:latin typeface="Franklin Gothic Demi" panose="020B0703020102020204" pitchFamily="34" charset="0"/>
              </a:rPr>
              <a:t>AİLE İÇİ İLETİŞİM</a:t>
            </a:r>
            <a:endParaRPr lang="tr-TR" sz="3600" dirty="0">
              <a:solidFill>
                <a:srgbClr val="FF0000"/>
              </a:solidFill>
              <a:latin typeface="Franklin Gothic Demi" panose="020B0703020102020204" pitchFamily="34" charset="0"/>
            </a:endParaRPr>
          </a:p>
        </p:txBody>
      </p:sp>
      <p:sp>
        <p:nvSpPr>
          <p:cNvPr id="3" name="İçerik Yer Tutucusu 2"/>
          <p:cNvSpPr>
            <a:spLocks noGrp="1"/>
          </p:cNvSpPr>
          <p:nvPr>
            <p:ph idx="1"/>
          </p:nvPr>
        </p:nvSpPr>
        <p:spPr/>
        <p:txBody>
          <a:bodyPr>
            <a:normAutofit/>
          </a:bodyPr>
          <a:lstStyle/>
          <a:p>
            <a:r>
              <a:rPr lang="tr-TR" sz="2000" dirty="0" smtClean="0">
                <a:solidFill>
                  <a:srgbClr val="002060"/>
                </a:solidFill>
                <a:latin typeface="Franklin Gothic Demi Cond" panose="020B0706030402020204" pitchFamily="34" charset="0"/>
              </a:rPr>
              <a:t>Aile içerisinde bir arada yaşamanın getirdiği tüm sözlü ve sözsüz diyaloglar aile içi iletişimi oluşturur. </a:t>
            </a:r>
          </a:p>
          <a:p>
            <a:pPr marL="0" indent="0">
              <a:buNone/>
            </a:pPr>
            <a:r>
              <a:rPr lang="tr-TR" sz="2000" dirty="0" smtClean="0">
                <a:solidFill>
                  <a:srgbClr val="002060"/>
                </a:solidFill>
                <a:latin typeface="Franklin Gothic Demi Cond" panose="020B0706030402020204" pitchFamily="34" charset="0"/>
              </a:rPr>
              <a:t>• Sağlıklı aile içi iletişim; bireyin kişilik gelişiminde, kişisel, sosyal ve mesleki yaşamında başarı elde etmesini sağlar</a:t>
            </a:r>
            <a:r>
              <a:rPr lang="tr-TR" sz="2000" dirty="0" smtClean="0">
                <a:latin typeface="Franklin Gothic Demi Cond" panose="020B0706030402020204" pitchFamily="34" charset="0"/>
              </a:rPr>
              <a:t>.</a:t>
            </a:r>
            <a:endParaRPr lang="tr-TR" sz="2000" dirty="0">
              <a:latin typeface="Franklin Gothic Demi Cond" panose="020B0706030402020204" pitchFamily="34"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04839" y="2585914"/>
            <a:ext cx="3924838" cy="1543050"/>
          </a:xfrm>
          <a:prstGeom prst="rect">
            <a:avLst/>
          </a:prstGeom>
        </p:spPr>
      </p:pic>
    </p:spTree>
    <p:extLst>
      <p:ext uri="{BB962C8B-B14F-4D97-AF65-F5344CB8AC3E}">
        <p14:creationId xmlns:p14="http://schemas.microsoft.com/office/powerpoint/2010/main" val="208216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1968</Words>
  <Application>Microsoft Office PowerPoint</Application>
  <PresentationFormat>Geniş ekran</PresentationFormat>
  <Paragraphs>164</Paragraphs>
  <Slides>34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34</vt:i4>
      </vt:variant>
    </vt:vector>
  </HeadingPairs>
  <TitlesOfParts>
    <vt:vector size="40" baseType="lpstr">
      <vt:lpstr>Arial</vt:lpstr>
      <vt:lpstr>Calibri</vt:lpstr>
      <vt:lpstr>Calibri Light</vt:lpstr>
      <vt:lpstr>Franklin Gothic Demi</vt:lpstr>
      <vt:lpstr>Franklin Gothic Demi Cond</vt:lpstr>
      <vt:lpstr>Office Teması</vt:lpstr>
      <vt:lpstr>İLETİŞİM BECERİLERİ VELİ SUNUMU</vt:lpstr>
      <vt:lpstr>İLETİŞİM NEDİR?</vt:lpstr>
      <vt:lpstr>İLETİŞİM NEDİR?</vt:lpstr>
      <vt:lpstr>İLETİŞİM NEDİR?</vt:lpstr>
      <vt:lpstr>İLETİŞİM SADECE KONUŞMAK DEĞİLDİR.</vt:lpstr>
      <vt:lpstr>İLETİŞİM BİR BÜTÜNDÜR.</vt:lpstr>
      <vt:lpstr>İLETİŞİMİN TEMEL KOŞULLARI</vt:lpstr>
      <vt:lpstr>ETKİLİ İLETİŞİM İÇİN</vt:lpstr>
      <vt:lpstr>AİLE İÇİ İLETİŞİM</vt:lpstr>
      <vt:lpstr>AİLE İÇİ İLETİŞİM</vt:lpstr>
      <vt:lpstr>AİLE İÇİ İLETİŞİM</vt:lpstr>
      <vt:lpstr>ETKİLİ AİLE İÇİ İLETİŞİM İÇİN</vt:lpstr>
      <vt:lpstr>İLETİŞİM ENGELLERİ</vt:lpstr>
      <vt:lpstr>EMİR VERMEK YÖNETMEK</vt:lpstr>
      <vt:lpstr>TEHDİT ETMEK GÖZDAĞI VERMEK</vt:lpstr>
      <vt:lpstr>YARGILAMAK ELEŞTİRMEK SUÇLAMAK</vt:lpstr>
      <vt:lpstr>İSİM TAKMAK-ALAY ETMEK</vt:lpstr>
      <vt:lpstr>VAAZ VERMEK-AHLEK DERSİ VERMEK</vt:lpstr>
      <vt:lpstr>ÖĞÜT VERMEK-ÇÖZÜM ÖNERİ GETİRMEK</vt:lpstr>
      <vt:lpstr>NUTUK ÇEKMEK</vt:lpstr>
      <vt:lpstr>ÖVMEK-İLTİFAT ETMEK-POHPOHLAMAK</vt:lpstr>
      <vt:lpstr>YORUMLAMAK-ANALİZ ETMEK-TANI KOYMAK</vt:lpstr>
      <vt:lpstr>KONUYU DAĞITMAK-ŞAKACI DAVRANMAK</vt:lpstr>
      <vt:lpstr>SORU SORMAK-SINAMAK-ÇAPRAZ SORGULAMAK</vt:lpstr>
      <vt:lpstr>AİLELERE ÖNERİLER</vt:lpstr>
      <vt:lpstr>AİLELERE ÖNERİLER</vt:lpstr>
      <vt:lpstr>AİLELERE ÖNERİLER</vt:lpstr>
      <vt:lpstr>AİLELERE ÖNERİLER</vt:lpstr>
      <vt:lpstr>AİLELERE ÖNERİLER</vt:lpstr>
      <vt:lpstr>AİLELERE ÖNERİLER</vt:lpstr>
      <vt:lpstr>AİLELERE ÖNERİLER</vt:lpstr>
      <vt:lpstr>UNUTMAYALIM</vt:lpstr>
      <vt:lpstr>KAYNAKÇA</vt:lpstr>
      <vt:lpstr>SUNUM BİTMİŞTİR.DİNLEDİĞİNİZ İÇİN TEŞEKKÜR EDERİZ..</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Ş</dc:title>
  <dc:creator>Pc2</dc:creator>
  <cp:lastModifiedBy>Pc2</cp:lastModifiedBy>
  <cp:revision>8</cp:revision>
  <dcterms:created xsi:type="dcterms:W3CDTF">2024-10-21T07:23:17Z</dcterms:created>
  <dcterms:modified xsi:type="dcterms:W3CDTF">2024-10-21T08:25:50Z</dcterms:modified>
</cp:coreProperties>
</file>