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71" r:id="rId6"/>
    <p:sldId id="259" r:id="rId7"/>
    <p:sldId id="270" r:id="rId8"/>
    <p:sldId id="262" r:id="rId9"/>
    <p:sldId id="272" r:id="rId10"/>
    <p:sldId id="263" r:id="rId11"/>
    <p:sldId id="266" r:id="rId12"/>
    <p:sldId id="265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brahim DENIZ" initials="ID" lastIdx="4" clrIdx="0">
    <p:extLst>
      <p:ext uri="{19B8F6BF-5375-455C-9EA6-DF929625EA0E}">
        <p15:presenceInfo xmlns:p15="http://schemas.microsoft.com/office/powerpoint/2012/main" userId="Ibrahim DENIZ" providerId="None"/>
      </p:ext>
    </p:extLst>
  </p:cmAuthor>
  <p:cmAuthor id="2" name="Admin" initials="A" lastIdx="7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99FF"/>
    <a:srgbClr val="33CC33"/>
    <a:srgbClr val="09B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9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9-30T14:21:43.082" idx="6">
    <p:pos x="7488" y="3975"/>
    <p:text>animasyon ile gelsin</p:text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28.10.2024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083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28.10.2024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4548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28.10.2024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02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28.10.2024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873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28.10.2024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6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28.10.2024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416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28.10.2024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25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28.10.2024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783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28.10.2024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113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28.10.2024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059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28.10.2024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332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0B1EB-143C-44A9-8B7A-33DDEBCCCD3F}" type="datetimeFigureOut">
              <a:rPr lang="tr-TR" smtClean="0"/>
              <a:t>28.10.2024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05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a.gov.tr/" TargetMode="External"/><Relationship Id="rId3" Type="http://schemas.openxmlformats.org/officeDocument/2006/relationships/image" Target="../media/image4.emf"/><Relationship Id="rId7" Type="http://schemas.openxmlformats.org/officeDocument/2006/relationships/hyperlink" Target="https://mebi.eba.gov.t/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bot.meb.gov.tr/" TargetMode="External"/><Relationship Id="rId5" Type="http://schemas.openxmlformats.org/officeDocument/2006/relationships/hyperlink" Target="https://ogmmateryal.eba.gov.tr/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hemba.gov.t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118874"/>
            <a:ext cx="9144000" cy="1089230"/>
          </a:xfrm>
        </p:spPr>
        <p:txBody>
          <a:bodyPr>
            <a:normAutofit/>
          </a:bodyPr>
          <a:lstStyle/>
          <a:p>
            <a:endParaRPr lang="tr-TR" b="1" dirty="0">
              <a:latin typeface="Asap Condensed" pitchFamily="2" charset="0"/>
            </a:endParaRPr>
          </a:p>
          <a:p>
            <a:endParaRPr lang="tr-TR" sz="4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8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81403" y="2334438"/>
            <a:ext cx="6208815" cy="4356196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Öğretmenler ve okul yönetimi ile sağlıklı bir iletişim içinde olabiliriz.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Okulda düzenlenen etkinliklere gönüllü katılım sağlayabiliriz. Çünkü gönülden veren çok verir ve çok kabul alır.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 aile birlikleri, okul yönetimi ve öğretmenlerimizle yapacağımız çalışmalara dâhil olurken hem çocuklarımızın eğitimine hem de geleceğine  katkıda bulunabiliriz.</a:t>
            </a:r>
          </a:p>
        </p:txBody>
      </p:sp>
      <p:sp>
        <p:nvSpPr>
          <p:cNvPr id="11" name="Unvan 1">
            <a:extLst>
              <a:ext uri="{FF2B5EF4-FFF2-40B4-BE49-F238E27FC236}">
                <a16:creationId xmlns:a16="http://schemas.microsoft.com/office/drawing/2014/main" xmlns="" id="{84F6060F-41EC-4467-92B8-EE88417DAC46}"/>
              </a:ext>
            </a:extLst>
          </p:cNvPr>
          <p:cNvSpPr txBox="1">
            <a:spLocks/>
          </p:cNvSpPr>
          <p:nvPr/>
        </p:nvSpPr>
        <p:spPr>
          <a:xfrm>
            <a:off x="401782" y="5867401"/>
            <a:ext cx="958462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Okul olarak biz de ailenizin bir üyesiyiz. </a:t>
            </a:r>
            <a:b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</a:br>
            <a:endParaRPr lang="tr-TR" sz="2000" b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99E1C5B2-3DAE-A727-475D-E91005C2A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xmlns="" id="{1B5FE229-B0DE-6029-4CBE-A4DA93EA38A6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9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718FF392-3E57-E273-A680-9D9A354D1BC9}"/>
              </a:ext>
            </a:extLst>
          </p:cNvPr>
          <p:cNvSpPr txBox="1"/>
          <p:nvPr/>
        </p:nvSpPr>
        <p:spPr>
          <a:xfrm>
            <a:off x="0" y="896828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Çocuğumuzun okuldaki çalışmalarını desteklemek için </a:t>
            </a:r>
            <a:b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etkinliklere düzenli bir şekilde katılmalıyız</a:t>
            </a:r>
            <a:endParaRPr lang="tr-TR" sz="2500" dirty="0">
              <a:solidFill>
                <a:schemeClr val="tx2">
                  <a:lumMod val="50000"/>
                </a:schemeClr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B261E8BE-9B98-F81B-D665-6D6358136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2443740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80C39B0C-E7B8-2A64-1D58-2943A3A4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3180010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573D1353-52D3-B029-0D65-52BD749CF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4248789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92F5264B-2EF9-8EFE-C821-D2036FE63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14" y="2192578"/>
            <a:ext cx="5646295" cy="32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782568"/>
            <a:ext cx="12192000" cy="835923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Daha güçlü bir aile olmak için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2216" y="1702700"/>
            <a:ext cx="9933709" cy="445443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rgbClr val="002060"/>
                </a:solidFill>
                <a:latin typeface="Asap Condensed" pitchFamily="2" charset="0"/>
              </a:rPr>
              <a:t>Çocuklarınızın hayat başarısının anahtarı: </a:t>
            </a: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ailenin desteğiyle gelişen değerler ve beceriler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EB7E9DE1-F7D6-83DE-F328-54D3AA564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xmlns="" id="{234A3E7A-E6F0-2D42-ADC5-7C8B45995451}"/>
              </a:ext>
            </a:extLst>
          </p:cNvPr>
          <p:cNvSpPr txBox="1">
            <a:spLocks/>
          </p:cNvSpPr>
          <p:nvPr/>
        </p:nvSpPr>
        <p:spPr>
          <a:xfrm>
            <a:off x="172718" y="6040833"/>
            <a:ext cx="314674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10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xmlns="" id="{04D15704-6ED0-95D5-2896-33B0F289815B}"/>
              </a:ext>
            </a:extLst>
          </p:cNvPr>
          <p:cNvSpPr txBox="1">
            <a:spLocks/>
          </p:cNvSpPr>
          <p:nvPr/>
        </p:nvSpPr>
        <p:spPr>
          <a:xfrm>
            <a:off x="1462217" y="2148143"/>
            <a:ext cx="10183184" cy="975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Kendini tanıyan, duygularını yöneten, etkili iletişim kuran, iş birliği yapan ve sorumlu kararlar verebilen nesilleri birlikte inşa etmeliyiz.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C671D731-4B94-1C35-5253-0D6B41B6E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48" y="2360086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221E7A03-FCA7-71A6-985E-519230F6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80" y="1798754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88F3E919-A12C-9907-CF96-0D3143280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7835" y="3181833"/>
            <a:ext cx="6296329" cy="33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80686"/>
            <a:ext cx="10515600" cy="10661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Bu konuda gösterdiğiniz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katkı ve verdiğiniz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destek için teşekkür ederiz. </a:t>
            </a:r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xmlns="" id="{EDE03603-5D82-D8D0-9BE2-75088A0552DE}"/>
              </a:ext>
            </a:extLst>
          </p:cNvPr>
          <p:cNvSpPr txBox="1">
            <a:spLocks/>
          </p:cNvSpPr>
          <p:nvPr/>
        </p:nvSpPr>
        <p:spPr>
          <a:xfrm>
            <a:off x="838200" y="2362802"/>
            <a:ext cx="6705600" cy="549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i="1" dirty="0">
                <a:solidFill>
                  <a:srgbClr val="002060"/>
                </a:solidFill>
                <a:latin typeface="Asap Condensed" pitchFamily="2" charset="0"/>
              </a:rPr>
              <a:t>İyi insan, huzurlu aile, güçlü toplum:          </a:t>
            </a:r>
            <a:endParaRPr lang="tr-TR" b="1" i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4581AED4-6C9B-AB62-F759-9A5E34F2ACD6}"/>
              </a:ext>
            </a:extLst>
          </p:cNvPr>
          <p:cNvSpPr txBox="1"/>
          <p:nvPr/>
        </p:nvSpPr>
        <p:spPr>
          <a:xfrm>
            <a:off x="6991082" y="2315300"/>
            <a:ext cx="4359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C00000"/>
                </a:solidFill>
                <a:latin typeface="Asap Condensed" pitchFamily="2" charset="0"/>
              </a:rPr>
              <a:t>Eğitimle Güçlü Türkiye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51329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69310" y="636614"/>
            <a:ext cx="6522690" cy="3586348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anne babalarınızla okula birlikte gittiğiniz günleri hatırlıyor musunuz?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Ebeveynleriniz, anne babalarınız ödevlerinizde zorlandığınızda size yardım eder miydi?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Birlikte neleri paylaşırdınız?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(Beraber yemek yaptınız mı? Beştaş</a:t>
            </a:r>
            <a:r>
              <a:rPr lang="tr-TR" sz="1900" i="1" dirty="0">
                <a:solidFill>
                  <a:srgbClr val="FF0000"/>
                </a:solidFill>
                <a:latin typeface="Asap Condensed" pitchFamily="2" charset="0"/>
              </a:rPr>
              <a:t> 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oynadınız mı? Ev işlerine yardım ettiniz mi? Bahçeyi temizlediniz mi? vb.) </a:t>
            </a: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 anları tekrar yaşamak ister miydiniz?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aile büyüklerinizle hiç oyun oynadınız mı?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Tekrar çocuk olsanız onlarla neler yapmak isterdiniz?</a:t>
            </a:r>
          </a:p>
        </p:txBody>
      </p:sp>
      <p:sp>
        <p:nvSpPr>
          <p:cNvPr id="11" name="Unvan 1">
            <a:extLst>
              <a:ext uri="{FF2B5EF4-FFF2-40B4-BE49-F238E27FC236}">
                <a16:creationId xmlns:a16="http://schemas.microsoft.com/office/drawing/2014/main" xmlns="" id="{FE4A1A96-87C0-4DBC-A7B8-B000F5510F5A}"/>
              </a:ext>
            </a:extLst>
          </p:cNvPr>
          <p:cNvSpPr txBox="1">
            <a:spLocks/>
          </p:cNvSpPr>
          <p:nvPr/>
        </p:nvSpPr>
        <p:spPr>
          <a:xfrm>
            <a:off x="5759351" y="4563837"/>
            <a:ext cx="5209994" cy="1166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«Babam, annem, ninem, dedem olmasa bunları asla öğrenemezdim?» </a:t>
            </a:r>
            <a:b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dediğiniz neler var?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3211BD0B-8CB7-8DDD-6C11-206CA3B8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04BEC74C-A67C-2AF2-7688-D95C9AF7A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084" y="997817"/>
            <a:ext cx="259068" cy="24514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214DD2F0-6E44-D613-DCD4-271B5B0E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1695235"/>
            <a:ext cx="259068" cy="2451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9DDD9A16-2541-B5E3-192D-A95AAD520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2362095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060D1E08-B270-BB47-F658-19D3504D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234633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9B6E68AF-614B-9D39-2714-CF4EF860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623940"/>
            <a:ext cx="259068" cy="245140"/>
          </a:xfrm>
          <a:prstGeom prst="rect">
            <a:avLst/>
          </a:prstGeom>
        </p:spPr>
      </p:pic>
      <p:sp>
        <p:nvSpPr>
          <p:cNvPr id="15" name="İçerik Yer Tutucusu 2">
            <a:extLst>
              <a:ext uri="{FF2B5EF4-FFF2-40B4-BE49-F238E27FC236}">
                <a16:creationId xmlns:a16="http://schemas.microsoft.com/office/drawing/2014/main" xmlns="" id="{9F311BEE-A13C-1C6E-FA55-88735F5E9CB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EB919CB8-F8AB-25DF-25A5-7C63B92EA882}"/>
              </a:ext>
            </a:extLst>
          </p:cNvPr>
          <p:cNvSpPr txBox="1"/>
          <p:nvPr/>
        </p:nvSpPr>
        <p:spPr>
          <a:xfrm>
            <a:off x="5917324" y="-2312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8AE1F713-CC86-3C55-B98A-DF33F395F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43" y="1614146"/>
            <a:ext cx="5211090" cy="47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79203"/>
            <a:ext cx="12191999" cy="682668"/>
          </a:xfrm>
        </p:spPr>
        <p:txBody>
          <a:bodyPr>
            <a:no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Aile olmadan eğitim olmaz!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99797" y="3789273"/>
            <a:ext cx="6622780" cy="960740"/>
          </a:xfrm>
        </p:spPr>
        <p:txBody>
          <a:bodyPr anchor="ctr"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Anlamlı Bir Ömrün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Ahlak ve Değerler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Öğrenmenin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Gayret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Paylaşmanın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Oyun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E21E9DBE-59A7-A3AA-D159-2D2C2818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xmlns="" id="{C73FE281-A968-5A98-4219-FA63792BBD2D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2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xmlns="" id="{A69A892B-6A0D-F305-CCC0-DCB9A2187578}"/>
              </a:ext>
            </a:extLst>
          </p:cNvPr>
          <p:cNvSpPr txBox="1">
            <a:spLocks/>
          </p:cNvSpPr>
          <p:nvPr/>
        </p:nvSpPr>
        <p:spPr>
          <a:xfrm>
            <a:off x="5699797" y="1668024"/>
            <a:ext cx="547087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Hayat da eğitim de ailelerimizin yanında, ailelerimizin  desteği ile başlar ve devam eder:</a:t>
            </a:r>
          </a:p>
        </p:txBody>
      </p:sp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xmlns="" id="{10FAB895-7E99-BB4F-1359-AF9119C05017}"/>
              </a:ext>
            </a:extLst>
          </p:cNvPr>
          <p:cNvSpPr txBox="1">
            <a:spLocks/>
          </p:cNvSpPr>
          <p:nvPr/>
        </p:nvSpPr>
        <p:spPr>
          <a:xfrm>
            <a:off x="5699797" y="2664073"/>
            <a:ext cx="6490499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Mutluluğun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Sevgi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Anlamanın ve Anlaşmanın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Dinlemek ve Konuşmak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Başarının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Güvenmek, Desteklemek ve Çalışmak</a:t>
            </a: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xmlns="" id="{824C5354-B041-FB4C-9364-DFED7CDC98B0}"/>
              </a:ext>
            </a:extLst>
          </p:cNvPr>
          <p:cNvSpPr txBox="1">
            <a:spLocks/>
          </p:cNvSpPr>
          <p:nvPr/>
        </p:nvSpPr>
        <p:spPr>
          <a:xfrm>
            <a:off x="5699797" y="4934679"/>
            <a:ext cx="605119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900" b="1" dirty="0">
                <a:solidFill>
                  <a:srgbClr val="C00000"/>
                </a:solidFill>
                <a:latin typeface="Asap Condensed" pitchFamily="2" charset="0"/>
              </a:rPr>
              <a:t>Eğitimle edindiğimiz ne varsa anne-babalarımızın emek ve yardımlarıyla olur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6727DB92-9477-6141-4263-C52882B10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24" y="1543531"/>
            <a:ext cx="4248209" cy="45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" y="499256"/>
            <a:ext cx="12192000" cy="86732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36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Evimiz ve Okulumuz:  Biz Bir Aileyiz…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16159" y="2238739"/>
            <a:ext cx="5847290" cy="24200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Okulda;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Sizin kazandırdığınız bilgi, beceri ve değerler pekiştirilir.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Yeni beceri ve değerler kazandırılır.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Kazanılan becerilerin günlük hayatta kullanılması desteklenir.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Çocuğunuz hayata hazırlanır.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xmlns="" id="{E0BEC7BF-9F81-4BAC-94A5-3F8AA3205F01}"/>
              </a:ext>
            </a:extLst>
          </p:cNvPr>
          <p:cNvSpPr txBox="1">
            <a:spLocks/>
          </p:cNvSpPr>
          <p:nvPr/>
        </p:nvSpPr>
        <p:spPr>
          <a:xfrm>
            <a:off x="5970850" y="5556385"/>
            <a:ext cx="330337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Okul ve aile el ele…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0AD1502F-C869-3D7F-8D8D-1820C091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xmlns="" id="{6833A216-B90F-D4F7-261F-7DB48F898CB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3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0315BA31-0BBF-7A2E-F99C-D01BEA83B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6595" y="2302885"/>
            <a:ext cx="4766623" cy="4376057"/>
          </a:xfrm>
          <a:prstGeom prst="rect">
            <a:avLst/>
          </a:prstGeom>
        </p:spPr>
      </p:pic>
      <p:sp>
        <p:nvSpPr>
          <p:cNvPr id="13" name="Unvan 1">
            <a:extLst>
              <a:ext uri="{FF2B5EF4-FFF2-40B4-BE49-F238E27FC236}">
                <a16:creationId xmlns:a16="http://schemas.microsoft.com/office/drawing/2014/main" xmlns="" id="{0CF4418E-0B44-6176-00FF-8184992A4F83}"/>
              </a:ext>
            </a:extLst>
          </p:cNvPr>
          <p:cNvSpPr txBox="1">
            <a:spLocks/>
          </p:cNvSpPr>
          <p:nvPr/>
        </p:nvSpPr>
        <p:spPr>
          <a:xfrm>
            <a:off x="1" y="1304822"/>
            <a:ext cx="12192000" cy="86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Eğitim ailede başlar, okulla desteklenir, hayat boyu devam eder.  </a:t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Çocuklarımızın hayata hazırlanmasında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sizlere en çok okullarımız destek verir.</a:t>
            </a:r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xmlns="" id="{32BD7898-5576-0A4B-D59F-94B86C49B3C7}"/>
              </a:ext>
            </a:extLst>
          </p:cNvPr>
          <p:cNvSpPr txBox="1">
            <a:spLocks/>
          </p:cNvSpPr>
          <p:nvPr/>
        </p:nvSpPr>
        <p:spPr>
          <a:xfrm>
            <a:off x="6096000" y="4898576"/>
            <a:ext cx="6227300" cy="418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Ve bunların hepsi sizin katkılarınızla gerçekleşir. 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DF10CE10-7221-4F13-B764-855C0DDAC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2827517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796AA935-0A25-575C-7EBE-7BB1B6846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26708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624611"/>
            <a:ext cx="259068" cy="24514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xmlns="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4335091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439992"/>
            <a:ext cx="12192000" cy="917023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Türkiye Yüzyılı Maarif Modeli Sizlerle Tamamlanıyor…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47013" y="2222779"/>
            <a:ext cx="6706371" cy="147380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Hedefimiz,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Huzurlu Aile ve Toplum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» için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Yaşanabilir Çevrede Huzurlu İnsan»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 yetiştirmektir.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Bu başarı yolculuğumuzda  ailelerimiz ve çocuklarımızla birlikte öğreniriz ve geleceğe hazırlanırız. 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xmlns="" id="{C22B75F7-DDD5-4360-B889-DE399DFAE9BF}"/>
              </a:ext>
            </a:extLst>
          </p:cNvPr>
          <p:cNvSpPr txBox="1">
            <a:spLocks/>
          </p:cNvSpPr>
          <p:nvPr/>
        </p:nvSpPr>
        <p:spPr>
          <a:xfrm>
            <a:off x="7638355" y="4171984"/>
            <a:ext cx="3680232" cy="1217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Eğitim ailede başlar,</a:t>
            </a:r>
            <a:b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birlikte devam eder.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330FE915-D44D-7554-4C75-59F97B75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xmlns="" id="{7FC79C41-F4C8-1261-3B70-BEEDDA2CC3A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4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Unvan 1">
            <a:extLst>
              <a:ext uri="{FF2B5EF4-FFF2-40B4-BE49-F238E27FC236}">
                <a16:creationId xmlns:a16="http://schemas.microsoft.com/office/drawing/2014/main" xmlns="" id="{725526FF-D39B-03CA-A23F-991F0C77A506}"/>
              </a:ext>
            </a:extLst>
          </p:cNvPr>
          <p:cNvSpPr txBox="1">
            <a:spLocks/>
          </p:cNvSpPr>
          <p:nvPr/>
        </p:nvSpPr>
        <p:spPr>
          <a:xfrm>
            <a:off x="0" y="1193594"/>
            <a:ext cx="12192000" cy="917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«Türkiye Yüzyılı Maarif Modeli» eğitim anlayışı çerçevesinde ailelerimizle kültürel, sanatsal, sportif ve teknolojik birikimimizi, millî ve manevi değerlerimizi köklerden geleceğe birlikte taşıyacağız. 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79C39261-A938-0F25-85D4-03778021B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09" y="2304511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0BE82D7B-A02B-92A9-8F5D-478C92F6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775" y="3000947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0BFF69EC-C027-EB15-F445-4C5211C3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07" y="2990437"/>
            <a:ext cx="6706370" cy="37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185425" y="804316"/>
            <a:ext cx="6810610" cy="1349174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Çocuğumuzun eğitimine katkı sunarsanız geleceğin erdemli, başarılı ve sorumluluk sahibi insanlarını hep birlikte yetiştiririz</a:t>
            </a: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.</a:t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Bakın araştırmalar neler söylüyor?*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5991050" y="2662854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 desteğinin yüksek olduğu çocukların;</a:t>
            </a:r>
          </a:p>
          <a:p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gelişimleri daha sağlıklıdır,</a:t>
            </a: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olumsuz davranışlar gösterme olasılıkları daha düşüktür,</a:t>
            </a: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bağımlılık, şiddet, hoşgörüsüzlük azalır.</a:t>
            </a:r>
          </a:p>
          <a:p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okuma performansları ve akademik başarıları  artmaktadır.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97854" y="5726763"/>
            <a:ext cx="9084624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800" dirty="0"/>
              <a:t>*  </a:t>
            </a:r>
            <a:r>
              <a:rPr lang="en-US" sz="800" dirty="0"/>
              <a:t>Barger, M. M., Kim, E. M., </a:t>
            </a:r>
            <a:r>
              <a:rPr lang="en-US" sz="800" dirty="0" err="1"/>
              <a:t>Kuncel</a:t>
            </a:r>
            <a:r>
              <a:rPr lang="en-US" sz="800" dirty="0"/>
              <a:t>, N. R., &amp; Pomerantz, E. M. (2019). The relation between parents’ involvement in children’s schooling and children’s adjustment: A meta-analysis. </a:t>
            </a:r>
            <a:r>
              <a:rPr lang="en-US" sz="800" i="1" dirty="0"/>
              <a:t>Psychological Bulletin, 145</a:t>
            </a:r>
            <a:r>
              <a:rPr lang="en-US" sz="800" dirty="0"/>
              <a:t>(9), 855–890. https://</a:t>
            </a:r>
            <a:r>
              <a:rPr lang="en-US" sz="800" dirty="0" err="1"/>
              <a:t>doi.org</a:t>
            </a:r>
            <a:r>
              <a:rPr lang="en-US" sz="800" dirty="0"/>
              <a:t>/10.1037/bul0000201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Epstein, J.L. (2010) </a:t>
            </a:r>
            <a:r>
              <a:rPr lang="tr-TR" sz="800" i="1" dirty="0"/>
              <a:t>S</a:t>
            </a:r>
            <a:r>
              <a:rPr lang="en-US" sz="800" i="1" dirty="0" err="1"/>
              <a:t>chool</a:t>
            </a:r>
            <a:r>
              <a:rPr lang="en-US" sz="800" i="1" dirty="0"/>
              <a:t>/family/community partnerships: </a:t>
            </a:r>
            <a:r>
              <a:rPr lang="tr-TR" sz="800" i="1" dirty="0"/>
              <a:t>C</a:t>
            </a:r>
            <a:r>
              <a:rPr lang="en-US" sz="800" i="1" dirty="0" err="1"/>
              <a:t>aring</a:t>
            </a:r>
            <a:r>
              <a:rPr lang="en-US" sz="800" i="1" dirty="0"/>
              <a:t> for the children we share. </a:t>
            </a:r>
            <a:r>
              <a:rPr lang="en-US" sz="800" dirty="0"/>
              <a:t>Phi Delta </a:t>
            </a:r>
            <a:r>
              <a:rPr lang="en-US" sz="800" dirty="0" err="1"/>
              <a:t>Kappan</a:t>
            </a:r>
            <a:r>
              <a:rPr lang="en-US" sz="800" dirty="0"/>
              <a:t> International, 92, 81-96. https://</a:t>
            </a:r>
            <a:r>
              <a:rPr lang="en-US" sz="800" dirty="0" err="1"/>
              <a:t>doi.org</a:t>
            </a:r>
            <a:r>
              <a:rPr lang="en-US" sz="800" dirty="0"/>
              <a:t>/10.1177/003172171009200326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LaRocque, M., Kleiman, I., &amp; Darling, S. M. (2011). </a:t>
            </a:r>
            <a:r>
              <a:rPr lang="tr-TR" sz="800" dirty="0"/>
              <a:t>P</a:t>
            </a:r>
            <a:r>
              <a:rPr lang="en-US" sz="800" dirty="0" err="1"/>
              <a:t>arental</a:t>
            </a:r>
            <a:r>
              <a:rPr lang="en-US" sz="800" dirty="0"/>
              <a:t> involvement: </a:t>
            </a:r>
            <a:r>
              <a:rPr lang="tr-TR" sz="800" dirty="0"/>
              <a:t>T</a:t>
            </a:r>
            <a:r>
              <a:rPr lang="en-US" sz="800" dirty="0"/>
              <a:t>he missing link in school achievement. </a:t>
            </a:r>
            <a:r>
              <a:rPr lang="en-US" sz="800" i="1" dirty="0"/>
              <a:t>Preventing School Failure: Alternative Education for Children and Youth, 55</a:t>
            </a:r>
            <a:r>
              <a:rPr lang="en-US" sz="800" dirty="0"/>
              <a:t>(3), 115–122.</a:t>
            </a:r>
            <a:r>
              <a:rPr lang="tr-TR" sz="800" dirty="0"/>
              <a:t> </a:t>
            </a:r>
            <a:r>
              <a:rPr lang="en-US" sz="800" dirty="0"/>
              <a:t>https://</a:t>
            </a:r>
            <a:r>
              <a:rPr lang="en-US" sz="800" dirty="0" err="1"/>
              <a:t>doi.org</a:t>
            </a:r>
            <a:r>
              <a:rPr lang="en-US" sz="800" dirty="0"/>
              <a:t>/10.1080/10459880903472876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 err="1"/>
              <a:t>Oranga</a:t>
            </a:r>
            <a:r>
              <a:rPr lang="en-US" sz="800" dirty="0"/>
              <a:t>, J. , </a:t>
            </a:r>
            <a:r>
              <a:rPr lang="en-US" sz="800" dirty="0" err="1"/>
              <a:t>Matere</a:t>
            </a:r>
            <a:r>
              <a:rPr lang="en-US" sz="800" dirty="0"/>
              <a:t>, A. and </a:t>
            </a:r>
            <a:r>
              <a:rPr lang="en-US" sz="800" dirty="0" err="1"/>
              <a:t>Nyakundi</a:t>
            </a:r>
            <a:r>
              <a:rPr lang="en-US" sz="800" dirty="0"/>
              <a:t>, E. (2023) Importance and types of parental involvement in education. </a:t>
            </a:r>
            <a:r>
              <a:rPr lang="en-US" sz="800" i="1" dirty="0"/>
              <a:t>Open Access Library Journal, 10</a:t>
            </a:r>
            <a:r>
              <a:rPr lang="en-US" sz="800" dirty="0"/>
              <a:t>, 1-9. </a:t>
            </a:r>
            <a:r>
              <a:rPr lang="en-US" sz="800" dirty="0" err="1"/>
              <a:t>doi</a:t>
            </a:r>
            <a:r>
              <a:rPr lang="en-US" sz="800" dirty="0"/>
              <a:t>: 10.4236/oalib.1110512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OECD (2024), Education at a Glance 2024: OECD Indicators, OECD Publishing, Paris, https://</a:t>
            </a:r>
            <a:r>
              <a:rPr lang="en-US" sz="800" dirty="0" err="1"/>
              <a:t>doi.org</a:t>
            </a:r>
            <a:r>
              <a:rPr lang="en-US" sz="800" dirty="0"/>
              <a:t>/10.1787/c00cad36-en.</a:t>
            </a:r>
            <a:endParaRPr lang="tr-TR" sz="800" dirty="0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xmlns="" id="{68EFCCCB-62E6-BD11-3B58-FDBDD6CB1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grpSp>
        <p:nvGrpSpPr>
          <p:cNvPr id="25" name="Grup 24">
            <a:extLst>
              <a:ext uri="{FF2B5EF4-FFF2-40B4-BE49-F238E27FC236}">
                <a16:creationId xmlns:a16="http://schemas.microsoft.com/office/drawing/2014/main" xmlns="" id="{902FBED4-A491-B042-DABA-4C162AF6FDAF}"/>
              </a:ext>
            </a:extLst>
          </p:cNvPr>
          <p:cNvGrpSpPr/>
          <p:nvPr/>
        </p:nvGrpSpPr>
        <p:grpSpPr>
          <a:xfrm>
            <a:off x="669737" y="1008515"/>
            <a:ext cx="4612667" cy="4482591"/>
            <a:chOff x="637216" y="1386557"/>
            <a:chExt cx="4612667" cy="448259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86E929CD-A7BB-9C8E-A3B5-A4711B057F18}"/>
                </a:ext>
              </a:extLst>
            </p:cNvPr>
            <p:cNvSpPr/>
            <p:nvPr/>
          </p:nvSpPr>
          <p:spPr>
            <a:xfrm>
              <a:off x="2032674" y="2771762"/>
              <a:ext cx="1831838" cy="183183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dirty="0"/>
                <a:t>Ebeveyn katılımı yüksek olan çocukların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A7C2392-C11B-1878-7A78-314E8C0C6C7E}"/>
                </a:ext>
              </a:extLst>
            </p:cNvPr>
            <p:cNvSpPr/>
            <p:nvPr/>
          </p:nvSpPr>
          <p:spPr>
            <a:xfrm>
              <a:off x="2379413" y="1386557"/>
              <a:ext cx="1076208" cy="105468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Ders başarıları daha yüksektir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07510346-6FA3-D562-110F-1E9178A24F64}"/>
                </a:ext>
              </a:extLst>
            </p:cNvPr>
            <p:cNvSpPr/>
            <p:nvPr/>
          </p:nvSpPr>
          <p:spPr>
            <a:xfrm>
              <a:off x="3528944" y="1811952"/>
              <a:ext cx="1076207" cy="1054684"/>
            </a:xfrm>
            <a:prstGeom prst="ellipse">
              <a:avLst/>
            </a:prstGeom>
            <a:solidFill>
              <a:srgbClr val="09BD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Okula daha çok devam ederler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07223E8C-5C86-D1C1-90EE-CD8684149CA7}"/>
                </a:ext>
              </a:extLst>
            </p:cNvPr>
            <p:cNvSpPr/>
            <p:nvPr/>
          </p:nvSpPr>
          <p:spPr>
            <a:xfrm>
              <a:off x="4176576" y="2833598"/>
              <a:ext cx="1073307" cy="10518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Okul terk oranları daha düşüktür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37C3562B-3F06-832B-5BE4-E7B9B4881207}"/>
                </a:ext>
              </a:extLst>
            </p:cNvPr>
            <p:cNvSpPr/>
            <p:nvPr/>
          </p:nvSpPr>
          <p:spPr>
            <a:xfrm>
              <a:off x="4035554" y="3975194"/>
              <a:ext cx="1169862" cy="108345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lvl="0" algn="ctr"/>
              <a:r>
                <a:rPr lang="tr-TR" sz="900" b="1" dirty="0"/>
                <a:t>Okula yönelik motivasyonları yüksektir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D3C74F9A-E8EF-BBD7-5E10-3DAF3984B3C6}"/>
                </a:ext>
              </a:extLst>
            </p:cNvPr>
            <p:cNvSpPr/>
            <p:nvPr/>
          </p:nvSpPr>
          <p:spPr>
            <a:xfrm>
              <a:off x="3104550" y="4814466"/>
              <a:ext cx="1076206" cy="10546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Ödevlerini daha çok yaparlar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1ACD547-A537-5096-36FC-E0D9DF2D0A8D}"/>
                </a:ext>
              </a:extLst>
            </p:cNvPr>
            <p:cNvSpPr/>
            <p:nvPr/>
          </p:nvSpPr>
          <p:spPr>
            <a:xfrm>
              <a:off x="1746257" y="4814466"/>
              <a:ext cx="1076204" cy="1054681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Olumsuz davranışları daha az gösterirler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D098E7-F1C0-43FB-679D-52E685FA54B4}"/>
                </a:ext>
              </a:extLst>
            </p:cNvPr>
            <p:cNvSpPr/>
            <p:nvPr/>
          </p:nvSpPr>
          <p:spPr>
            <a:xfrm>
              <a:off x="865333" y="4031396"/>
              <a:ext cx="1076204" cy="105468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Sosyal ilişkileri daha iyidir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2C77CC7-BEC9-B31C-3849-68357BE55DD5}"/>
                </a:ext>
              </a:extLst>
            </p:cNvPr>
            <p:cNvSpPr/>
            <p:nvPr/>
          </p:nvSpPr>
          <p:spPr>
            <a:xfrm>
              <a:off x="637216" y="2840080"/>
              <a:ext cx="1076204" cy="105468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Kimlik gelişimleri daha sağlıklıdır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0524DF71-CEFB-7D23-96A2-602B358CA709}"/>
                </a:ext>
              </a:extLst>
            </p:cNvPr>
            <p:cNvSpPr/>
            <p:nvPr/>
          </p:nvSpPr>
          <p:spPr>
            <a:xfrm>
              <a:off x="1197533" y="1664931"/>
              <a:ext cx="1097447" cy="110683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Depresyon </a:t>
              </a:r>
            </a:p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ve kaygı problemlerini daha az yaşarlar</a:t>
              </a:r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xmlns="" id="{43632468-1D0C-5416-DEDD-06776C8D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3399516"/>
            <a:ext cx="259068" cy="245140"/>
          </a:xfrm>
          <a:prstGeom prst="rect">
            <a:avLst/>
          </a:prstGeom>
        </p:spPr>
      </p:pic>
      <p:sp>
        <p:nvSpPr>
          <p:cNvPr id="24" name="İçerik Yer Tutucusu 2">
            <a:extLst>
              <a:ext uri="{FF2B5EF4-FFF2-40B4-BE49-F238E27FC236}">
                <a16:creationId xmlns:a16="http://schemas.microsoft.com/office/drawing/2014/main" xmlns="" id="{3816AE71-036C-D151-664F-468EFA617CD8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5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047D4B50-18AF-AF01-B1C4-FDA0148FF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004432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A2009847-BA32-C7D3-4426-7B8F3BC07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886208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>
            <a:extLst>
              <a:ext uri="{FF2B5EF4-FFF2-40B4-BE49-F238E27FC236}">
                <a16:creationId xmlns:a16="http://schemas.microsoft.com/office/drawing/2014/main" xmlns="" id="{988341E4-6971-F362-4456-D557EEE32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0" y="280448"/>
            <a:ext cx="5630642" cy="4654708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xmlns="" id="{61CC1372-4D14-0295-2F2B-1C982908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330" y="280448"/>
            <a:ext cx="5630641" cy="4654707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865767" y="127904"/>
            <a:ext cx="3180109" cy="894522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rgbClr val="C00000"/>
                </a:solidFill>
                <a:latin typeface="Asap Condensed" pitchFamily="2" charset="0"/>
              </a:rPr>
              <a:t>ÖRNEK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894147" y="4874525"/>
            <a:ext cx="427115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Sosyoekonomik düzeyi fark etmeksizin ebeveyn desteği alan çocuklar daha başarılı olur.* </a:t>
            </a:r>
          </a:p>
          <a:p>
            <a:pPr algn="ctr"/>
            <a:endParaRPr lang="tr-TR" sz="1100" dirty="0"/>
          </a:p>
          <a:p>
            <a:pPr marL="266700" indent="-266700" algn="ctr"/>
            <a:endParaRPr lang="tr-TR" sz="800" dirty="0"/>
          </a:p>
          <a:p>
            <a:pPr marL="266700" indent="-266700" algn="ctr"/>
            <a:r>
              <a:rPr lang="tr-TR" sz="800" dirty="0"/>
              <a:t>* </a:t>
            </a:r>
            <a:r>
              <a:rPr lang="en-US" sz="800" dirty="0"/>
              <a:t>Benner, A</a:t>
            </a:r>
            <a:r>
              <a:rPr lang="tr-TR" sz="800" dirty="0"/>
              <a:t>.</a:t>
            </a:r>
            <a:r>
              <a:rPr lang="en-US" sz="800" dirty="0"/>
              <a:t> &amp; Boyle, A</a:t>
            </a:r>
            <a:r>
              <a:rPr lang="tr-TR" sz="800" dirty="0"/>
              <a:t>.</a:t>
            </a:r>
            <a:r>
              <a:rPr lang="en-US" sz="800" dirty="0"/>
              <a:t> &amp; Sadler, S</a:t>
            </a:r>
            <a:r>
              <a:rPr lang="tr-TR" sz="800" dirty="0"/>
              <a:t>.</a:t>
            </a:r>
            <a:r>
              <a:rPr lang="en-US" sz="800" dirty="0"/>
              <a:t> (2016). Parental Involvement and Adolescents' Educational Success: The Roles of Prior Achievement and Socioeconomic Status. </a:t>
            </a:r>
            <a:r>
              <a:rPr lang="en-US" sz="800" i="1" dirty="0"/>
              <a:t>Journal of </a:t>
            </a:r>
            <a:r>
              <a:rPr lang="tr-TR" sz="800" i="1" dirty="0"/>
              <a:t>Y</a:t>
            </a:r>
            <a:r>
              <a:rPr lang="en-US" sz="800" i="1" dirty="0" err="1"/>
              <a:t>outh</a:t>
            </a:r>
            <a:r>
              <a:rPr lang="en-US" sz="800" i="1" dirty="0"/>
              <a:t> and </a:t>
            </a:r>
            <a:r>
              <a:rPr lang="tr-TR" sz="800" i="1" dirty="0"/>
              <a:t>A</a:t>
            </a:r>
            <a:r>
              <a:rPr lang="en-US" sz="800" i="1" dirty="0" err="1"/>
              <a:t>dolescence</a:t>
            </a:r>
            <a:r>
              <a:rPr lang="en-US" sz="800" i="1" dirty="0"/>
              <a:t>. 45</a:t>
            </a:r>
            <a:r>
              <a:rPr lang="en-US" sz="800" dirty="0"/>
              <a:t>. 10.1007/s10964-016-0431-4. </a:t>
            </a:r>
            <a:endParaRPr lang="tr-TR" sz="8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5274491" y="4874525"/>
            <a:ext cx="487567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Eğitimde ebeveyn katılımı yüksek ailelerde çocukların çevrelerine zorlayıcı davranış gösterme oranları daha düşüktür**.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pPr marL="361950" indent="-361950" algn="ctr"/>
            <a:r>
              <a:rPr lang="tr-TR" sz="800" dirty="0"/>
              <a:t>** </a:t>
            </a:r>
            <a:r>
              <a:rPr lang="en-US" sz="800" dirty="0"/>
              <a:t>Wong, R.S.M., Ho, F.K.W., Wong, W.H.S. et al. </a:t>
            </a:r>
            <a:r>
              <a:rPr lang="tr-TR" sz="800" dirty="0"/>
              <a:t>(2018). P</a:t>
            </a:r>
            <a:r>
              <a:rPr lang="en-US" sz="800" dirty="0" err="1"/>
              <a:t>arental</a:t>
            </a:r>
            <a:r>
              <a:rPr lang="en-US" sz="800" dirty="0"/>
              <a:t> involvement in primary school education: </a:t>
            </a:r>
            <a:r>
              <a:rPr lang="tr-TR" sz="800" dirty="0"/>
              <a:t>I</a:t>
            </a:r>
            <a:r>
              <a:rPr lang="en-US" sz="800" dirty="0" err="1"/>
              <a:t>ts</a:t>
            </a:r>
            <a:r>
              <a:rPr lang="en-US" sz="800" dirty="0"/>
              <a:t> relationship with children’s academic performance and psychosocial competence through engaging children with school. </a:t>
            </a:r>
            <a:r>
              <a:rPr lang="en-US" sz="800" i="1" dirty="0"/>
              <a:t>J</a:t>
            </a:r>
            <a:r>
              <a:rPr lang="tr-TR" sz="800" i="1" dirty="0" err="1"/>
              <a:t>ournal</a:t>
            </a:r>
            <a:r>
              <a:rPr lang="tr-TR" sz="800" i="1" dirty="0"/>
              <a:t> of </a:t>
            </a:r>
            <a:r>
              <a:rPr lang="en-US" sz="800" i="1" dirty="0"/>
              <a:t>Child </a:t>
            </a:r>
            <a:r>
              <a:rPr lang="tr-TR" sz="800" i="1" dirty="0" err="1"/>
              <a:t>and</a:t>
            </a:r>
            <a:r>
              <a:rPr lang="tr-TR" sz="800" i="1" dirty="0"/>
              <a:t> </a:t>
            </a:r>
            <a:r>
              <a:rPr lang="en-US" sz="800" i="1" dirty="0"/>
              <a:t>Fam</a:t>
            </a:r>
            <a:r>
              <a:rPr lang="tr-TR" sz="800" i="1" dirty="0" err="1"/>
              <a:t>ily</a:t>
            </a:r>
            <a:r>
              <a:rPr lang="tr-TR" sz="800" i="1" dirty="0"/>
              <a:t> </a:t>
            </a:r>
            <a:r>
              <a:rPr lang="en-US" sz="800" i="1" dirty="0"/>
              <a:t>Stud</a:t>
            </a:r>
            <a:r>
              <a:rPr lang="tr-TR" sz="800" i="1" dirty="0"/>
              <a:t>y</a:t>
            </a:r>
            <a:r>
              <a:rPr lang="en-US" sz="800" i="1" dirty="0"/>
              <a:t> 27</a:t>
            </a:r>
            <a:r>
              <a:rPr lang="en-US" sz="800" dirty="0"/>
              <a:t>, 1544–1555 (2018). https://</a:t>
            </a:r>
            <a:r>
              <a:rPr lang="en-US" sz="800" dirty="0" err="1"/>
              <a:t>doi.org</a:t>
            </a:r>
            <a:r>
              <a:rPr lang="en-US" sz="800" dirty="0"/>
              <a:t>/10.1007/s10826-017-1011-2</a:t>
            </a:r>
            <a:endParaRPr lang="tr-TR" sz="8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b="5024"/>
          <a:stretch/>
        </p:blipFill>
        <p:spPr>
          <a:xfrm>
            <a:off x="6561662" y="625860"/>
            <a:ext cx="2266069" cy="26567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CAF89AFE-3C55-9380-90F4-DE850DC13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xmlns="" id="{BBFB4603-B184-36CC-7CA9-8F5B9668E93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6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9826" t="30054" r="47537" b="33331"/>
          <a:stretch/>
        </p:blipFill>
        <p:spPr>
          <a:xfrm>
            <a:off x="1994836" y="830699"/>
            <a:ext cx="2255498" cy="25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732" y="657767"/>
            <a:ext cx="12100268" cy="687806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16130" y="1728887"/>
            <a:ext cx="5511114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 çalışma alışkanlığı kazanması için kurallar belirleyip tutarlı bir şekilde uygulayabiliriz (okul öncesi ve ilkokul döneminde)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Okulumuz hakkında çocuğumuzla sohbet edebiliriz (Bugün okulunda en çok neyi sevdin?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oyun oynayabiliriz (İsim-şehir, beştaş, kızma birader, sessiz sinema, yakan top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kitap seçebilir ve beraber okuyabiliriz.</a:t>
            </a:r>
          </a:p>
        </p:txBody>
      </p:sp>
      <p:sp>
        <p:nvSpPr>
          <p:cNvPr id="8" name="Unvan 1">
            <a:extLst>
              <a:ext uri="{FF2B5EF4-FFF2-40B4-BE49-F238E27FC236}">
                <a16:creationId xmlns:a16="http://schemas.microsoft.com/office/drawing/2014/main" xmlns="" id="{F8AF137F-F4D4-46C6-ACF5-C3B1AAD892BD}"/>
              </a:ext>
            </a:extLst>
          </p:cNvPr>
          <p:cNvSpPr txBox="1">
            <a:spLocks/>
          </p:cNvSpPr>
          <p:nvPr/>
        </p:nvSpPr>
        <p:spPr>
          <a:xfrm>
            <a:off x="491697" y="5990401"/>
            <a:ext cx="9537122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Çocuklarınızdan beklediklerinizi önce siz yaparsanız onlar da sizden öğrenirler. Unutmayın; meyve, ağacından uzak düşmez. 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E6FC2B67-19D3-BE50-A7A0-AC42FB9F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xmlns="" id="{3D1FDEEE-0B85-1AA4-7760-01AEBD892B8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7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F8C14464-9001-2EC2-1F6E-08CDDE0B4B14}"/>
              </a:ext>
            </a:extLst>
          </p:cNvPr>
          <p:cNvSpPr txBox="1"/>
          <p:nvPr/>
        </p:nvSpPr>
        <p:spPr>
          <a:xfrm>
            <a:off x="-68929" y="1256574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evde etkinlikler yapabiliriz: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7F78A71C-B330-B125-BBC4-5BC768AC1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1844219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8A74DD24-C592-879D-1EC9-A74F112F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2926606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EA8DDA69-4774-F58E-46AA-56F693FD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376385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3011E4C5-3614-9897-44A9-6BD2F38F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4580496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33D967E8-7DFF-633C-F798-88AC344A3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1697" y="2307316"/>
            <a:ext cx="5990142" cy="29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ABCEF9-E4EA-A3FE-25E2-9FDA30EA0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4A5A6CDF-E52A-AE4E-25AE-32C0CD62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2" y="598873"/>
            <a:ext cx="12100268" cy="925375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622EAC8-85BB-32F1-1ECD-017840CD5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489" y="2026881"/>
            <a:ext cx="5102546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dersleriyle ilgili doğru kaynaklara ulaşmasına rehberlik edebiliriz (HEMBA, MEBİ, MEBROBOT, OGM Materyal ve EBA vb.).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Derslerde zorlandığında çocuğumuzu cesaretlendirip teşvik edebiliriz.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</a:t>
            </a:r>
            <a:r>
              <a:rPr lang="tr-TR" sz="1800" dirty="0" err="1">
                <a:solidFill>
                  <a:srgbClr val="002060"/>
                </a:solidFill>
                <a:latin typeface="Asap Condensed" pitchFamily="2" charset="0"/>
              </a:rPr>
              <a:t>TEKNOFEST’e</a:t>
            </a: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, çocuk ve gençlik müzelerine (oyuncak, kelime, uçak, deniz vb.), kütüphanelere (Millî Kütüphane, şehir kitaplıkları vb.), parklara, Millî Saraylara, tiyatrolara, sinemalara, spor müsabakalarına gidebiliriz.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3E32EB44-D336-6CC3-6A4F-60D2CD61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xmlns="" id="{1DD1ECDA-34E4-BAEA-DFA7-2E3B12BEB9CC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8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C7C30770-39A7-90D6-7A29-AEDF3EA147CE}"/>
              </a:ext>
            </a:extLst>
          </p:cNvPr>
          <p:cNvSpPr txBox="1"/>
          <p:nvPr/>
        </p:nvSpPr>
        <p:spPr>
          <a:xfrm>
            <a:off x="-68930" y="1359555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</a:t>
            </a: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beraber </a:t>
            </a: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etkinlikler yapabiliriz: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A935D8E6-CBD6-B780-0B4A-EDAD32A2C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2162360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4C00D621-9CAD-5EB3-0754-B7FA02D8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3228472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867FAC2E-4D37-6B70-5257-EBD44A7CC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4056543"/>
            <a:ext cx="259068" cy="24514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D975F69E-E026-2EE8-CAB2-C04AC8F16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02" y="1861596"/>
            <a:ext cx="6901511" cy="3213516"/>
          </a:xfrm>
          <a:prstGeom prst="rect">
            <a:avLst/>
          </a:prstGeom>
        </p:spPr>
      </p:pic>
      <p:grpSp>
        <p:nvGrpSpPr>
          <p:cNvPr id="19" name="Grup 18">
            <a:extLst>
              <a:ext uri="{FF2B5EF4-FFF2-40B4-BE49-F238E27FC236}">
                <a16:creationId xmlns:a16="http://schemas.microsoft.com/office/drawing/2014/main" xmlns="" id="{E8A368BE-C5B9-DED5-CCDB-AEC2F1FC0A82}"/>
              </a:ext>
            </a:extLst>
          </p:cNvPr>
          <p:cNvGrpSpPr/>
          <p:nvPr/>
        </p:nvGrpSpPr>
        <p:grpSpPr>
          <a:xfrm>
            <a:off x="2624577" y="5207821"/>
            <a:ext cx="2229470" cy="1201426"/>
            <a:chOff x="2822222" y="5367640"/>
            <a:chExt cx="2229470" cy="1201426"/>
          </a:xfrm>
        </p:grpSpPr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xmlns="" id="{8403C522-9879-361C-495B-F52D03E0DCF5}"/>
                </a:ext>
              </a:extLst>
            </p:cNvPr>
            <p:cNvSpPr txBox="1"/>
            <p:nvPr/>
          </p:nvSpPr>
          <p:spPr>
            <a:xfrm>
              <a:off x="2828160" y="5367640"/>
              <a:ext cx="22235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5"/>
                </a:rPr>
                <a:t>https://ogmmateryal.eba.gov.tr/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xmlns="" id="{EDEA21B8-83AF-30FC-C1E8-9C58854C6AA2}"/>
                </a:ext>
              </a:extLst>
            </p:cNvPr>
            <p:cNvSpPr txBox="1"/>
            <p:nvPr/>
          </p:nvSpPr>
          <p:spPr>
            <a:xfrm>
              <a:off x="2828160" y="5586251"/>
              <a:ext cx="19172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6" name="Metin kutusu 15">
              <a:extLst>
                <a:ext uri="{FF2B5EF4-FFF2-40B4-BE49-F238E27FC236}">
                  <a16:creationId xmlns:a16="http://schemas.microsoft.com/office/drawing/2014/main" xmlns="" id="{D5318E40-215B-D231-7ED9-2A28747E2E61}"/>
                </a:ext>
              </a:extLst>
            </p:cNvPr>
            <p:cNvSpPr txBox="1"/>
            <p:nvPr/>
          </p:nvSpPr>
          <p:spPr>
            <a:xfrm>
              <a:off x="2828160" y="5809968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6"/>
                </a:rPr>
                <a:t>https://robot.meb.gov.tr/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7" name="Metin kutusu 16">
              <a:extLst>
                <a:ext uri="{FF2B5EF4-FFF2-40B4-BE49-F238E27FC236}">
                  <a16:creationId xmlns:a16="http://schemas.microsoft.com/office/drawing/2014/main" xmlns="" id="{0687FF5C-C829-00C0-CB1E-B738115D9DCA}"/>
                </a:ext>
              </a:extLst>
            </p:cNvPr>
            <p:cNvSpPr txBox="1"/>
            <p:nvPr/>
          </p:nvSpPr>
          <p:spPr>
            <a:xfrm>
              <a:off x="2828159" y="6050809"/>
              <a:ext cx="1721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7"/>
                </a:rPr>
                <a:t>https://mebi.eba.gov.t/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8" name="Metin kutusu 17">
              <a:extLst>
                <a:ext uri="{FF2B5EF4-FFF2-40B4-BE49-F238E27FC236}">
                  <a16:creationId xmlns:a16="http://schemas.microsoft.com/office/drawing/2014/main" xmlns="" id="{5E3B1386-A2FA-6AF8-9F7E-3A0BEB409416}"/>
                </a:ext>
              </a:extLst>
            </p:cNvPr>
            <p:cNvSpPr txBox="1"/>
            <p:nvPr/>
          </p:nvSpPr>
          <p:spPr>
            <a:xfrm>
              <a:off x="2822222" y="6292067"/>
              <a:ext cx="1571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https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eba.gov.tr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25" name="Metin kutusu 24">
              <a:extLst>
                <a:ext uri="{FF2B5EF4-FFF2-40B4-BE49-F238E27FC236}">
                  <a16:creationId xmlns:a16="http://schemas.microsoft.com/office/drawing/2014/main" xmlns="" id="{E5793577-3DEC-0B97-254C-52173DD678E7}"/>
                </a:ext>
              </a:extLst>
            </p:cNvPr>
            <p:cNvSpPr txBox="1"/>
            <p:nvPr/>
          </p:nvSpPr>
          <p:spPr>
            <a:xfrm>
              <a:off x="2828160" y="5589962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https://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hemba.gov.tr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xmlns="" id="{3CB23E89-5310-60B1-43A3-499C3BDD258C}"/>
              </a:ext>
            </a:extLst>
          </p:cNvPr>
          <p:cNvGrpSpPr/>
          <p:nvPr/>
        </p:nvGrpSpPr>
        <p:grpSpPr>
          <a:xfrm>
            <a:off x="2477593" y="5283208"/>
            <a:ext cx="152923" cy="1074400"/>
            <a:chOff x="2477593" y="5283208"/>
            <a:chExt cx="152923" cy="1074400"/>
          </a:xfrm>
        </p:grpSpPr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22DBD52A-6EC0-D949-E811-1AB2AA51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283208"/>
              <a:ext cx="152923" cy="144702"/>
            </a:xfrm>
            <a:prstGeom prst="rect">
              <a:avLst/>
            </a:prstGeom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57D5E91E-E214-369A-42E5-C76DB3DD2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507741"/>
              <a:ext cx="152923" cy="144702"/>
            </a:xfrm>
            <a:prstGeom prst="rect">
              <a:avLst/>
            </a:prstGeom>
          </p:spPr>
        </p:pic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xmlns="" id="{2107156F-6F04-03B0-7881-D5D633663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742035"/>
              <a:ext cx="152923" cy="144702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xmlns="" id="{99A9FB93-334E-A603-4185-5298F1586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973076"/>
              <a:ext cx="152923" cy="144702"/>
            </a:xfrm>
            <a:prstGeom prst="rect">
              <a:avLst/>
            </a:prstGeom>
          </p:spPr>
        </p:pic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xmlns="" id="{8C43CF85-82EA-12B2-BAC0-F7AFC94F6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6212906"/>
              <a:ext cx="152923" cy="144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536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865</Words>
  <Application>Microsoft Office PowerPoint</Application>
  <PresentationFormat>Geniş ekran</PresentationFormat>
  <Paragraphs>98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7" baseType="lpstr">
      <vt:lpstr>Arial</vt:lpstr>
      <vt:lpstr>Asap Condensed</vt:lpstr>
      <vt:lpstr>Calibri</vt:lpstr>
      <vt:lpstr>Calibri Light</vt:lpstr>
      <vt:lpstr>Office Teması</vt:lpstr>
      <vt:lpstr>PowerPoint Sunusu</vt:lpstr>
      <vt:lpstr>PowerPoint Sunusu</vt:lpstr>
      <vt:lpstr>Aile olmadan eğitim olmaz!</vt:lpstr>
      <vt:lpstr>Evimiz ve Okulumuz:  Biz Bir Aileyiz…</vt:lpstr>
      <vt:lpstr>Türkiye Yüzyılı Maarif Modeli Sizlerle Tamamlanıyor…</vt:lpstr>
      <vt:lpstr>Çocuğumuzun eğitimine katkı sunarsanız geleceğin erdemli, başarılı ve sorumluluk sahibi insanlarını hep birlikte yetiştiririz.  Bakın araştırmalar neler söylüyor?*</vt:lpstr>
      <vt:lpstr>ÖRNEK</vt:lpstr>
      <vt:lpstr>Hadi hep birlikte çocuklarımızın eğitimine destek verelim…</vt:lpstr>
      <vt:lpstr>Hadi hep birlikte çocuklarımızın eğitimine destek verelim</vt:lpstr>
      <vt:lpstr>PowerPoint Sunusu</vt:lpstr>
      <vt:lpstr>Daha güçlü bir aile olmak için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Evimiz ve Okulumuz Biz Bir Aileyiz</dc:title>
  <dc:creator>Ibrahim DENIZ</dc:creator>
  <cp:lastModifiedBy>Isil KORKMAZ</cp:lastModifiedBy>
  <cp:revision>238</cp:revision>
  <dcterms:created xsi:type="dcterms:W3CDTF">2024-09-25T07:05:47Z</dcterms:created>
  <dcterms:modified xsi:type="dcterms:W3CDTF">2024-10-28T08:56:27Z</dcterms:modified>
</cp:coreProperties>
</file>