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595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CA661-B26B-47BE-9F03-AC3BF8CE4D8D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A2EA4-03F9-4A38-8AE6-DAAC0298CD3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18081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A2EA4-03F9-4A38-8AE6-DAAC0298CD30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99178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32896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29228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535610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07042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07435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74647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2020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58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2810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52059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8109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2484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4105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2450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0622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566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12362-C1F3-4A8F-8335-95B2208CE590}" type="datetimeFigureOut">
              <a:rPr lang="tr-TR" smtClean="0"/>
              <a:pPr/>
              <a:t>27.08.2025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E185F2C-543A-4E9F-A84D-FC69611A4F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9221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7931" y="2514600"/>
            <a:ext cx="9596681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REHBERLİK VE PSİKOLOJİK DANIŞMA HİZMETLERİ ETİK YÖNERGESİ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978269" y="4777379"/>
            <a:ext cx="9526343" cy="1126283"/>
          </a:xfrm>
        </p:spPr>
        <p:txBody>
          <a:bodyPr/>
          <a:lstStyle/>
          <a:p>
            <a:r>
              <a:rPr lang="tr-TR" dirty="0" smtClean="0"/>
              <a:t>Hazırlayan: Şebinkarahisar Rehberlik ve Araştırma Merkezi</a:t>
            </a:r>
          </a:p>
          <a:p>
            <a:r>
              <a:rPr lang="tr-TR" dirty="0"/>
              <a:t> </a:t>
            </a:r>
            <a:r>
              <a:rPr lang="tr-TR" dirty="0" smtClean="0"/>
              <a:t>                   Rehberlik Hizmetleri Bölümü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0738" y="193432"/>
            <a:ext cx="5345724" cy="238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2415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222131"/>
            <a:ext cx="8915400" cy="4689091"/>
          </a:xfrm>
        </p:spPr>
        <p:txBody>
          <a:bodyPr>
            <a:normAutofit/>
          </a:bodyPr>
          <a:lstStyle/>
          <a:p>
            <a:r>
              <a:rPr lang="tr-TR" dirty="0"/>
              <a:t>ç)Rehberlik ve psikolojik danışma hizmetlerinden yararlanan bireylere ilişkin hizmetin gerektirdiği özel </a:t>
            </a:r>
            <a:r>
              <a:rPr lang="tr-TR" dirty="0" smtClean="0"/>
              <a:t>ve gizlilik </a:t>
            </a:r>
            <a:r>
              <a:rPr lang="tr-TR" dirty="0"/>
              <a:t>içeren bilgi ve belgeleri rehber öğretmen/psikolojik danışmandan talep etmez.</a:t>
            </a:r>
          </a:p>
          <a:p>
            <a:r>
              <a:rPr lang="tr-TR" dirty="0"/>
              <a:t>d)İhmal ve istismar vakalarını veya ihmal ve istismar şüphesi bulunan durumları Türk Ceza </a:t>
            </a:r>
            <a:r>
              <a:rPr lang="tr-TR" dirty="0" smtClean="0"/>
              <a:t>Kanunu’nun ilgili </a:t>
            </a:r>
            <a:r>
              <a:rPr lang="tr-TR" dirty="0"/>
              <a:t>maddeleri doğrultusunda gerekli mercilere bildirir ve/veya süreçten ilk haberdar olan personelin </a:t>
            </a:r>
            <a:r>
              <a:rPr lang="tr-TR" dirty="0" smtClean="0"/>
              <a:t>gerekli mercilere </a:t>
            </a:r>
            <a:r>
              <a:rPr lang="tr-TR" dirty="0"/>
              <a:t>bildirmesi sürecini destekler.</a:t>
            </a:r>
          </a:p>
          <a:p>
            <a:r>
              <a:rPr lang="tr-TR" dirty="0"/>
              <a:t>e)İhmal ve istismar vakalarında veya ihmal ve istismar şüphesi bulunan durumlarda iş ve işlemlerin </a:t>
            </a:r>
            <a:r>
              <a:rPr lang="tr-TR" dirty="0" smtClean="0"/>
              <a:t>gizlilik  ilkesine </a:t>
            </a:r>
            <a:r>
              <a:rPr lang="tr-TR" dirty="0"/>
              <a:t>uygun bir şekilde yürütülmesini sağlar.</a:t>
            </a:r>
          </a:p>
          <a:p>
            <a:r>
              <a:rPr lang="tr-TR" dirty="0"/>
              <a:t>f)İhmal ve istismar vakalarının veya ihmal ve istismar şüphesi bulunan durumların bildirim süreci </a:t>
            </a:r>
            <a:r>
              <a:rPr lang="tr-TR" dirty="0" smtClean="0"/>
              <a:t>ve sonrasında </a:t>
            </a:r>
            <a:r>
              <a:rPr lang="tr-TR" dirty="0"/>
              <a:t>bireyin en az şekilde etkilenmesi için gerekli tedbirleri alır.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821590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7136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40691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Rehberlik ve </a:t>
            </a:r>
            <a:r>
              <a:rPr lang="tr-TR" b="1" dirty="0" smtClean="0"/>
              <a:t>Araştırma Merkezi Müdür Yardımcılarının Görev</a:t>
            </a:r>
            <a:r>
              <a:rPr lang="tr-TR" b="1" dirty="0"/>
              <a:t>, </a:t>
            </a:r>
            <a:r>
              <a:rPr lang="tr-TR" b="1" dirty="0" smtClean="0"/>
              <a:t>Yetki </a:t>
            </a:r>
            <a:r>
              <a:rPr lang="tr-TR" b="1" dirty="0"/>
              <a:t>ve </a:t>
            </a:r>
            <a:r>
              <a:rPr lang="tr-TR" b="1" dirty="0" smtClean="0"/>
              <a:t>Sorumlulukları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53054" y="2133600"/>
            <a:ext cx="9051558" cy="4161692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MADDE 8 – (1)Rehberlik ve araştırma merkezi müdür yardımcılarının rehberlik ve psikolojik </a:t>
            </a:r>
            <a:r>
              <a:rPr lang="tr-TR" dirty="0" smtClean="0"/>
              <a:t>danışma hizmetlerinin </a:t>
            </a:r>
            <a:r>
              <a:rPr lang="tr-TR" dirty="0"/>
              <a:t>etik ilkeler doğrultusunda yürütülmesine ilişkin görevleri şunlardır:</a:t>
            </a:r>
          </a:p>
          <a:p>
            <a:r>
              <a:rPr lang="tr-TR" dirty="0"/>
              <a:t>a)Rehberlik ve araştırma merkezlerinde rehberlik ve psikolojik danışma hizmetlerinin etik ilkeler</a:t>
            </a:r>
          </a:p>
          <a:p>
            <a:pPr marL="0" indent="0">
              <a:buNone/>
            </a:pPr>
            <a:r>
              <a:rPr lang="tr-TR" dirty="0"/>
              <a:t>doğrultusunda yürütülmesine ilişkin kurum müdürünün verdiği görevleri yerine getirir.</a:t>
            </a:r>
          </a:p>
          <a:p>
            <a:r>
              <a:rPr lang="tr-TR" dirty="0"/>
              <a:t>b)Rehberlik ve araştırma merkezi çalışmalarında kullanılan psikolojik ölçme araçlarının, </a:t>
            </a:r>
            <a:r>
              <a:rPr lang="tr-TR" dirty="0" smtClean="0"/>
              <a:t>danışan dosyalarının </a:t>
            </a:r>
            <a:r>
              <a:rPr lang="tr-TR" dirty="0"/>
              <a:t>ve diğer kayıtların güvenliğini, gizliliğini ve standartlarına uygun kullanılmasına ilişkin </a:t>
            </a:r>
            <a:r>
              <a:rPr lang="tr-TR" dirty="0" smtClean="0"/>
              <a:t>kurum müdürünün </a:t>
            </a:r>
            <a:r>
              <a:rPr lang="tr-TR" dirty="0"/>
              <a:t>verdiği görevleri yerine getirir.</a:t>
            </a:r>
          </a:p>
          <a:p>
            <a:r>
              <a:rPr lang="tr-TR" dirty="0"/>
              <a:t>c)Rehberlik ve psikolojik danışma hizmetlerinden yararlanan bireylere ilişkin hizmetin gerektirdiği özel </a:t>
            </a:r>
            <a:r>
              <a:rPr lang="tr-TR" dirty="0" smtClean="0"/>
              <a:t>ve gizlilik </a:t>
            </a:r>
            <a:r>
              <a:rPr lang="tr-TR" dirty="0"/>
              <a:t>içeren bilgi ve belgeleri rehber öğretmen/psikolojik danışmandan talep etmez.</a:t>
            </a:r>
          </a:p>
          <a:p>
            <a:r>
              <a:rPr lang="tr-TR" dirty="0"/>
              <a:t>ç)İhmal ve istismar vakalarını veya ihmal ve istismar şüphesi bulunan durumları Türk Ceza </a:t>
            </a:r>
            <a:r>
              <a:rPr lang="tr-TR" dirty="0" smtClean="0"/>
              <a:t>Kanunu’nun ilgili </a:t>
            </a:r>
            <a:r>
              <a:rPr lang="tr-TR" dirty="0"/>
              <a:t>maddeleri doğrultusunda gerekli mercilere bildirir ve/veya süreçten ilk haberdar olan personelin </a:t>
            </a:r>
            <a:r>
              <a:rPr lang="tr-TR" dirty="0" smtClean="0"/>
              <a:t>gerekli mercilere </a:t>
            </a:r>
            <a:r>
              <a:rPr lang="tr-TR" dirty="0"/>
              <a:t>bildirmesi sürecini destekler.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77087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73238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Eğitim </a:t>
            </a:r>
            <a:r>
              <a:rPr lang="tr-TR" b="1" dirty="0" smtClean="0"/>
              <a:t>Kurumu Müdürünün Görev</a:t>
            </a:r>
            <a:r>
              <a:rPr lang="tr-TR" b="1" dirty="0"/>
              <a:t>, </a:t>
            </a:r>
            <a:r>
              <a:rPr lang="tr-TR" b="1" dirty="0" smtClean="0"/>
              <a:t>Yetki </a:t>
            </a:r>
            <a:r>
              <a:rPr lang="tr-TR" b="1" dirty="0"/>
              <a:t>ve </a:t>
            </a:r>
            <a:r>
              <a:rPr lang="tr-TR" b="1" dirty="0" smtClean="0"/>
              <a:t>Sorumlulukları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67200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MADDE 9 – (1)Eğitim kurumu müdürünün rehberlik ve psikolojik danışma hizmetlerinin etik ilkeler</a:t>
            </a:r>
          </a:p>
          <a:p>
            <a:r>
              <a:rPr lang="tr-TR" dirty="0"/>
              <a:t>doğrultusunda yürütülmesine ilişkin görevleri şunlardır:</a:t>
            </a:r>
          </a:p>
          <a:p>
            <a:r>
              <a:rPr lang="tr-TR" dirty="0"/>
              <a:t>a)Rehberlik ve psikolojik danışma hizmetlerinin etik ilkeler doğrultusunda yürütülmesi için gerekli tüm</a:t>
            </a:r>
          </a:p>
          <a:p>
            <a:r>
              <a:rPr lang="tr-TR" dirty="0"/>
              <a:t>önlemleri alır.</a:t>
            </a:r>
          </a:p>
          <a:p>
            <a:r>
              <a:rPr lang="tr-TR" dirty="0"/>
              <a:t>b)Tüm öğrencilerin rehberlik ve psikolojik danışma hizmetlerinden faydalanabilmesi için gerekli koşulları</a:t>
            </a:r>
          </a:p>
          <a:p>
            <a:r>
              <a:rPr lang="tr-TR" dirty="0"/>
              <a:t>sağlar.</a:t>
            </a:r>
          </a:p>
          <a:p>
            <a:r>
              <a:rPr lang="tr-TR" dirty="0"/>
              <a:t>c)Rehber öğretmen/psikolojik danışmanın görevini hizmetin amaçlarına ve etik ilkelere uygun olarak</a:t>
            </a:r>
          </a:p>
          <a:p>
            <a:r>
              <a:rPr lang="tr-TR" dirty="0"/>
              <a:t>yerinde, zamanında ve nitelikli bir şekilde yapmasını sağlar.</a:t>
            </a:r>
          </a:p>
          <a:p>
            <a:r>
              <a:rPr lang="tr-TR" dirty="0"/>
              <a:t>ç)Rehberlik ve psikolojik danışma hizmetlerinden yararlanan öğrencilere ilişkin hizmetin gerektirdiği özel</a:t>
            </a:r>
          </a:p>
          <a:p>
            <a:r>
              <a:rPr lang="tr-TR" dirty="0"/>
              <a:t>ve gizlilik içeren bilgi ve belgeleri rehber öğretmen/psikolojik danışmandan talep etmez.</a:t>
            </a:r>
          </a:p>
          <a:p>
            <a:r>
              <a:rPr lang="tr-TR" dirty="0"/>
              <a:t>d)İhmal ve istismar vakalarını veya ihmal ve istismar şüphesi bulunan durumları Türk Ceza Kanunu’nun</a:t>
            </a:r>
          </a:p>
          <a:p>
            <a:r>
              <a:rPr lang="tr-TR" dirty="0"/>
              <a:t>ilgili maddeleri doğrultusunda gerekli mercilere bildirir ve/veya süreçten ilk haberdar olan personelin </a:t>
            </a:r>
            <a:r>
              <a:rPr lang="tr-TR" dirty="0" smtClean="0"/>
              <a:t>gerekli mercilere </a:t>
            </a:r>
            <a:r>
              <a:rPr lang="tr-TR" dirty="0"/>
              <a:t>bildirmesi sürecini destekler.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59503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51005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624110"/>
            <a:ext cx="9131091" cy="5934953"/>
          </a:xfrm>
        </p:spPr>
        <p:txBody>
          <a:bodyPr>
            <a:normAutofit/>
          </a:bodyPr>
          <a:lstStyle/>
          <a:p>
            <a:r>
              <a:rPr lang="tr-TR" dirty="0"/>
              <a:t>e)İhmal ve istismar vakalarında veya ihmal ve istismar şüphesi bulunan durumlarda iş ve işlemlerin </a:t>
            </a:r>
            <a:r>
              <a:rPr lang="tr-TR" dirty="0" smtClean="0"/>
              <a:t>gizlilik ilkesine </a:t>
            </a:r>
            <a:r>
              <a:rPr lang="tr-TR" dirty="0"/>
              <a:t>uygun bir şekilde yürütülmesini sağlar.</a:t>
            </a:r>
          </a:p>
          <a:p>
            <a:r>
              <a:rPr lang="tr-TR" dirty="0"/>
              <a:t>f)İhmal ve istismar vakalarının veya ihmal ve istismar şüphesi bulunan durumların bildirim süreci </a:t>
            </a:r>
            <a:r>
              <a:rPr lang="tr-TR" dirty="0" smtClean="0"/>
              <a:t>ve sonrasında </a:t>
            </a:r>
            <a:r>
              <a:rPr lang="tr-TR" dirty="0"/>
              <a:t>bireyin süreçten en az şekilde etkilenmesi için gerekli tedbirleri alır.</a:t>
            </a:r>
          </a:p>
          <a:p>
            <a:r>
              <a:rPr lang="tr-TR" dirty="0"/>
              <a:t>g)Rehber öğretmen/psikolojik danışmana rehberlik ve psikolojik danışma hizmetlerinin dışında </a:t>
            </a:r>
            <a:r>
              <a:rPr lang="tr-TR" dirty="0" smtClean="0"/>
              <a:t>öğretim, yönetim </a:t>
            </a:r>
            <a:r>
              <a:rPr lang="tr-TR" dirty="0"/>
              <a:t>ve büro işlerine ilişkin görevler vermez.</a:t>
            </a:r>
          </a:p>
          <a:p>
            <a:r>
              <a:rPr lang="tr-TR" dirty="0"/>
              <a:t>ğ)Rehber öğretmen/psikolojik danışmanın boş derse girmesini talep etmez ancak rehber </a:t>
            </a:r>
            <a:r>
              <a:rPr lang="tr-TR" dirty="0" smtClean="0"/>
              <a:t>öğretmen/psikolojik danışmanın </a:t>
            </a:r>
            <a:r>
              <a:rPr lang="tr-TR" dirty="0"/>
              <a:t>talep etmesi durumunda sınıfta rehberlik etkinlikleri uygulamasına ilişkin gerekli desteği sağlar.</a:t>
            </a:r>
          </a:p>
          <a:p>
            <a:r>
              <a:rPr lang="tr-TR" dirty="0"/>
              <a:t>h)Disiplin kuruluna veya öğrenci davranışlarını değerlendirme kuruluna sevk edilen öğrencilere </a:t>
            </a:r>
            <a:r>
              <a:rPr lang="tr-TR" dirty="0" smtClean="0"/>
              <a:t>ilişkin raporun </a:t>
            </a:r>
            <a:r>
              <a:rPr lang="tr-TR" dirty="0"/>
              <a:t>hazırlanması sürecinde rehber öğretmen/psikolojik danışmanlardan öğrencinin ceza alması ya da </a:t>
            </a:r>
            <a:r>
              <a:rPr lang="tr-TR" dirty="0" smtClean="0"/>
              <a:t>almaması yönünde </a:t>
            </a:r>
            <a:r>
              <a:rPr lang="tr-TR" dirty="0"/>
              <a:t>herhangi bir ifadeye yer vermesini talep etmez.</a:t>
            </a:r>
          </a:p>
          <a:p>
            <a:r>
              <a:rPr lang="tr-TR" dirty="0"/>
              <a:t>ı)Rehber öğretmen/psikolojik danışmanlara disiplin olayının araştırılması ve öğrencilerin </a:t>
            </a:r>
            <a:r>
              <a:rPr lang="tr-TR" dirty="0" smtClean="0"/>
              <a:t>ifadelerinin alınması </a:t>
            </a:r>
            <a:r>
              <a:rPr lang="tr-TR" dirty="0"/>
              <a:t>gibi rehberlik ve psikolojik danışma hizmetleriyle bağdaşmayan görevler vermez.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821590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3700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Eğitim </a:t>
            </a:r>
            <a:r>
              <a:rPr lang="tr-TR" b="1" dirty="0" smtClean="0"/>
              <a:t>Kurumu Müdür Yardımcılarının Görev</a:t>
            </a:r>
            <a:r>
              <a:rPr lang="tr-TR" b="1" dirty="0"/>
              <a:t>, </a:t>
            </a:r>
            <a:r>
              <a:rPr lang="tr-TR" b="1" dirty="0" smtClean="0"/>
              <a:t>Yetki </a:t>
            </a:r>
            <a:r>
              <a:rPr lang="tr-TR" b="1" dirty="0"/>
              <a:t>ve </a:t>
            </a:r>
            <a:r>
              <a:rPr lang="tr-TR" b="1" dirty="0" smtClean="0"/>
              <a:t>Sorumlulukları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793631"/>
            <a:ext cx="8915400" cy="462475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MADDE 10 – (1)Eğitim kurumu müdür yardımcılarının rehberlik ve psikolojik danışma hizmetlerinin </a:t>
            </a:r>
            <a:r>
              <a:rPr lang="tr-TR" dirty="0" smtClean="0"/>
              <a:t>etik ilkeler </a:t>
            </a:r>
            <a:r>
              <a:rPr lang="tr-TR" dirty="0"/>
              <a:t>doğrultusunda yürütülmesine ilişkin görevleri şunlardır:</a:t>
            </a:r>
          </a:p>
          <a:p>
            <a:r>
              <a:rPr lang="tr-TR" dirty="0"/>
              <a:t>a)Rehberlik ve psikolojik danışma hizmetlerinin etik ilkeler doğrultusunda yürütülmesine ilişkin </a:t>
            </a:r>
            <a:r>
              <a:rPr lang="tr-TR" dirty="0" smtClean="0"/>
              <a:t>kurum müdürünün </a:t>
            </a:r>
            <a:r>
              <a:rPr lang="tr-TR" dirty="0"/>
              <a:t>verdiği görevleri yerine getirir.</a:t>
            </a:r>
          </a:p>
          <a:p>
            <a:r>
              <a:rPr lang="tr-TR" dirty="0"/>
              <a:t>b)Rehberlik ve psikolojik danışma hizmetlerine ilişkin kayıtların güvenliğini, gizliliğini ve </a:t>
            </a:r>
            <a:r>
              <a:rPr lang="tr-TR" dirty="0" smtClean="0"/>
              <a:t>standartlarına uygun </a:t>
            </a:r>
            <a:r>
              <a:rPr lang="tr-TR" dirty="0"/>
              <a:t>kullanılmasına ilişkin kurum müdürünün verdiği görevleri yerine getirir.</a:t>
            </a:r>
          </a:p>
          <a:p>
            <a:r>
              <a:rPr lang="tr-TR" dirty="0"/>
              <a:t>c)Rehberlik ve psikolojik danışma hizmetlerinden yararlanan öğrencilere ilişkin hizmetin gerektirdiği </a:t>
            </a:r>
            <a:r>
              <a:rPr lang="tr-TR" dirty="0" smtClean="0"/>
              <a:t>özel ve </a:t>
            </a:r>
            <a:r>
              <a:rPr lang="tr-TR" dirty="0"/>
              <a:t>gizlilik içeren bilgi ve belgeleri rehber öğretmen/psikolojik danışmandan talep etmez.</a:t>
            </a:r>
          </a:p>
          <a:p>
            <a:r>
              <a:rPr lang="tr-TR" dirty="0"/>
              <a:t>ç)İhmal ve istismar vakalarını veya ihmal ve istismar şüphesi bulunan durumları Türk Ceza </a:t>
            </a:r>
            <a:r>
              <a:rPr lang="tr-TR" dirty="0" smtClean="0"/>
              <a:t>Kanunu’nun ilgili </a:t>
            </a:r>
            <a:r>
              <a:rPr lang="tr-TR" dirty="0"/>
              <a:t>maddeleri doğrultusunda gerekli mercilere bildirir ve/veya süreçten ilk haberdar olan personelin </a:t>
            </a:r>
            <a:r>
              <a:rPr lang="tr-TR" dirty="0" smtClean="0"/>
              <a:t>gerekli mercilere </a:t>
            </a:r>
            <a:r>
              <a:rPr lang="tr-TR" dirty="0"/>
              <a:t>bildirmesi sürecini </a:t>
            </a:r>
            <a:r>
              <a:rPr lang="tr-TR" dirty="0" smtClean="0"/>
              <a:t>destekler.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821590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5890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Rehber </a:t>
            </a:r>
            <a:r>
              <a:rPr lang="tr-TR" b="1" dirty="0" smtClean="0"/>
              <a:t>Öğretmen/Psikolojik Danışmanın Görevleri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37538"/>
          </a:xfrm>
        </p:spPr>
        <p:txBody>
          <a:bodyPr>
            <a:normAutofit/>
          </a:bodyPr>
          <a:lstStyle/>
          <a:p>
            <a:r>
              <a:rPr lang="tr-TR" dirty="0"/>
              <a:t>MADDE 11 – (1)Rehber öğretmen/psikolojik danışmanların rehberlik ve psikolojik danışma </a:t>
            </a:r>
            <a:r>
              <a:rPr lang="tr-TR" dirty="0" smtClean="0"/>
              <a:t>hizmetlerinin etik </a:t>
            </a:r>
            <a:r>
              <a:rPr lang="tr-TR" dirty="0"/>
              <a:t>ilkeler doğrultusunda yürütülmesine ilişkin görevleri şunlardır:</a:t>
            </a:r>
          </a:p>
          <a:p>
            <a:r>
              <a:rPr lang="tr-TR" b="1" i="1" dirty="0"/>
              <a:t>a)Yetkinlik ilkesi kapsamında;</a:t>
            </a:r>
          </a:p>
          <a:p>
            <a:r>
              <a:rPr lang="tr-TR" dirty="0"/>
              <a:t>1)Yetkinlik sınırları dâhilinde hizmet sunar.</a:t>
            </a:r>
          </a:p>
          <a:p>
            <a:r>
              <a:rPr lang="tr-TR" dirty="0"/>
              <a:t>2)Mesleki bilgi, beceri ve yeterliliğini arttırmak için mesleğine ilişkin güncel gelişmeleri takip eder ve </a:t>
            </a:r>
            <a:r>
              <a:rPr lang="tr-TR" dirty="0" smtClean="0"/>
              <a:t>bu amaçla </a:t>
            </a:r>
            <a:r>
              <a:rPr lang="tr-TR" dirty="0"/>
              <a:t>mesleki gelişim imkânlarını kullanır.</a:t>
            </a:r>
          </a:p>
          <a:p>
            <a:r>
              <a:rPr lang="tr-TR" dirty="0"/>
              <a:t>3)İhtiyaç duyduğu konularda gerektiğinde </a:t>
            </a:r>
            <a:r>
              <a:rPr lang="tr-TR" dirty="0" err="1"/>
              <a:t>süpervizyon</a:t>
            </a:r>
            <a:r>
              <a:rPr lang="tr-TR" dirty="0"/>
              <a:t> alır.</a:t>
            </a:r>
          </a:p>
          <a:p>
            <a:r>
              <a:rPr lang="tr-TR" dirty="0"/>
              <a:t>4)Yardım hizmeti sunulan bireyin iyiliğini ve yararını gözeterek ilgili kişi ve kurumlarla iş birliği ve </a:t>
            </a:r>
            <a:r>
              <a:rPr lang="tr-TR" dirty="0" smtClean="0"/>
              <a:t>eş güdüm </a:t>
            </a:r>
            <a:r>
              <a:rPr lang="tr-TR" dirty="0"/>
              <a:t>içinde </a:t>
            </a:r>
            <a:r>
              <a:rPr lang="tr-TR" dirty="0" smtClean="0"/>
              <a:t>çalışır.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821590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19989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905608"/>
            <a:ext cx="8915400" cy="5005614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5)Bireyin </a:t>
            </a:r>
            <a:r>
              <a:rPr lang="tr-TR" dirty="0"/>
              <a:t>rehberlik ve psikolojik danışma hizmetlerinin müdahale alanı ya da rehber </a:t>
            </a:r>
            <a:r>
              <a:rPr lang="tr-TR" dirty="0" smtClean="0"/>
              <a:t>öğretmen/psikolojik danışmanın </a:t>
            </a:r>
            <a:r>
              <a:rPr lang="tr-TR" dirty="0"/>
              <a:t>mesleki yeterlikleri dışında kalan bir uzmanlık alanında yardıma ihtiyaç duyması durumunda, </a:t>
            </a:r>
            <a:r>
              <a:rPr lang="tr-TR" dirty="0" smtClean="0"/>
              <a:t>bireyi yardım </a:t>
            </a:r>
            <a:r>
              <a:rPr lang="tr-TR" dirty="0"/>
              <a:t>alabileceği daha yetkin uzman kişi, kurum ve kuruluşlara yönlendirir.</a:t>
            </a:r>
          </a:p>
          <a:p>
            <a:r>
              <a:rPr lang="tr-TR" dirty="0"/>
              <a:t>6)Bireyin yönlendirilebileceği başka bir ruh sağlığı uzmanı olmaması veya bireyin başka bir ruh </a:t>
            </a:r>
            <a:r>
              <a:rPr lang="tr-TR" dirty="0" smtClean="0"/>
              <a:t>sağlığı uzmanından </a:t>
            </a:r>
            <a:r>
              <a:rPr lang="tr-TR" dirty="0"/>
              <a:t>yardım alma imkânının olmadığı durumlarda etik ikilem karar alma basamaklarını takip eder </a:t>
            </a:r>
            <a:r>
              <a:rPr lang="tr-TR" dirty="0" smtClean="0"/>
              <a:t>ve uygunsa </a:t>
            </a:r>
            <a:r>
              <a:rPr lang="tr-TR" dirty="0"/>
              <a:t>yardım hizmeti sunmaya devam eder.</a:t>
            </a:r>
          </a:p>
          <a:p>
            <a:r>
              <a:rPr lang="tr-TR" dirty="0"/>
              <a:t>7)Rehber öğretmen/psikolojik danışman rehberlik ve psikolojik danışma hizmetlerini en etkili </a:t>
            </a:r>
            <a:r>
              <a:rPr lang="tr-TR" dirty="0" smtClean="0"/>
              <a:t>şekilde sunabilmek </a:t>
            </a:r>
            <a:r>
              <a:rPr lang="tr-TR" dirty="0"/>
              <a:t>için iyilik hâlini korur. İyilik hâlini olumsuz etkileyen durumlar nedeniyle görev ve </a:t>
            </a:r>
            <a:r>
              <a:rPr lang="tr-TR" dirty="0" smtClean="0"/>
              <a:t>sorumluluklarını yerine </a:t>
            </a:r>
            <a:r>
              <a:rPr lang="tr-TR" dirty="0"/>
              <a:t>getirmekte güçlük yaşadığında gerekli tedbirleri alır.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821590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3248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85900"/>
            <a:ext cx="8915400" cy="4425322"/>
          </a:xfrm>
        </p:spPr>
        <p:txBody>
          <a:bodyPr>
            <a:normAutofit/>
          </a:bodyPr>
          <a:lstStyle/>
          <a:p>
            <a:r>
              <a:rPr lang="tr-TR" sz="2400" b="1" i="1" dirty="0"/>
              <a:t>b)Dürüstlük ilkesi kapsamında;</a:t>
            </a:r>
          </a:p>
          <a:p>
            <a:r>
              <a:rPr lang="tr-TR" sz="2400" dirty="0"/>
              <a:t>1)Kendini doğru olarak tanıtır ve mesleki nitelikleri hakkında doğru bilgi verir.</a:t>
            </a:r>
          </a:p>
          <a:p>
            <a:r>
              <a:rPr lang="tr-TR" sz="2400" dirty="0"/>
              <a:t>2)Gerçekleştirdiği çalışmalarda bireylere doğru ve güvenilir bilgi verir.</a:t>
            </a:r>
          </a:p>
          <a:p>
            <a:r>
              <a:rPr lang="tr-TR" sz="2400" dirty="0"/>
              <a:t>3)Kendine veya bir tanıdığına maddi bir destek sağlamak için öğrenciyi okul dışındaki kurum veya kişilere</a:t>
            </a:r>
          </a:p>
          <a:p>
            <a:r>
              <a:rPr lang="tr-TR" sz="2400" dirty="0"/>
              <a:t>yönlendirmez.</a:t>
            </a:r>
          </a:p>
          <a:p>
            <a:r>
              <a:rPr lang="tr-TR" sz="2400" dirty="0"/>
              <a:t>4)Çalışmalarını herhangi bir maddi ve/veya manevi fayda ya da çıkar sağlamadan yürütür.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048000" y="1859340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b)Dürüstlük ilkesi kapsamında;</a:t>
            </a:r>
          </a:p>
          <a:p>
            <a:r>
              <a:rPr lang="tr-TR" dirty="0"/>
              <a:t>1)Kendini doğru olarak tanıtır ve mesleki nitelikleri hakkında doğru bilgi verir.</a:t>
            </a:r>
          </a:p>
          <a:p>
            <a:r>
              <a:rPr lang="tr-TR" dirty="0"/>
              <a:t>2)Gerçekleştirdiği çalışmalarda bireylere doğru ve güvenilir bilgi verir.</a:t>
            </a:r>
          </a:p>
          <a:p>
            <a:r>
              <a:rPr lang="tr-TR" dirty="0"/>
              <a:t>3)Kendine veya bir tanıdığına maddi bir destek sağlamak için öğrenciyi okul dışındaki kurum veya kişilere</a:t>
            </a:r>
          </a:p>
          <a:p>
            <a:r>
              <a:rPr lang="tr-TR" dirty="0"/>
              <a:t>yönlendirmez.</a:t>
            </a:r>
          </a:p>
          <a:p>
            <a:r>
              <a:rPr lang="tr-TR" dirty="0"/>
              <a:t>4)Çalışmalarını herhangi bir maddi ve/veya manevi fayda ya da çıkar sağlamadan yürütür.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2585"/>
            <a:ext cx="2017951" cy="1125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785348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389185"/>
            <a:ext cx="8915400" cy="4522037"/>
          </a:xfrm>
        </p:spPr>
        <p:txBody>
          <a:bodyPr>
            <a:normAutofit lnSpcReduction="10000"/>
          </a:bodyPr>
          <a:lstStyle/>
          <a:p>
            <a:r>
              <a:rPr lang="tr-TR" sz="2000" b="1" i="1" dirty="0"/>
              <a:t>c)Gizlilik ilkesi kapsamında;</a:t>
            </a:r>
          </a:p>
          <a:p>
            <a:r>
              <a:rPr lang="tr-TR" dirty="0"/>
              <a:t>1)Rehberlik ve psikolojik danışma hizmetlerinden yararlanan bireylere ilişkin hizmetin gerektirdiği özel </a:t>
            </a:r>
            <a:r>
              <a:rPr lang="tr-TR" dirty="0" smtClean="0"/>
              <a:t>ve gizlilik </a:t>
            </a:r>
            <a:r>
              <a:rPr lang="tr-TR" dirty="0"/>
              <a:t>içeren bilgi ve belgeleri, bireyin izni olmadan, birey reşit değilse velisinin izni olmadan adli ve </a:t>
            </a:r>
            <a:r>
              <a:rPr lang="tr-TR" dirty="0" smtClean="0"/>
              <a:t>idari soruşturma </a:t>
            </a:r>
            <a:r>
              <a:rPr lang="tr-TR" dirty="0"/>
              <a:t>kapsamı haricinde paylaşmaz.</a:t>
            </a:r>
          </a:p>
          <a:p>
            <a:r>
              <a:rPr lang="tr-TR" dirty="0"/>
              <a:t>2)Bireysel veya grupla psikolojik danışma sürecinin başlangıcında, kişinin kendine ya da başkalarına </a:t>
            </a:r>
            <a:r>
              <a:rPr lang="tr-TR" dirty="0" smtClean="0"/>
              <a:t>zarar vermiş </a:t>
            </a:r>
            <a:r>
              <a:rPr lang="tr-TR" dirty="0"/>
              <a:t>ya da zarar verecek olması durumunda gizlilik ilkesinin geçerli olmayacağını ve danışma sürecinde </a:t>
            </a:r>
            <a:r>
              <a:rPr lang="tr-TR" dirty="0" smtClean="0"/>
              <a:t>elde edilen </a:t>
            </a:r>
            <a:r>
              <a:rPr lang="tr-TR" dirty="0"/>
              <a:t>bilginin yetkili kişilerle paylaşılacağını bireye bildirir.</a:t>
            </a:r>
          </a:p>
          <a:p>
            <a:r>
              <a:rPr lang="tr-TR" dirty="0"/>
              <a:t>3)İhmal ve istismar vakalarında veya ihmal ve istismar şüphesi durumlarında kişinin beyanını esas </a:t>
            </a:r>
            <a:r>
              <a:rPr lang="tr-TR" dirty="0" smtClean="0"/>
              <a:t>alarak olayın </a:t>
            </a:r>
            <a:r>
              <a:rPr lang="tr-TR" dirty="0"/>
              <a:t>gerçekleştiği zamana bakmaksızın tutanak tutar ve gerekli mercilere bildirir.</a:t>
            </a:r>
          </a:p>
          <a:p>
            <a:r>
              <a:rPr lang="tr-TR" dirty="0"/>
              <a:t>4)İhmal ve istismar vakalarının veya ihmal ve istismar şüphesi durumlarının bildirim süreci ve </a:t>
            </a:r>
            <a:r>
              <a:rPr lang="tr-TR" dirty="0" smtClean="0"/>
              <a:t>sonrasında bireyin </a:t>
            </a:r>
            <a:r>
              <a:rPr lang="tr-TR" dirty="0"/>
              <a:t>en az şekilde etkilenmesi için gerekli desteği sağlar.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62689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397977"/>
            <a:ext cx="8915400" cy="4513245"/>
          </a:xfrm>
        </p:spPr>
        <p:txBody>
          <a:bodyPr>
            <a:normAutofit/>
          </a:bodyPr>
          <a:lstStyle/>
          <a:p>
            <a:r>
              <a:rPr lang="tr-TR" dirty="0"/>
              <a:t>5)Rehber öğretmen/psikolojik danışman </a:t>
            </a:r>
            <a:r>
              <a:rPr lang="tr-TR" dirty="0" err="1"/>
              <a:t>süpervizyon</a:t>
            </a:r>
            <a:r>
              <a:rPr lang="tr-TR" dirty="0"/>
              <a:t> alırken yardım hizmeti sunulan bireyin onayını </a:t>
            </a:r>
            <a:r>
              <a:rPr lang="tr-TR" dirty="0" smtClean="0"/>
              <a:t>almak veya </a:t>
            </a:r>
            <a:r>
              <a:rPr lang="tr-TR" dirty="0"/>
              <a:t>kişisel bilgilerini gizlemek koşulu ile psikolojik danışma sürecine ilişkin bilgileri </a:t>
            </a:r>
            <a:r>
              <a:rPr lang="tr-TR" dirty="0" err="1"/>
              <a:t>süpervizyon</a:t>
            </a:r>
            <a:r>
              <a:rPr lang="tr-TR" dirty="0"/>
              <a:t> aldığı </a:t>
            </a:r>
            <a:r>
              <a:rPr lang="tr-TR" dirty="0" smtClean="0"/>
              <a:t>kişiyle paylaşabilir</a:t>
            </a:r>
            <a:r>
              <a:rPr lang="tr-TR" dirty="0"/>
              <a:t>.</a:t>
            </a:r>
          </a:p>
          <a:p>
            <a:r>
              <a:rPr lang="tr-TR" dirty="0"/>
              <a:t>6)Bireyin aynı zamanda diğer ruh sağlığı uzmanları tarafından da takip edilmesi veya başka bir </a:t>
            </a:r>
            <a:r>
              <a:rPr lang="tr-TR" dirty="0" smtClean="0"/>
              <a:t>uzmana yönlendirilmesi </a:t>
            </a:r>
            <a:r>
              <a:rPr lang="tr-TR" dirty="0"/>
              <a:t>durumunda bireye ait bilgileri bireyin, birey öğrenci ise velisinin izni ile paylaşabilir.</a:t>
            </a:r>
          </a:p>
          <a:p>
            <a:r>
              <a:rPr lang="tr-TR" dirty="0"/>
              <a:t>7)Bireylerin ses veya görüntüsünü kaydetmeden önce bireyin, birey öğrenci ise velisinin yazılı iznini alır.</a:t>
            </a:r>
          </a:p>
          <a:p>
            <a:r>
              <a:rPr lang="tr-TR" dirty="0"/>
              <a:t>8)Grup etkinliklerinde veya grupla psikolojik danışmada paylaşılanların grup içinde kalmasının </a:t>
            </a:r>
            <a:r>
              <a:rPr lang="tr-TR" dirty="0" smtClean="0"/>
              <a:t>önemi konusunda </a:t>
            </a:r>
            <a:r>
              <a:rPr lang="tr-TR" dirty="0"/>
              <a:t>grup üyelerini bilgilendirir ve gizliliğe uyma konusunda teşvik eder.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01322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MEB REHBERLİK VE PSİKOLOJİK HİZMETLERİ ETİK YÖNERGESİ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smtClean="0"/>
              <a:t>Amaç ve Kapsam</a:t>
            </a:r>
          </a:p>
          <a:p>
            <a:r>
              <a:rPr lang="tr-TR" dirty="0"/>
              <a:t>MADDE 1 – (1)Bu Yönergenin amacı, Millî Eğitim Bakanlığı merkez ve taşra teşkilatında, özel ve </a:t>
            </a:r>
            <a:r>
              <a:rPr lang="tr-TR" dirty="0" smtClean="0"/>
              <a:t>resmî eğitim </a:t>
            </a:r>
            <a:r>
              <a:rPr lang="tr-TR" dirty="0"/>
              <a:t>kurumlarında, rehberlik ve araştırma merkezlerinde yürütülen rehberlik ve psikolojik danışma </a:t>
            </a:r>
            <a:r>
              <a:rPr lang="tr-TR" dirty="0" smtClean="0"/>
              <a:t>hizmetlerinin etik </a:t>
            </a:r>
            <a:r>
              <a:rPr lang="tr-TR" dirty="0"/>
              <a:t>ilkelerini belirlemek ve bu hizmetleri yürüten personelin görev, yetki ve sorumluluklarıyla ilgili uyması </a:t>
            </a:r>
            <a:r>
              <a:rPr lang="tr-TR" dirty="0" smtClean="0"/>
              <a:t>gereken etik </a:t>
            </a:r>
            <a:r>
              <a:rPr lang="tr-TR" dirty="0"/>
              <a:t>ilkelere yönelik usul ve esasları düzenlemektir.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88062" y="5706208"/>
            <a:ext cx="2203938" cy="115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6294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283677"/>
            <a:ext cx="8915400" cy="4627545"/>
          </a:xfrm>
        </p:spPr>
        <p:txBody>
          <a:bodyPr/>
          <a:lstStyle/>
          <a:p>
            <a:r>
              <a:rPr lang="tr-TR" sz="2400" b="1" i="1" dirty="0"/>
              <a:t>ç)Duyarlılık ilkesi kapsamında;</a:t>
            </a:r>
          </a:p>
          <a:p>
            <a:r>
              <a:rPr lang="tr-TR" dirty="0"/>
              <a:t>1)Irk, dil, din, renk, cinsiyet, görüş ve statü ayrımcılığı yapmaksızın danışanlarına eşit ve adil davranır.</a:t>
            </a:r>
          </a:p>
          <a:p>
            <a:r>
              <a:rPr lang="tr-TR" dirty="0"/>
              <a:t>2)Hayat boyu rehberlik anlayışıyla bireylerin yaş, gelişim özellikleri ve öğretim kademelerini dikkate </a:t>
            </a:r>
            <a:r>
              <a:rPr lang="tr-TR" dirty="0" smtClean="0"/>
              <a:t>alır ve </a:t>
            </a:r>
            <a:r>
              <a:rPr lang="tr-TR" dirty="0"/>
              <a:t>bireylerin bütüncül olarak gelişimine katkı sağlar.</a:t>
            </a:r>
          </a:p>
          <a:p>
            <a:r>
              <a:rPr lang="tr-TR" dirty="0"/>
              <a:t>3)Sunduğu hizmetlerde bireysel ve toplumsal özellikler ile ihtiyaçları göz önünde bulundurur.</a:t>
            </a:r>
          </a:p>
          <a:p>
            <a:r>
              <a:rPr lang="tr-TR" dirty="0"/>
              <a:t>4)Bireye zarar verici davranışlardan, uygulamalardan ve tutumlardan kaçınır.</a:t>
            </a:r>
          </a:p>
          <a:p>
            <a:r>
              <a:rPr lang="tr-TR" dirty="0"/>
              <a:t>5)Rehberlik ve psikolojik danışma hizmetlerinin objektifliğini ve bireye yönelik </a:t>
            </a:r>
            <a:r>
              <a:rPr lang="tr-TR" dirty="0" smtClean="0"/>
              <a:t>yararını engelleyecek/bozacak </a:t>
            </a:r>
            <a:r>
              <a:rPr lang="tr-TR" dirty="0"/>
              <a:t>nitelikteki her türlü ilişkiden kaçınır.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79821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61646"/>
            <a:ext cx="8915400" cy="5049576"/>
          </a:xfrm>
        </p:spPr>
        <p:txBody>
          <a:bodyPr>
            <a:normAutofit/>
          </a:bodyPr>
          <a:lstStyle/>
          <a:p>
            <a:r>
              <a:rPr lang="tr-TR" sz="2000" dirty="0"/>
              <a:t>6)Bireysel ve grupla psikolojik danışma hizmeti sunarken bireylerin gönüllü katılımını esas alır. </a:t>
            </a:r>
            <a:r>
              <a:rPr lang="tr-TR" sz="2000" dirty="0" smtClean="0"/>
              <a:t>Ancak yasal </a:t>
            </a:r>
            <a:r>
              <a:rPr lang="tr-TR" sz="2000" dirty="0"/>
              <a:t>süreçler gibi zorunlu olarak psikolojik danışma hizmeti verilen durumlarda danışanları sürece katılmaya </a:t>
            </a:r>
            <a:r>
              <a:rPr lang="tr-TR" sz="2000" dirty="0" smtClean="0"/>
              <a:t>teşvik eder</a:t>
            </a:r>
            <a:r>
              <a:rPr lang="tr-TR" sz="2000" dirty="0"/>
              <a:t>.</a:t>
            </a:r>
          </a:p>
          <a:p>
            <a:r>
              <a:rPr lang="tr-TR" sz="2000" dirty="0"/>
              <a:t>7)Bireyin ve ailesinin seçim ve kararlarına saygı gösterir.</a:t>
            </a:r>
          </a:p>
          <a:p>
            <a:r>
              <a:rPr lang="tr-TR" sz="2000" dirty="0"/>
              <a:t>8)Rehber öğretmen/psikolojik danışman kendi değerlerinin ve inançlarının farkında olur, yardım </a:t>
            </a:r>
            <a:r>
              <a:rPr lang="tr-TR" sz="2000" dirty="0" smtClean="0"/>
              <a:t>sunduğu bireyi </a:t>
            </a:r>
            <a:r>
              <a:rPr lang="tr-TR" sz="2000" dirty="0"/>
              <a:t>kendi değer ve inançları doğrultusunda etkilemeye çalışmaz.</a:t>
            </a:r>
          </a:p>
          <a:p>
            <a:r>
              <a:rPr lang="tr-TR" sz="2000" dirty="0"/>
              <a:t>9)Disiplin kuruluna veya öğrenci davranışlarını değerlendirme kuruluna sevk edilen öğrencilere </a:t>
            </a:r>
            <a:r>
              <a:rPr lang="tr-TR" sz="2000" dirty="0" smtClean="0"/>
              <a:t>ilişkin raporun </a:t>
            </a:r>
            <a:r>
              <a:rPr lang="tr-TR" sz="2000" dirty="0"/>
              <a:t>hazırlanması sürecinde öğrencinin gelişim dönemi özellikleri, duygu, düşünce ve davranışlarının </a:t>
            </a:r>
            <a:r>
              <a:rPr lang="tr-TR" sz="2000" dirty="0" smtClean="0"/>
              <a:t>nedenleri, aile </a:t>
            </a:r>
            <a:r>
              <a:rPr lang="tr-TR" sz="2000" dirty="0"/>
              <a:t>yapısı ve sosyal çevresi gibi etkenleri bir bütün olarak değerlendirir. Raporda öğrencinin ceza alması ya </a:t>
            </a:r>
            <a:r>
              <a:rPr lang="tr-TR" sz="2000" dirty="0" smtClean="0"/>
              <a:t>da almaması </a:t>
            </a:r>
            <a:r>
              <a:rPr lang="tr-TR" sz="2000" dirty="0"/>
              <a:t>yönünde herhangi bir ifadeye yer vermez.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937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940777"/>
            <a:ext cx="8915400" cy="4970445"/>
          </a:xfrm>
        </p:spPr>
        <p:txBody>
          <a:bodyPr>
            <a:normAutofit/>
          </a:bodyPr>
          <a:lstStyle/>
          <a:p>
            <a:r>
              <a:rPr lang="tr-TR" b="1" i="1" dirty="0"/>
              <a:t>d)Bilimsellik ilkesi kapsamında;</a:t>
            </a:r>
          </a:p>
          <a:p>
            <a:r>
              <a:rPr lang="tr-TR" dirty="0"/>
              <a:t>1)Rehberlik ve psikolojik danışma hizmetlerini bilimsellik esasına dayalı olarak sunar.</a:t>
            </a:r>
          </a:p>
          <a:p>
            <a:r>
              <a:rPr lang="tr-TR" dirty="0"/>
              <a:t>2)Psikolojik ölçme araçlarının kullanılmasında Bakanlıkça alınan önlemlere uygun olarak hareket eder.</a:t>
            </a:r>
          </a:p>
          <a:p>
            <a:r>
              <a:rPr lang="tr-TR" dirty="0"/>
              <a:t>3)Psikolojik ölçme aracının geçerliği, güvenirliği, geliştirme ya da uyarlama çalışmaları, sınırlılıkları ve </a:t>
            </a:r>
            <a:r>
              <a:rPr lang="tr-TR" dirty="0" smtClean="0"/>
              <a:t>bu aracın </a:t>
            </a:r>
            <a:r>
              <a:rPr lang="tr-TR" dirty="0"/>
              <a:t>hangi amaçlar için nasıl kullanılacağı konularında yeterli bilgi ve beceriye sahip olur ve psikolojik </a:t>
            </a:r>
            <a:r>
              <a:rPr lang="tr-TR" dirty="0" smtClean="0"/>
              <a:t>ölçme aracının </a:t>
            </a:r>
            <a:r>
              <a:rPr lang="tr-TR" dirty="0"/>
              <a:t>uygulama yönergesinde belirtilen kurallara uygun olarak hareket eder.</a:t>
            </a:r>
          </a:p>
          <a:p>
            <a:r>
              <a:rPr lang="tr-TR" dirty="0"/>
              <a:t>4)Uygulama ve değerlendirme yeterliliğine sahip olmadığı psikolojik ölçme araçlarını kullanamaz </a:t>
            </a:r>
            <a:r>
              <a:rPr lang="tr-TR" dirty="0" smtClean="0"/>
              <a:t>ve yeterlilik </a:t>
            </a:r>
            <a:r>
              <a:rPr lang="tr-TR" dirty="0"/>
              <a:t>sınırlarını aşamaz.</a:t>
            </a:r>
          </a:p>
          <a:p>
            <a:r>
              <a:rPr lang="tr-TR" dirty="0"/>
              <a:t>5)Kişinin dil, engel durumu gibi bireysel farklılıklarına ve gelişimsel özelliklerine uygun psikolojik </a:t>
            </a:r>
            <a:r>
              <a:rPr lang="tr-TR" dirty="0" smtClean="0"/>
              <a:t>ölçme araçlarını kullanır.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946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17685"/>
            <a:ext cx="8915400" cy="509353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6)Psikolojik ölçme aracının içeriğinin korunmasından ve sonuçlarının gizliliğinden sorumludur.</a:t>
            </a:r>
          </a:p>
          <a:p>
            <a:r>
              <a:rPr lang="tr-TR" dirty="0"/>
              <a:t>7)Uyguladığı psikolojik ölçme aracına ilişkin sonuçlar hakkında bireye bilgi verir. Tanılama </a:t>
            </a:r>
            <a:r>
              <a:rPr lang="tr-TR" dirty="0" smtClean="0"/>
              <a:t>amacıyla kullanılan </a:t>
            </a:r>
            <a:r>
              <a:rPr lang="tr-TR" dirty="0"/>
              <a:t>ölçme araçlarında bireyin ve ailesinin sonuçları sayısal değer olarak talep etmesi hâlinde sonucu </a:t>
            </a:r>
            <a:r>
              <a:rPr lang="tr-TR" dirty="0" smtClean="0"/>
              <a:t>zekâ bölümü </a:t>
            </a:r>
            <a:r>
              <a:rPr lang="tr-TR" dirty="0"/>
              <a:t>aralıkları çerçevesinde verir. Ayrıca kullanılan ölçeğin sınırlılıkları ile ilgili bilgi verir.</a:t>
            </a:r>
          </a:p>
          <a:p>
            <a:r>
              <a:rPr lang="tr-TR" dirty="0"/>
              <a:t>8)Kullanacağı bireyi tanıma tekniklerinin geçerli, güvenilir ve kültüre uygun olmasına dikkat eder.</a:t>
            </a:r>
          </a:p>
          <a:p>
            <a:r>
              <a:rPr lang="tr-TR" dirty="0"/>
              <a:t>9)Bireyi tanıma çalışmalarında tek bir psikolojik ölçme aracı sonucuna göre birey hakkında kesin </a:t>
            </a:r>
            <a:r>
              <a:rPr lang="tr-TR" dirty="0" smtClean="0"/>
              <a:t>yargıya varmak </a:t>
            </a:r>
            <a:r>
              <a:rPr lang="tr-TR" dirty="0"/>
              <a:t>yerine, uyguladığı diğer test ve test dışı tekniklerin sonuçlarını birlikte değerlendirir.</a:t>
            </a:r>
          </a:p>
          <a:p>
            <a:r>
              <a:rPr lang="tr-TR" dirty="0"/>
              <a:t>10)Araştırma ve projelerde kullanılacak veri toplama araçlarında yer alan soruların veya ifadelerin </a:t>
            </a:r>
            <a:r>
              <a:rPr lang="tr-TR" dirty="0" smtClean="0"/>
              <a:t>etik açıdan </a:t>
            </a:r>
            <a:r>
              <a:rPr lang="tr-TR" dirty="0"/>
              <a:t>uygun olmasına ve katılımcıların kişilik haklarını ihlal eder nitelikte olmamasına dikkat eder.</a:t>
            </a:r>
          </a:p>
          <a:p>
            <a:r>
              <a:rPr lang="tr-TR" dirty="0"/>
              <a:t>11)Başka kişi ya da kurumların geliştirdiği veri toplama araçlarını kullanmak istemesi durumunda </a:t>
            </a:r>
            <a:r>
              <a:rPr lang="tr-TR" dirty="0" smtClean="0"/>
              <a:t>veri toplama </a:t>
            </a:r>
            <a:r>
              <a:rPr lang="tr-TR" dirty="0"/>
              <a:t>araçlarını kullanmak için ilgili kişi veya kişiler ile kurum veya kurumlardan gerekli izni alır.</a:t>
            </a:r>
          </a:p>
          <a:p>
            <a:r>
              <a:rPr lang="tr-TR" dirty="0"/>
              <a:t>12)Araştırma sürecinde toplanan kişisel verileri araştırma amacı dışında katılımcıların izni </a:t>
            </a:r>
            <a:r>
              <a:rPr lang="tr-TR" dirty="0" smtClean="0"/>
              <a:t>olmaksızın hiçbir </a:t>
            </a:r>
            <a:r>
              <a:rPr lang="tr-TR" dirty="0"/>
              <a:t>kişi, kurum ve kuruluşla paylaşmaz.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1990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624110"/>
            <a:ext cx="8915400" cy="5287112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2400" b="1" i="1" dirty="0" smtClean="0"/>
              <a:t>e)Sorumluluk </a:t>
            </a:r>
            <a:r>
              <a:rPr lang="tr-TR" sz="2400" b="1" i="1" dirty="0"/>
              <a:t>ilkesi kapsamında;</a:t>
            </a:r>
          </a:p>
          <a:p>
            <a:r>
              <a:rPr lang="tr-TR" dirty="0"/>
              <a:t>1)Rehberlik ve psikolojik danışma hizmetlerini en etkin şekilde yerine getirmekle sorumludur.</a:t>
            </a:r>
          </a:p>
          <a:p>
            <a:r>
              <a:rPr lang="tr-TR" dirty="0"/>
              <a:t>2)Rehberlik ve psikolojik danışma hizmetleri kapsamında yapacağı tüm çalışmalarda etik ilkelere </a:t>
            </a:r>
            <a:r>
              <a:rPr lang="tr-TR" dirty="0" smtClean="0"/>
              <a:t>uygun davranır</a:t>
            </a:r>
            <a:r>
              <a:rPr lang="tr-TR" dirty="0"/>
              <a:t>.</a:t>
            </a:r>
          </a:p>
          <a:p>
            <a:r>
              <a:rPr lang="tr-TR" dirty="0"/>
              <a:t>3)Etik ikilem söz konusu olduğunda etik karar alma basamaklarını takip eder.</a:t>
            </a:r>
          </a:p>
          <a:p>
            <a:r>
              <a:rPr lang="tr-TR" dirty="0"/>
              <a:t>4)Gerektiğinde yeterliliği ölçüsünde </a:t>
            </a:r>
            <a:r>
              <a:rPr lang="tr-TR" dirty="0" err="1"/>
              <a:t>süpervizyon</a:t>
            </a:r>
            <a:r>
              <a:rPr lang="tr-TR" dirty="0"/>
              <a:t> verir.</a:t>
            </a:r>
          </a:p>
          <a:p>
            <a:r>
              <a:rPr lang="tr-TR" dirty="0"/>
              <a:t>5)Meslektaşlarını etik ilkelere uyma konusunda teşvik eder.</a:t>
            </a:r>
          </a:p>
          <a:p>
            <a:r>
              <a:rPr lang="tr-TR" dirty="0"/>
              <a:t>6)Sunduğu hizmetlerde bireyin ve toplumun yararını </a:t>
            </a:r>
            <a:r>
              <a:rPr lang="tr-TR" dirty="0" smtClean="0"/>
              <a:t>gözetir.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73480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94692"/>
            <a:ext cx="8915400" cy="4416530"/>
          </a:xfrm>
        </p:spPr>
        <p:txBody>
          <a:bodyPr>
            <a:normAutofit/>
          </a:bodyPr>
          <a:lstStyle/>
          <a:p>
            <a:r>
              <a:rPr lang="tr-TR" dirty="0"/>
              <a:t>7)Görüşme veya danışma sürecini etkili kullanır, bu süreyi kişisel problemlerini konuşmak veya </a:t>
            </a:r>
            <a:r>
              <a:rPr lang="tr-TR" dirty="0" smtClean="0"/>
              <a:t>çözmek için </a:t>
            </a:r>
            <a:r>
              <a:rPr lang="tr-TR" dirty="0"/>
              <a:t>kullanmaz.</a:t>
            </a:r>
          </a:p>
          <a:p>
            <a:r>
              <a:rPr lang="tr-TR" dirty="0"/>
              <a:t>8)Sosyoekonomik ve kültürel açıdan dezavantajlı olan öğrenciler ile özel eğitim ihtiyacı olan </a:t>
            </a:r>
            <a:r>
              <a:rPr lang="tr-TR" dirty="0" smtClean="0"/>
              <a:t>öğrencilerin güçlendirilmesi </a:t>
            </a:r>
            <a:r>
              <a:rPr lang="tr-TR" dirty="0"/>
              <a:t>ve tüm öğrencilerin en üst düzeyde eğitim imkânından yararlanmasına engel olan </a:t>
            </a:r>
            <a:r>
              <a:rPr lang="tr-TR" dirty="0" smtClean="0"/>
              <a:t>durumların ortadan </a:t>
            </a:r>
            <a:r>
              <a:rPr lang="tr-TR" dirty="0"/>
              <a:t>kaldırılması için gayret gösterir.</a:t>
            </a:r>
          </a:p>
          <a:p>
            <a:r>
              <a:rPr lang="tr-TR" dirty="0"/>
              <a:t>9)Sorumluluğunda olan stajyer öğrencilere uzmanlığı ile ilgili bilgi ve deneyimlerini aktararak </a:t>
            </a:r>
            <a:r>
              <a:rPr lang="tr-TR" dirty="0" smtClean="0"/>
              <a:t>öğrencileri etik </a:t>
            </a:r>
            <a:r>
              <a:rPr lang="tr-TR" dirty="0"/>
              <a:t>ilkelere uymaya teşvik eder.</a:t>
            </a:r>
          </a:p>
          <a:p>
            <a:r>
              <a:rPr lang="tr-TR" dirty="0"/>
              <a:t>(f)Rehberlik ve psikolojik danışma hizmetlerinin ihtiyaç duyulduğunda çevrimiçi bilgi </a:t>
            </a:r>
            <a:r>
              <a:rPr lang="tr-TR" dirty="0" smtClean="0"/>
              <a:t>teknolojileri kullanılarak </a:t>
            </a:r>
            <a:r>
              <a:rPr lang="tr-TR" dirty="0"/>
              <a:t>uzaktan verilmesi durumunda, bu hizmetleri etik ilkeler doğrultusunda yürütür.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37779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38654"/>
            <a:ext cx="8915400" cy="4372568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Sınıf rehber öğretmeninin görevleri</a:t>
            </a:r>
          </a:p>
          <a:p>
            <a:r>
              <a:rPr lang="tr-TR" dirty="0"/>
              <a:t>MADDE 12 – (1)Sınıf rehber öğretmeninin rehberlik ve psikolojik danışma hizmetlerinin etik </a:t>
            </a:r>
            <a:r>
              <a:rPr lang="tr-TR" dirty="0" smtClean="0"/>
              <a:t>ilkeler doğrultusunda </a:t>
            </a:r>
            <a:r>
              <a:rPr lang="tr-TR" dirty="0"/>
              <a:t>yürütülmesine ilişkin görevleri şunlardır;</a:t>
            </a:r>
          </a:p>
          <a:p>
            <a:r>
              <a:rPr lang="tr-TR" dirty="0"/>
              <a:t>a)Öğrencilerine ilişkin özel ve gizlilik içeren bilgi ve belgeleri öğrenci ve velisinin izni olmadan adli </a:t>
            </a:r>
            <a:r>
              <a:rPr lang="tr-TR" dirty="0" smtClean="0"/>
              <a:t>ve idari </a:t>
            </a:r>
            <a:r>
              <a:rPr lang="tr-TR" dirty="0"/>
              <a:t>soruşturma kapsamı haricinde paylaşmaz. Ancak bilgileri iş birliği ve yönlendirme kapsamında öğrenci </a:t>
            </a:r>
            <a:r>
              <a:rPr lang="tr-TR" dirty="0" smtClean="0"/>
              <a:t>ve velisinin </a:t>
            </a:r>
            <a:r>
              <a:rPr lang="tr-TR" dirty="0"/>
              <a:t>iznini alarak ilgili uzmanlarla paylaşabilir.</a:t>
            </a:r>
          </a:p>
          <a:p>
            <a:r>
              <a:rPr lang="tr-TR" dirty="0"/>
              <a:t>b)Sınıf rehberlik etkinliklerinin uygulanması sürecinde yapılan paylaşımların sınıf içinde kalmasının </a:t>
            </a:r>
            <a:r>
              <a:rPr lang="tr-TR" dirty="0" smtClean="0"/>
              <a:t>önemi konusunda </a:t>
            </a:r>
            <a:r>
              <a:rPr lang="tr-TR" dirty="0"/>
              <a:t>öğrencileri bilgilendirir ve onların özel ve gizlilik içeren paylaşımlarını başka bireylerle paylaşmaz.</a:t>
            </a:r>
          </a:p>
          <a:p>
            <a:r>
              <a:rPr lang="tr-TR" dirty="0"/>
              <a:t>c)İhmal ve istismar vakalarında veya ihmal ve istismar şüphesi durumlarında tutanak tutarak </a:t>
            </a:r>
            <a:r>
              <a:rPr lang="tr-TR" dirty="0" smtClean="0"/>
              <a:t>gerekli mercilere </a:t>
            </a:r>
            <a:r>
              <a:rPr lang="tr-TR" dirty="0"/>
              <a:t>başvurur ve öğrencinin üstün yararını gözeterek gizlilik ilkesine uygun olarak hareket </a:t>
            </a:r>
            <a:r>
              <a:rPr lang="tr-TR" dirty="0" smtClean="0"/>
              <a:t>eder.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697908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26959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91408"/>
            <a:ext cx="8915400" cy="4319814"/>
          </a:xfrm>
        </p:spPr>
        <p:txBody>
          <a:bodyPr>
            <a:normAutofit/>
          </a:bodyPr>
          <a:lstStyle/>
          <a:p>
            <a:r>
              <a:rPr lang="tr-TR" sz="2400" dirty="0"/>
              <a:t>ç)Öğrencilere en etkili şekilde rehberlik edebilmek için gerekli bilgi ve becerilerini geliştirir.</a:t>
            </a:r>
          </a:p>
          <a:p>
            <a:r>
              <a:rPr lang="tr-TR" sz="2400" dirty="0"/>
              <a:t>d)Sınıf rehberliği için ayrılan süreyi amacına uygun olarak etkili bir şekilde kullanır ve rehberlik </a:t>
            </a:r>
            <a:r>
              <a:rPr lang="tr-TR" sz="2400" dirty="0" smtClean="0"/>
              <a:t>dışı faaliyetlerde </a:t>
            </a:r>
            <a:r>
              <a:rPr lang="tr-TR" sz="2400" dirty="0"/>
              <a:t>bulunmaz.</a:t>
            </a:r>
          </a:p>
          <a:p>
            <a:r>
              <a:rPr lang="tr-TR" sz="2400" dirty="0"/>
              <a:t>e)Rehber öğretmen/psikolojik danışmandan öğrenciye ait özel ve gizlilik içeren bilgi talep etmez.</a:t>
            </a:r>
          </a:p>
          <a:p>
            <a:r>
              <a:rPr lang="tr-TR" sz="2400" dirty="0"/>
              <a:t>Öğrencinin sosyal duygusal, akademik veya kariyer konularında danışma hizmeti aldığına dair genel </a:t>
            </a:r>
            <a:r>
              <a:rPr lang="tr-TR" sz="2400" dirty="0" smtClean="0"/>
              <a:t>bilgiler edinebilir.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757544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624111"/>
            <a:ext cx="8915400" cy="5287112"/>
          </a:xfrm>
        </p:spPr>
        <p:txBody>
          <a:bodyPr>
            <a:noAutofit/>
          </a:bodyPr>
          <a:lstStyle/>
          <a:p>
            <a:r>
              <a:rPr lang="tr-TR" sz="2400" b="1" dirty="0"/>
              <a:t>Diğer öğretmenlerin görevleri</a:t>
            </a:r>
          </a:p>
          <a:p>
            <a:r>
              <a:rPr lang="tr-TR" dirty="0"/>
              <a:t>MADDE 13 – (1)Öğretmenlerin rehberlik ve psikolojik danışma hizmetlerinin etik ilkeler </a:t>
            </a:r>
            <a:r>
              <a:rPr lang="tr-TR" dirty="0" smtClean="0"/>
              <a:t>doğrultusunda yürütülmesine </a:t>
            </a:r>
            <a:r>
              <a:rPr lang="tr-TR" dirty="0"/>
              <a:t>ilişkin görevleri şunlardır:</a:t>
            </a:r>
          </a:p>
          <a:p>
            <a:r>
              <a:rPr lang="tr-TR" dirty="0"/>
              <a:t>a)Öğrencilerine ilişkin özel ve gizlilik içeren bilgi ve belgeleri öğrenci ve velisinin izni olmadan adli </a:t>
            </a:r>
            <a:r>
              <a:rPr lang="tr-TR" dirty="0" smtClean="0"/>
              <a:t>ve idari </a:t>
            </a:r>
            <a:r>
              <a:rPr lang="tr-TR" dirty="0"/>
              <a:t>soruşturma kapsamı haricinde paylaşmaz. Ancak bilgileri iş birliği ve yönlendirme kapsamında öğrenci </a:t>
            </a:r>
            <a:r>
              <a:rPr lang="tr-TR" dirty="0" smtClean="0"/>
              <a:t>ve velisinin </a:t>
            </a:r>
            <a:r>
              <a:rPr lang="tr-TR" dirty="0"/>
              <a:t>iznini alarak ilgili uzmanlarla paylaşabilir.</a:t>
            </a:r>
          </a:p>
          <a:p>
            <a:r>
              <a:rPr lang="tr-TR" dirty="0"/>
              <a:t>b)İhmal ve istismar vakalarında veya ihmal ve istismar şüphesi durumlarında tutanak tutarak </a:t>
            </a:r>
            <a:r>
              <a:rPr lang="tr-TR" dirty="0" smtClean="0"/>
              <a:t>gerekli mercilere </a:t>
            </a:r>
            <a:r>
              <a:rPr lang="tr-TR" dirty="0"/>
              <a:t>başvurur ve öğrencinin üstün yararını gözeterek gizlilik ilkesine uygun olarak hareket eder.</a:t>
            </a:r>
          </a:p>
          <a:p>
            <a:r>
              <a:rPr lang="tr-TR" dirty="0"/>
              <a:t>c)Rehberlik hizmetleri ile ilgili bilgi ve becerilerini geliştirir.</a:t>
            </a:r>
          </a:p>
          <a:p>
            <a:r>
              <a:rPr lang="tr-TR" dirty="0"/>
              <a:t>ç)Rehber öğretmen/psikolojik danışmandan öğrenciye ait özel ve gizlilik içeren bilgi talep etmez.</a:t>
            </a:r>
          </a:p>
          <a:p>
            <a:r>
              <a:rPr lang="tr-TR" dirty="0"/>
              <a:t>Öğrencinin sosyal duygusal, akademik veya kariyer konularında danışma hizmeti aldığına dair genel </a:t>
            </a:r>
            <a:r>
              <a:rPr lang="tr-TR" dirty="0" smtClean="0"/>
              <a:t>bilgiler edinebilir.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174049" y="5730142"/>
            <a:ext cx="2017951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91218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196810" y="2967335"/>
            <a:ext cx="744188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TEŞEKKÜR EDERİZ.</a:t>
            </a:r>
            <a:endParaRPr lang="tr-T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5276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8167"/>
          </a:xfrm>
        </p:spPr>
        <p:txBody>
          <a:bodyPr/>
          <a:lstStyle/>
          <a:p>
            <a:r>
              <a:rPr lang="tr-TR" b="1" dirty="0" smtClean="0"/>
              <a:t>Dayanak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15562"/>
            <a:ext cx="8915400" cy="4495660"/>
          </a:xfrm>
        </p:spPr>
        <p:txBody>
          <a:bodyPr>
            <a:normAutofit/>
          </a:bodyPr>
          <a:lstStyle/>
          <a:p>
            <a:r>
              <a:rPr lang="tr-TR" dirty="0"/>
              <a:t>MADDE 2 – (1)Bu Yönerge; 5/1/1961 tarihli ve 222 sayılı İlköğretim ve Eğitim Kanunu, 14/7/1965 </a:t>
            </a:r>
            <a:r>
              <a:rPr lang="tr-TR" dirty="0" smtClean="0"/>
              <a:t>tarihli ve </a:t>
            </a:r>
            <a:r>
              <a:rPr lang="tr-TR" dirty="0"/>
              <a:t>657 sayılı Devlet Memurları Kanunu, 14/6/1973 tarihli ve 1739 sayılı Millî Eğitim Temel Kanunu, </a:t>
            </a:r>
            <a:r>
              <a:rPr lang="tr-TR" dirty="0" smtClean="0"/>
              <a:t>5/6/1986 tarihli </a:t>
            </a:r>
            <a:r>
              <a:rPr lang="tr-TR" dirty="0"/>
              <a:t>ve 3308 sayılı Mesleki Eğitim Kanunu, 1/6/2005 tarihli ve 5237 sayılı Türk Ceza Kanunu, 3/7/2005 tarihli </a:t>
            </a:r>
            <a:r>
              <a:rPr lang="tr-TR" dirty="0" smtClean="0"/>
              <a:t>ve 5395 </a:t>
            </a:r>
            <a:r>
              <a:rPr lang="tr-TR" dirty="0"/>
              <a:t>sayılı Çocuk Koruma Kanunu, 24/03/2016 tarihli ve 6698 sayılı Kişisel Verilerin Korunması </a:t>
            </a:r>
            <a:r>
              <a:rPr lang="tr-TR" dirty="0" smtClean="0"/>
              <a:t>Kanunu, 25/8/2011 </a:t>
            </a:r>
            <a:r>
              <a:rPr lang="tr-TR" dirty="0"/>
              <a:t>tarihli 652 sayılı Özel Barınma Hizmeti Veren Kurumlar ve Bazı Düzenlemeler Hakkında </a:t>
            </a:r>
            <a:r>
              <a:rPr lang="tr-TR" dirty="0" smtClean="0"/>
              <a:t>Kanun Hükmünde </a:t>
            </a:r>
            <a:r>
              <a:rPr lang="tr-TR" dirty="0"/>
              <a:t>Kararname ile 10/7/2018 tarihli ve 30474 sayılı Resmî Gazete’ de yayımlanan 1 sayılı </a:t>
            </a:r>
            <a:r>
              <a:rPr lang="tr-TR" dirty="0" smtClean="0"/>
              <a:t>Cumhurbaşkanlığı Teşkilatı </a:t>
            </a:r>
            <a:r>
              <a:rPr lang="tr-TR" dirty="0"/>
              <a:t>Hakkında Cumhurbaşkanlığı Kararnamesi’nin 301 inci, 308 inci ve 326 </a:t>
            </a:r>
            <a:r>
              <a:rPr lang="tr-TR" dirty="0" err="1"/>
              <a:t>ncı</a:t>
            </a:r>
            <a:r>
              <a:rPr lang="tr-TR" dirty="0"/>
              <a:t> maddeleri, 13/04/2005 </a:t>
            </a:r>
            <a:r>
              <a:rPr lang="tr-TR" dirty="0" smtClean="0"/>
              <a:t>tarihli ve </a:t>
            </a:r>
            <a:r>
              <a:rPr lang="tr-TR" dirty="0"/>
              <a:t>25785 sayılı Kamu Görevlileri Etik Davranış İlkeleri ile Başvuru Usul ve Esasları Hakkında Yönetmeliği </a:t>
            </a:r>
            <a:r>
              <a:rPr lang="tr-TR" dirty="0" smtClean="0"/>
              <a:t>ve 14/08/2020 </a:t>
            </a:r>
            <a:r>
              <a:rPr lang="tr-TR" dirty="0"/>
              <a:t>tarihli ve 31213 sayılı Resmî Gazete’ de yayımlanan Rehberlik ve Psikolojik Danışma </a:t>
            </a:r>
            <a:r>
              <a:rPr lang="tr-TR" dirty="0" smtClean="0"/>
              <a:t>Hizmetleri Yönetmeliği’ne </a:t>
            </a:r>
            <a:r>
              <a:rPr lang="tr-TR" dirty="0"/>
              <a:t>dayanılarak hazırlanmıştır.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85057" y="5705756"/>
            <a:ext cx="2206943" cy="115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17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8167"/>
          </a:xfrm>
        </p:spPr>
        <p:txBody>
          <a:bodyPr/>
          <a:lstStyle/>
          <a:p>
            <a:r>
              <a:rPr lang="tr-TR" b="1" dirty="0" smtClean="0"/>
              <a:t>Tanımlar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336431"/>
            <a:ext cx="8915400" cy="4897315"/>
          </a:xfrm>
        </p:spPr>
        <p:txBody>
          <a:bodyPr>
            <a:normAutofit lnSpcReduction="10000"/>
          </a:bodyPr>
          <a:lstStyle/>
          <a:p>
            <a:r>
              <a:rPr lang="tr-TR" dirty="0"/>
              <a:t>MADDE 3 – (1)Bu Yönergede geçen;</a:t>
            </a:r>
          </a:p>
          <a:p>
            <a:r>
              <a:rPr lang="tr-TR" dirty="0"/>
              <a:t>a)Bakanlık: Millî Eğitim Bakanlığını,</a:t>
            </a:r>
          </a:p>
          <a:p>
            <a:r>
              <a:rPr lang="tr-TR" dirty="0"/>
              <a:t>b)Danışan: Rehberlik ve psikolojik danışma hizmetlerinden yararlanmak üzere eğitim </a:t>
            </a:r>
            <a:r>
              <a:rPr lang="tr-TR" dirty="0" smtClean="0"/>
              <a:t>kurumlarındaki rehberlik </a:t>
            </a:r>
            <a:r>
              <a:rPr lang="tr-TR" dirty="0"/>
              <a:t>ve psikolojik danışma servisleri ile rehberlik ve araştırma merkezlerine başvuran bireyi,</a:t>
            </a:r>
          </a:p>
          <a:p>
            <a:r>
              <a:rPr lang="tr-TR" dirty="0"/>
              <a:t>c)Etik ilke: Millî Eğitim Bakanlığı’na bağlı özel ve resmî eğitim kurumları ile rehberlik ve </a:t>
            </a:r>
            <a:r>
              <a:rPr lang="tr-TR" dirty="0" smtClean="0"/>
              <a:t>araştırma merkezlerinde </a:t>
            </a:r>
            <a:r>
              <a:rPr lang="tr-TR" dirty="0"/>
              <a:t>rehberlik ve psikolojik danışma hizmetlerini yürüten personelin uyması gereken ilkeleri,</a:t>
            </a:r>
          </a:p>
          <a:p>
            <a:r>
              <a:rPr lang="tr-TR" dirty="0"/>
              <a:t>ç)Etik ikilem: Rehber öğretmen/psikolojik danışmanın karşılaştığı bir duruma ilişkin karar alma </a:t>
            </a:r>
            <a:r>
              <a:rPr lang="tr-TR" dirty="0" smtClean="0"/>
              <a:t>sürecinde seçeneklerden </a:t>
            </a:r>
            <a:r>
              <a:rPr lang="tr-TR" dirty="0"/>
              <a:t>her birinin etik açıdan kabul edilebilir bazı yönlerinin olması ancak tüm etik ilkelerin aynı anda </a:t>
            </a:r>
            <a:r>
              <a:rPr lang="tr-TR" dirty="0" smtClean="0"/>
              <a:t>tam olarak </a:t>
            </a:r>
            <a:r>
              <a:rPr lang="tr-TR" dirty="0"/>
              <a:t>karşılanamamasından dolayı yaşanan kararsızlığı,</a:t>
            </a:r>
          </a:p>
          <a:p>
            <a:r>
              <a:rPr lang="tr-TR" dirty="0"/>
              <a:t>d)Etik ikilem karar alma basamakları: Etik ikilem söz konusu olduğunda takip edilmesi gereken; </a:t>
            </a:r>
            <a:r>
              <a:rPr lang="tr-TR" dirty="0" smtClean="0"/>
              <a:t>ikilemin tanımlanması</a:t>
            </a:r>
            <a:r>
              <a:rPr lang="tr-TR" dirty="0"/>
              <a:t>, tüm etik ilkelerin, ilgili mevzuatın dikkate alınması, bütün eylem yollarının belirlenmesi, en </a:t>
            </a:r>
            <a:r>
              <a:rPr lang="tr-TR" dirty="0" smtClean="0"/>
              <a:t>uygun eylemin </a:t>
            </a:r>
            <a:r>
              <a:rPr lang="tr-TR" dirty="0"/>
              <a:t>seçilmesi ve uygulama sonucunun değerlendirilmesi basamaklarını,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243038" y="5943601"/>
            <a:ext cx="1948962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0381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624110"/>
            <a:ext cx="8915400" cy="5287112"/>
          </a:xfrm>
        </p:spPr>
        <p:txBody>
          <a:bodyPr>
            <a:normAutofit/>
          </a:bodyPr>
          <a:lstStyle/>
          <a:p>
            <a:r>
              <a:rPr lang="tr-TR" dirty="0"/>
              <a:t>e)Genel müdürlük: Özel Eğitim ve Rehberlik Hizmetleri Genel Müdürlüğünü,</a:t>
            </a:r>
          </a:p>
          <a:p>
            <a:r>
              <a:rPr lang="tr-TR" dirty="0"/>
              <a:t>f)İyilik hâli: Bireyin fiziksel, psikolojik ve sosyal açıdan bir bütün olarak iyi olmasını,</a:t>
            </a:r>
          </a:p>
          <a:p>
            <a:r>
              <a:rPr lang="tr-TR" dirty="0"/>
              <a:t>g)Psikolojik danışma: Bireylere kendini tanıma, karar verme ve problem çözme becerisi </a:t>
            </a:r>
            <a:r>
              <a:rPr lang="tr-TR" dirty="0" smtClean="0"/>
              <a:t>kazandıran, bireylerin </a:t>
            </a:r>
            <a:r>
              <a:rPr lang="tr-TR" dirty="0"/>
              <a:t>kişisel ve toplumsal uyumlarını gerçekleştirmelerini ve iyilik hallerini geliştirmelerini amaçlayan, </a:t>
            </a:r>
            <a:r>
              <a:rPr lang="tr-TR" dirty="0" smtClean="0"/>
              <a:t>bireysel ve </a:t>
            </a:r>
            <a:r>
              <a:rPr lang="tr-TR" dirty="0"/>
              <a:t>grupla profesyonel olarak yürütülen psikolojik yardım sürecini,</a:t>
            </a:r>
          </a:p>
          <a:p>
            <a:r>
              <a:rPr lang="tr-TR" dirty="0"/>
              <a:t>ğ)Psikolojik ölçme araçları: Rehberlik ve araştırma merkezlerinin bireyi tanıma, tanılama, tarama </a:t>
            </a:r>
            <a:r>
              <a:rPr lang="tr-TR" dirty="0" smtClean="0"/>
              <a:t>ve inceleme </a:t>
            </a:r>
            <a:r>
              <a:rPr lang="tr-TR" dirty="0"/>
              <a:t>çalışmaları ile rehberlik ve psikolojik danışma servislerinin bireyi tanıma çalışmalarında </a:t>
            </a:r>
            <a:r>
              <a:rPr lang="tr-TR" dirty="0" smtClean="0"/>
              <a:t>kullandıkları çeşitli </a:t>
            </a:r>
            <a:r>
              <a:rPr lang="tr-TR" dirty="0"/>
              <a:t>ölçek, test ve envanterleri,</a:t>
            </a:r>
          </a:p>
          <a:p>
            <a:r>
              <a:rPr lang="tr-TR" dirty="0"/>
              <a:t>h)</a:t>
            </a:r>
            <a:r>
              <a:rPr lang="tr-TR" dirty="0" err="1"/>
              <a:t>Süpervizyon</a:t>
            </a:r>
            <a:r>
              <a:rPr lang="tr-TR" dirty="0"/>
              <a:t>: Rehber öğretmen/psikolojik danışmanın kendisinden daha deneyimli ve yetkin olan </a:t>
            </a:r>
            <a:r>
              <a:rPr lang="tr-TR" dirty="0" smtClean="0"/>
              <a:t>bir uzman </a:t>
            </a:r>
            <a:r>
              <a:rPr lang="tr-TR" dirty="0"/>
              <a:t>tarafından sistemli bir şekilde, kişisel ve mesleki yeterliklerinin desteklenmesi, güçlendirilmesi </a:t>
            </a:r>
            <a:r>
              <a:rPr lang="tr-TR" dirty="0" smtClean="0"/>
              <a:t>ve geliştirilmesi </a:t>
            </a:r>
            <a:r>
              <a:rPr lang="tr-TR" dirty="0"/>
              <a:t>amacıyla geri bildirimler almasına yönelik süreci ifade eder.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2701" y="5820509"/>
            <a:ext cx="2019300" cy="103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1951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/>
              <a:t>Temel Etik İlkeler</a:t>
            </a:r>
            <a:br>
              <a:rPr lang="tr-TR" sz="2800" b="1" dirty="0"/>
            </a:br>
            <a:r>
              <a:rPr lang="tr-TR" sz="2800" b="1" dirty="0"/>
              <a:t>Rehberlik ve </a:t>
            </a:r>
            <a:r>
              <a:rPr lang="tr-TR" sz="2800" b="1" dirty="0" smtClean="0"/>
              <a:t>Psikolojik Danışma Hizmetlerinin Etik İlkeleri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35315"/>
          </a:xfrm>
        </p:spPr>
        <p:txBody>
          <a:bodyPr>
            <a:noAutofit/>
          </a:bodyPr>
          <a:lstStyle/>
          <a:p>
            <a:r>
              <a:rPr lang="tr-TR" sz="2400" dirty="0"/>
              <a:t>MADDE 4 – (1)Rehberlik ve psikolojik danışma hizmetlerinin planlanması ve yürütülmesinde;</a:t>
            </a:r>
          </a:p>
          <a:p>
            <a:r>
              <a:rPr lang="tr-TR" sz="2400" dirty="0"/>
              <a:t>a)Yetkinlik,</a:t>
            </a:r>
          </a:p>
          <a:p>
            <a:r>
              <a:rPr lang="tr-TR" sz="2400" dirty="0"/>
              <a:t>b)Dürüstlük,</a:t>
            </a:r>
          </a:p>
          <a:p>
            <a:r>
              <a:rPr lang="tr-TR" sz="2400" dirty="0"/>
              <a:t>c)Gizlilik,</a:t>
            </a:r>
          </a:p>
          <a:p>
            <a:r>
              <a:rPr lang="tr-TR" sz="2400" dirty="0"/>
              <a:t>ç)Duyarlılık,</a:t>
            </a:r>
          </a:p>
          <a:p>
            <a:r>
              <a:rPr lang="tr-TR" sz="2400" dirty="0"/>
              <a:t>d)Bilimsellik,</a:t>
            </a:r>
          </a:p>
          <a:p>
            <a:r>
              <a:rPr lang="tr-TR" sz="2400" dirty="0"/>
              <a:t>e)Sorumluluk</a:t>
            </a:r>
          </a:p>
          <a:p>
            <a:pPr marL="0" indent="0">
              <a:buNone/>
            </a:pPr>
            <a:r>
              <a:rPr lang="tr-TR" sz="2400" dirty="0" smtClean="0"/>
              <a:t>                             ilkeleri </a:t>
            </a:r>
            <a:r>
              <a:rPr lang="tr-TR" sz="2400" dirty="0"/>
              <a:t>esastır.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821590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8577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Görev, Yetki ve Sorumluluklar</a:t>
            </a:r>
            <a:br>
              <a:rPr lang="tr-TR" sz="2800" b="1" dirty="0"/>
            </a:br>
            <a:r>
              <a:rPr lang="tr-TR" sz="2800" b="1" dirty="0"/>
              <a:t>Genel </a:t>
            </a:r>
            <a:r>
              <a:rPr lang="tr-TR" sz="2800" b="1" dirty="0" smtClean="0"/>
              <a:t>Müdürlüğün Görev</a:t>
            </a:r>
            <a:r>
              <a:rPr lang="tr-TR" sz="2800" b="1" dirty="0"/>
              <a:t>, </a:t>
            </a:r>
            <a:r>
              <a:rPr lang="tr-TR" sz="2800" b="1" dirty="0" smtClean="0"/>
              <a:t>Yetki </a:t>
            </a:r>
            <a:r>
              <a:rPr lang="tr-TR" sz="2800" b="1" dirty="0"/>
              <a:t>ve </a:t>
            </a:r>
            <a:r>
              <a:rPr lang="tr-TR" sz="2800" b="1" dirty="0" smtClean="0"/>
              <a:t>Sorumlulukları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723292"/>
            <a:ext cx="8915400" cy="4187930"/>
          </a:xfrm>
        </p:spPr>
        <p:txBody>
          <a:bodyPr>
            <a:normAutofit/>
          </a:bodyPr>
          <a:lstStyle/>
          <a:p>
            <a:r>
              <a:rPr lang="tr-TR" sz="2000" dirty="0"/>
              <a:t>MADDE 5 – (1)Genel Müdürlüğün rehberlik ve psikolojik danışma hizmetlerinin etik ilkeler doğrultusunda</a:t>
            </a:r>
          </a:p>
          <a:p>
            <a:r>
              <a:rPr lang="tr-TR" sz="2000" dirty="0"/>
              <a:t>yürütülmesine ilişkin görevleri şunlardır:</a:t>
            </a:r>
          </a:p>
          <a:p>
            <a:r>
              <a:rPr lang="tr-TR" sz="2000" dirty="0"/>
              <a:t>a)Eğitim kurumları ile rehberlik ve araştırma merkezlerinde rehberlik ve psikolojik danışma </a:t>
            </a:r>
            <a:r>
              <a:rPr lang="tr-TR" sz="2000" dirty="0" smtClean="0"/>
              <a:t>hizmetlerinin etik </a:t>
            </a:r>
            <a:r>
              <a:rPr lang="tr-TR" sz="2000" dirty="0"/>
              <a:t>ilkeler doğrultusunda yürütülmesi amacıyla gerekli önlemleri alır.</a:t>
            </a:r>
          </a:p>
          <a:p>
            <a:r>
              <a:rPr lang="tr-TR" sz="2000" dirty="0"/>
              <a:t>b)Rehberlik ve araştırma merkezlerinde tanılama, tarama ve inceleme amacıyla kullanılacak </a:t>
            </a:r>
            <a:r>
              <a:rPr lang="tr-TR" sz="2000" dirty="0" smtClean="0"/>
              <a:t>psikolojik ölçme </a:t>
            </a:r>
            <a:r>
              <a:rPr lang="tr-TR" sz="2000" dirty="0"/>
              <a:t>araçlarının sağlanması, uygulanması, gizliliği ve bilimsel standartlarının korunmasına ilişkin önlemleri alır.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759503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4705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İl/İlçe Millî Eğitim Müdürlüklerinin Görev</a:t>
            </a:r>
            <a:r>
              <a:rPr lang="tr-TR" b="1" dirty="0"/>
              <a:t>, </a:t>
            </a:r>
            <a:r>
              <a:rPr lang="tr-TR" b="1" dirty="0" smtClean="0"/>
              <a:t>Yetki </a:t>
            </a:r>
            <a:r>
              <a:rPr lang="tr-TR" b="1" dirty="0"/>
              <a:t>ve </a:t>
            </a:r>
            <a:r>
              <a:rPr lang="tr-TR" b="1" dirty="0" smtClean="0"/>
              <a:t>Sorumlulukları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MADDE 6 – (1)İl ve ilçe millî eğitim müdürlüklerinin rehberlik ve psikolojik danışma hizmetlerinin etik</a:t>
            </a:r>
          </a:p>
          <a:p>
            <a:r>
              <a:rPr lang="tr-TR" dirty="0"/>
              <a:t>ilkeler doğrultusunda yürütülmesine ilişkin görevleri şunlardır:</a:t>
            </a:r>
          </a:p>
          <a:p>
            <a:r>
              <a:rPr lang="tr-TR" dirty="0"/>
              <a:t>a)Eğitim kurumları ile rehberlik ve araştırma merkezlerinde rehberlik ve psikolojik danışma </a:t>
            </a:r>
            <a:r>
              <a:rPr lang="tr-TR" dirty="0" smtClean="0"/>
              <a:t>hizmetlerinin etik </a:t>
            </a:r>
            <a:r>
              <a:rPr lang="tr-TR" dirty="0"/>
              <a:t>ilkeler doğrultusunda yürütülmesi amacıyla gerekli önlemleri alır.</a:t>
            </a:r>
          </a:p>
          <a:p>
            <a:r>
              <a:rPr lang="tr-TR" dirty="0"/>
              <a:t>b)İl ve ilçe millî eğitim müdürlüklerinde bireylere ilişkin özel ve gizlilik içeren belgelerin </a:t>
            </a:r>
            <a:r>
              <a:rPr lang="tr-TR" dirty="0" smtClean="0"/>
              <a:t>güvenliğini sağlar.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821590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074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Rehberlik ve araştırma merkezi müdürünün görev, yetki ve sorumlulukları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MADDE 7– (1)Rehberlik ve araştırma merkezi müdürünün rehberlik ve psikolojik danışma </a:t>
            </a:r>
            <a:r>
              <a:rPr lang="tr-TR" dirty="0" smtClean="0"/>
              <a:t>hizmetlerinin etik </a:t>
            </a:r>
            <a:r>
              <a:rPr lang="tr-TR" dirty="0"/>
              <a:t>ilkeler doğrultusunda yürütülmesine ilişkin görevleri şunlardır:</a:t>
            </a:r>
          </a:p>
          <a:p>
            <a:r>
              <a:rPr lang="tr-TR" dirty="0"/>
              <a:t>a)Rehberlik ve araştırma merkezinde rehberlik ve psikolojik danışma hizmetlerinin etik </a:t>
            </a:r>
            <a:r>
              <a:rPr lang="tr-TR" dirty="0" smtClean="0"/>
              <a:t>ilkeler doğrultusunda </a:t>
            </a:r>
            <a:r>
              <a:rPr lang="tr-TR" dirty="0"/>
              <a:t>yürütülmesini sağlar.</a:t>
            </a:r>
          </a:p>
          <a:p>
            <a:r>
              <a:rPr lang="tr-TR" dirty="0"/>
              <a:t>b)Rehberlik ve araştırma merkezine başvuran bireylerin rehberlik ve psikolojik danışma </a:t>
            </a:r>
            <a:r>
              <a:rPr lang="tr-TR" dirty="0" smtClean="0"/>
              <a:t>hizmetlerinden faydalanması </a:t>
            </a:r>
            <a:r>
              <a:rPr lang="tr-TR" dirty="0"/>
              <a:t>için gerekli koşulları sağlar.</a:t>
            </a:r>
          </a:p>
          <a:p>
            <a:r>
              <a:rPr lang="tr-TR" dirty="0"/>
              <a:t>c)Rehberlik ve araştırma merkezi çalışmalarında kullanılan psikolojik ölçme araçlarının, </a:t>
            </a:r>
            <a:r>
              <a:rPr lang="tr-TR" dirty="0" smtClean="0"/>
              <a:t>danışan dosyalarının </a:t>
            </a:r>
            <a:r>
              <a:rPr lang="tr-TR" dirty="0"/>
              <a:t>ve diğer kayıtların güvenliğini, gizliliğini ve standartlarına uygun kullanılmasını sağlar.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4049" y="5821590"/>
            <a:ext cx="201795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740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</TotalTime>
  <Words>2864</Words>
  <Application>Microsoft Office PowerPoint</Application>
  <PresentationFormat>Özel</PresentationFormat>
  <Paragraphs>167</Paragraphs>
  <Slides>29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Duman</vt:lpstr>
      <vt:lpstr>REHBERLİK VE PSİKOLOJİK DANIŞMA HİZMETLERİ ETİK YÖNERGESİ</vt:lpstr>
      <vt:lpstr>MEB REHBERLİK VE PSİKOLOJİK HİZMETLERİ ETİK YÖNERGESİ</vt:lpstr>
      <vt:lpstr>Dayanak</vt:lpstr>
      <vt:lpstr>Tanımlar</vt:lpstr>
      <vt:lpstr>Slayt 5</vt:lpstr>
      <vt:lpstr>Temel Etik İlkeler Rehberlik ve Psikolojik Danışma Hizmetlerinin Etik İlkeleri</vt:lpstr>
      <vt:lpstr>Görev, Yetki ve Sorumluluklar Genel Müdürlüğün Görev, Yetki ve Sorumlulukları</vt:lpstr>
      <vt:lpstr>İl/İlçe Millî Eğitim Müdürlüklerinin Görev, Yetki ve Sorumlulukları</vt:lpstr>
      <vt:lpstr>Rehberlik ve araştırma merkezi müdürünün görev, yetki ve sorumlulukları</vt:lpstr>
      <vt:lpstr>Slayt 10</vt:lpstr>
      <vt:lpstr>Rehberlik ve Araştırma Merkezi Müdür Yardımcılarının Görev, Yetki ve Sorumlulukları </vt:lpstr>
      <vt:lpstr>Eğitim Kurumu Müdürünün Görev, Yetki ve Sorumlulukları</vt:lpstr>
      <vt:lpstr>Slayt 13</vt:lpstr>
      <vt:lpstr>Eğitim Kurumu Müdür Yardımcılarının Görev, Yetki ve Sorumlulukları</vt:lpstr>
      <vt:lpstr>Rehber Öğretmen/Psikolojik Danışmanın Görevleri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REHBERLİK VE PSİKOLOJİK DANIŞMA HİZMETLERİ ETİK YÖNERGESİ</dc:title>
  <dc:creator>Pc3</dc:creator>
  <cp:lastModifiedBy>ram_pc3</cp:lastModifiedBy>
  <cp:revision>7</cp:revision>
  <dcterms:created xsi:type="dcterms:W3CDTF">2025-08-21T05:12:31Z</dcterms:created>
  <dcterms:modified xsi:type="dcterms:W3CDTF">2025-08-27T07:33:26Z</dcterms:modified>
</cp:coreProperties>
</file>