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3" r:id="rId38"/>
    <p:sldId id="292" r:id="rId3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84" d="100"/>
          <a:sy n="84" d="100"/>
        </p:scale>
        <p:origin x="-595" y="-62"/>
      </p:cViewPr>
      <p:guideLst>
        <p:guide orient="horz" pos="2160"/>
        <p:guide pos="384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tr-TR" smtClean="0"/>
              <a:t>Asıl başlık stili için tıklatın</a:t>
            </a:r>
            <a:endParaRPr lang="en-US" dirty="0"/>
          </a:p>
        </p:txBody>
      </p:sp>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3698B2BF-E85F-4C9E-A33B-E2F2AFB251BF}" type="datetimeFigureOut">
              <a:rPr lang="tr-TR" smtClean="0"/>
              <a:pPr/>
              <a:t>12.09.2025</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06C08194-D930-4556-A670-A5570A2F4FFC}" type="slidenum">
              <a:rPr lang="tr-TR" smtClean="0"/>
              <a:pPr/>
              <a:t>‹#›</a:t>
            </a:fld>
            <a:endParaRPr lang="tr-TR"/>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xmlns="" val="207271990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3698B2BF-E85F-4C9E-A33B-E2F2AFB251BF}" type="datetimeFigureOut">
              <a:rPr lang="tr-TR" smtClean="0"/>
              <a:pPr/>
              <a:t>12.09.2025</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06C08194-D930-4556-A670-A5570A2F4FFC}" type="slidenum">
              <a:rPr lang="tr-TR" smtClean="0"/>
              <a:pPr/>
              <a:t>‹#›</a:t>
            </a:fld>
            <a:endParaRPr lang="tr-TR"/>
          </a:p>
        </p:txBody>
      </p:sp>
    </p:spTree>
    <p:extLst>
      <p:ext uri="{BB962C8B-B14F-4D97-AF65-F5344CB8AC3E}">
        <p14:creationId xmlns:p14="http://schemas.microsoft.com/office/powerpoint/2010/main" xmlns="" val="225085451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4778"/>
            <a:ext cx="2628900" cy="5757421"/>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838200" y="414778"/>
            <a:ext cx="7734300" cy="5757422"/>
          </a:xfrm>
        </p:spPr>
        <p:txBody>
          <a:bodyPr vert="eaVert" lIns="45720" tIns="0" rIns="45720" bIns="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3698B2BF-E85F-4C9E-A33B-E2F2AFB251BF}" type="datetimeFigureOut">
              <a:rPr lang="tr-TR" smtClean="0"/>
              <a:pPr/>
              <a:t>12.09.2025</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06C08194-D930-4556-A670-A5570A2F4FFC}" type="slidenum">
              <a:rPr lang="tr-TR" smtClean="0"/>
              <a:pPr/>
              <a:t>‹#›</a:t>
            </a:fld>
            <a:endParaRPr lang="tr-TR"/>
          </a:p>
        </p:txBody>
      </p:sp>
    </p:spTree>
    <p:extLst>
      <p:ext uri="{BB962C8B-B14F-4D97-AF65-F5344CB8AC3E}">
        <p14:creationId xmlns:p14="http://schemas.microsoft.com/office/powerpoint/2010/main" xmlns="" val="6835128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3698B2BF-E85F-4C9E-A33B-E2F2AFB251BF}" type="datetimeFigureOut">
              <a:rPr lang="tr-TR" smtClean="0"/>
              <a:pPr/>
              <a:t>12.09.2025</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06C08194-D930-4556-A670-A5570A2F4FFC}" type="slidenum">
              <a:rPr lang="tr-TR" smtClean="0"/>
              <a:pPr/>
              <a:t>‹#›</a:t>
            </a:fld>
            <a:endParaRPr lang="tr-TR"/>
          </a:p>
        </p:txBody>
      </p:sp>
    </p:spTree>
    <p:extLst>
      <p:ext uri="{BB962C8B-B14F-4D97-AF65-F5344CB8AC3E}">
        <p14:creationId xmlns:p14="http://schemas.microsoft.com/office/powerpoint/2010/main" xmlns="" val="600841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3698B2BF-E85F-4C9E-A33B-E2F2AFB251BF}" type="datetimeFigureOut">
              <a:rPr lang="tr-TR" smtClean="0"/>
              <a:pPr/>
              <a:t>12.09.2025</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06C08194-D930-4556-A670-A5570A2F4FFC}" type="slidenum">
              <a:rPr lang="tr-TR" smtClean="0"/>
              <a:pPr/>
              <a:t>‹#›</a:t>
            </a:fld>
            <a:endParaRPr lang="tr-TR"/>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xmlns="" val="103278950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1097279" y="1845734"/>
            <a:ext cx="4937760" cy="4023360"/>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3698B2BF-E85F-4C9E-A33B-E2F2AFB251BF}" type="datetimeFigureOut">
              <a:rPr lang="tr-TR" smtClean="0"/>
              <a:pPr/>
              <a:t>12.09.2025</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06C08194-D930-4556-A670-A5570A2F4FFC}" type="slidenum">
              <a:rPr lang="tr-TR" smtClean="0"/>
              <a:pPr/>
              <a:t>‹#›</a:t>
            </a:fld>
            <a:endParaRPr lang="tr-TR"/>
          </a:p>
        </p:txBody>
      </p:sp>
    </p:spTree>
    <p:extLst>
      <p:ext uri="{BB962C8B-B14F-4D97-AF65-F5344CB8AC3E}">
        <p14:creationId xmlns:p14="http://schemas.microsoft.com/office/powerpoint/2010/main" xmlns="" val="166447254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Content Placeholder 3"/>
          <p:cNvSpPr>
            <a:spLocks noGrp="1"/>
          </p:cNvSpPr>
          <p:nvPr>
            <p:ph sz="half" idx="2"/>
          </p:nvPr>
        </p:nvSpPr>
        <p:spPr>
          <a:xfrm>
            <a:off x="1097280" y="2582334"/>
            <a:ext cx="4937760" cy="3378200"/>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Content Placeholder 5"/>
          <p:cNvSpPr>
            <a:spLocks noGrp="1"/>
          </p:cNvSpPr>
          <p:nvPr>
            <p:ph sz="quarter" idx="4"/>
          </p:nvPr>
        </p:nvSpPr>
        <p:spPr>
          <a:xfrm>
            <a:off x="6217920" y="2582334"/>
            <a:ext cx="4937760" cy="3378200"/>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3698B2BF-E85F-4C9E-A33B-E2F2AFB251BF}" type="datetimeFigureOut">
              <a:rPr lang="tr-TR" smtClean="0"/>
              <a:pPr/>
              <a:t>12.09.2025</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06C08194-D930-4556-A670-A5570A2F4FFC}" type="slidenum">
              <a:rPr lang="tr-TR" smtClean="0"/>
              <a:pPr/>
              <a:t>‹#›</a:t>
            </a:fld>
            <a:endParaRPr lang="tr-TR"/>
          </a:p>
        </p:txBody>
      </p:sp>
    </p:spTree>
    <p:extLst>
      <p:ext uri="{BB962C8B-B14F-4D97-AF65-F5344CB8AC3E}">
        <p14:creationId xmlns:p14="http://schemas.microsoft.com/office/powerpoint/2010/main" xmlns="" val="31775888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3698B2BF-E85F-4C9E-A33B-E2F2AFB251BF}" type="datetimeFigureOut">
              <a:rPr lang="tr-TR" smtClean="0"/>
              <a:pPr/>
              <a:t>12.09.2025</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06C08194-D930-4556-A670-A5570A2F4FFC}" type="slidenum">
              <a:rPr lang="tr-TR" smtClean="0"/>
              <a:pPr/>
              <a:t>‹#›</a:t>
            </a:fld>
            <a:endParaRPr lang="tr-TR"/>
          </a:p>
        </p:txBody>
      </p:sp>
    </p:spTree>
    <p:extLst>
      <p:ext uri="{BB962C8B-B14F-4D97-AF65-F5344CB8AC3E}">
        <p14:creationId xmlns:p14="http://schemas.microsoft.com/office/powerpoint/2010/main" xmlns="" val="61765636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3698B2BF-E85F-4C9E-A33B-E2F2AFB251BF}" type="datetimeFigureOut">
              <a:rPr lang="tr-TR" smtClean="0"/>
              <a:pPr/>
              <a:t>12.09.2025</a:t>
            </a:fld>
            <a:endParaRPr lang="tr-TR"/>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tr-TR"/>
          </a:p>
        </p:txBody>
      </p:sp>
      <p:sp>
        <p:nvSpPr>
          <p:cNvPr id="9" name="Slide Number Placeholder 8"/>
          <p:cNvSpPr>
            <a:spLocks noGrp="1"/>
          </p:cNvSpPr>
          <p:nvPr>
            <p:ph type="sldNum" sz="quarter" idx="12"/>
          </p:nvPr>
        </p:nvSpPr>
        <p:spPr/>
        <p:txBody>
          <a:bodyPr/>
          <a:lstStyle/>
          <a:p>
            <a:fld id="{06C08194-D930-4556-A670-A5570A2F4FFC}" type="slidenum">
              <a:rPr lang="tr-TR" smtClean="0"/>
              <a:pPr/>
              <a:t>‹#›</a:t>
            </a:fld>
            <a:endParaRPr lang="tr-TR"/>
          </a:p>
        </p:txBody>
      </p:sp>
    </p:spTree>
    <p:extLst>
      <p:ext uri="{BB962C8B-B14F-4D97-AF65-F5344CB8AC3E}">
        <p14:creationId xmlns:p14="http://schemas.microsoft.com/office/powerpoint/2010/main" xmlns="" val="398872029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tr-TR" smtClean="0"/>
              <a:t>Asıl başlık stili için tıklatın</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3698B2BF-E85F-4C9E-A33B-E2F2AFB251BF}" type="datetimeFigureOut">
              <a:rPr lang="tr-TR" smtClean="0"/>
              <a:pPr/>
              <a:t>12.09.2025</a:t>
            </a:fld>
            <a:endParaRPr lang="tr-TR"/>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tr-TR"/>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06C08194-D930-4556-A670-A5570A2F4FFC}" type="slidenum">
              <a:rPr lang="tr-TR" smtClean="0"/>
              <a:pPr/>
              <a:t>‹#›</a:t>
            </a:fld>
            <a:endParaRPr lang="tr-TR"/>
          </a:p>
        </p:txBody>
      </p:sp>
    </p:spTree>
    <p:extLst>
      <p:ext uri="{BB962C8B-B14F-4D97-AF65-F5344CB8AC3E}">
        <p14:creationId xmlns:p14="http://schemas.microsoft.com/office/powerpoint/2010/main" xmlns="" val="33087364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264" cy="822960"/>
          </a:xfrm>
        </p:spPr>
        <p:txBody>
          <a:bodyPr lIns="91440" tIns="0" rIns="91440" bIns="0" anchor="b">
            <a:noAutofit/>
          </a:bodyPr>
          <a:lstStyle>
            <a:lvl1pPr>
              <a:defRPr sz="3600" b="0">
                <a:solidFill>
                  <a:srgbClr val="FFFFFF"/>
                </a:solidFill>
              </a:defRPr>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15" y="0"/>
            <a:ext cx="12191985" cy="4915076"/>
          </a:xfrm>
          <a:blipFill>
            <a:blip r:embed="rId2" cstate="print"/>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1097280" y="5907023"/>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3698B2BF-E85F-4C9E-A33B-E2F2AFB251BF}" type="datetimeFigureOut">
              <a:rPr lang="tr-TR" smtClean="0"/>
              <a:pPr/>
              <a:t>12.09.2025</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06C08194-D930-4556-A670-A5570A2F4FFC}" type="slidenum">
              <a:rPr lang="tr-TR" smtClean="0"/>
              <a:pPr/>
              <a:t>‹#›</a:t>
            </a:fld>
            <a:endParaRPr lang="tr-TR"/>
          </a:p>
        </p:txBody>
      </p:sp>
    </p:spTree>
    <p:extLst>
      <p:ext uri="{BB962C8B-B14F-4D97-AF65-F5344CB8AC3E}">
        <p14:creationId xmlns:p14="http://schemas.microsoft.com/office/powerpoint/2010/main" xmlns="" val="38079161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6"/>
            <a:ext cx="12192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3698B2BF-E85F-4C9E-A33B-E2F2AFB251BF}" type="datetimeFigureOut">
              <a:rPr lang="tr-TR" smtClean="0"/>
              <a:pPr/>
              <a:t>12.09.2025</a:t>
            </a:fld>
            <a:endParaRPr lang="tr-TR"/>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tr-TR"/>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06C08194-D930-4556-A670-A5570A2F4FFC}" type="slidenum">
              <a:rPr lang="tr-TR" smtClean="0"/>
              <a:pPr/>
              <a:t>‹#›</a:t>
            </a:fld>
            <a:endParaRPr lang="tr-TR"/>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xmlns="" val="180220290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normAutofit/>
          </a:bodyPr>
          <a:lstStyle/>
          <a:p>
            <a:pPr algn="ctr"/>
            <a:r>
              <a:rPr lang="tr-TR" sz="6000" b="1" dirty="0" smtClean="0">
                <a:solidFill>
                  <a:srgbClr val="FF0000"/>
                </a:solidFill>
              </a:rPr>
              <a:t>MİLLİ EĞİTİM BAKANLIĞI</a:t>
            </a:r>
            <a:br>
              <a:rPr lang="tr-TR" sz="6000" b="1" dirty="0" smtClean="0">
                <a:solidFill>
                  <a:srgbClr val="FF0000"/>
                </a:solidFill>
              </a:rPr>
            </a:br>
            <a:r>
              <a:rPr lang="tr-TR" sz="6000" b="1" dirty="0" smtClean="0">
                <a:solidFill>
                  <a:srgbClr val="FF0000"/>
                </a:solidFill>
              </a:rPr>
              <a:t>ÖZEL EĞİTİM HİZMETLERİ ETİK YÖNERGESİ</a:t>
            </a:r>
            <a:r>
              <a:rPr lang="tr-TR" sz="6000" dirty="0" smtClean="0"/>
              <a:t/>
            </a:r>
            <a:br>
              <a:rPr lang="tr-TR" sz="6000" dirty="0" smtClean="0"/>
            </a:br>
            <a:endParaRPr lang="tr-TR" sz="6000" dirty="0"/>
          </a:p>
        </p:txBody>
      </p:sp>
      <p:sp>
        <p:nvSpPr>
          <p:cNvPr id="3" name="Alt Başlık 2"/>
          <p:cNvSpPr>
            <a:spLocks noGrp="1"/>
          </p:cNvSpPr>
          <p:nvPr>
            <p:ph type="subTitle" idx="1"/>
          </p:nvPr>
        </p:nvSpPr>
        <p:spPr>
          <a:xfrm>
            <a:off x="968167" y="4446828"/>
            <a:ext cx="10058400" cy="1143000"/>
          </a:xfrm>
        </p:spPr>
        <p:txBody>
          <a:bodyPr>
            <a:normAutofit fontScale="92500" lnSpcReduction="10000"/>
          </a:bodyPr>
          <a:lstStyle/>
          <a:p>
            <a:pPr algn="ctr"/>
            <a:r>
              <a:rPr lang="tr-TR" dirty="0" smtClean="0"/>
              <a:t>SUNUMU Hazırlayan: Şebinkarahisar rehberlik ve araştırma merkezi</a:t>
            </a:r>
          </a:p>
          <a:p>
            <a:r>
              <a:rPr lang="tr-TR" dirty="0"/>
              <a:t> </a:t>
            </a:r>
            <a:r>
              <a:rPr lang="tr-TR" dirty="0" smtClean="0"/>
              <a:t>                      özel eğitim hizmetleri bölümü</a:t>
            </a:r>
            <a:endParaRPr lang="tr-TR" dirty="0"/>
          </a:p>
        </p:txBody>
      </p:sp>
    </p:spTree>
    <p:extLst>
      <p:ext uri="{BB962C8B-B14F-4D97-AF65-F5344CB8AC3E}">
        <p14:creationId xmlns:p14="http://schemas.microsoft.com/office/powerpoint/2010/main" xmlns="" val="370438075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a:solidFill>
                  <a:schemeClr val="tx1"/>
                </a:solidFill>
              </a:rPr>
              <a:t>Yöneticilerin görev, yetki ve sorumlulukları</a:t>
            </a:r>
          </a:p>
        </p:txBody>
      </p:sp>
      <p:sp>
        <p:nvSpPr>
          <p:cNvPr id="3" name="İçerik Yer Tutucusu 2"/>
          <p:cNvSpPr>
            <a:spLocks noGrp="1"/>
          </p:cNvSpPr>
          <p:nvPr>
            <p:ph idx="1"/>
          </p:nvPr>
        </p:nvSpPr>
        <p:spPr/>
        <p:txBody>
          <a:bodyPr>
            <a:normAutofit/>
          </a:bodyPr>
          <a:lstStyle/>
          <a:p>
            <a:r>
              <a:rPr lang="tr-TR" sz="2400" dirty="0"/>
              <a:t>MADDE 7- (1) İl/ilçe millî eğitim müdürlükleri ile okullarda ve kurumlarda görev yapan yöneticilerin özel eğitim hizmetlerinin etik ilkeler doğrultusunda yürütülmesine ilişkin görevleri şunlardır: </a:t>
            </a:r>
            <a:endParaRPr lang="tr-TR" sz="2400" dirty="0" smtClean="0"/>
          </a:p>
          <a:p>
            <a:r>
              <a:rPr lang="tr-TR" sz="2400" dirty="0"/>
              <a:t>a) Mesleki sorumluluklarını yerine getirirken her öğrenciye ve veliye din, dil, inanç, sosyoekonomik durum, aile yapısı, yakınlık derecesi, özel eğitim ihtiyaçları veya bireysel farklılıklarından bağımsız olarak adil ve eşit davranır</a:t>
            </a:r>
            <a:r>
              <a:rPr lang="tr-TR" sz="2400" dirty="0" smtClean="0"/>
              <a:t>.</a:t>
            </a:r>
          </a:p>
          <a:p>
            <a:r>
              <a:rPr lang="tr-TR" sz="2400" dirty="0" smtClean="0"/>
              <a:t> </a:t>
            </a:r>
            <a:r>
              <a:rPr lang="tr-TR" sz="2400" dirty="0"/>
              <a:t>b) Eğitim ortamında ayrımcılığın hiçbir türüne yer vermez ve tüm paydaşlara saygı çerçevesinde yaklaşır</a:t>
            </a:r>
            <a:r>
              <a:rPr lang="tr-TR" sz="2400" dirty="0" smtClean="0"/>
              <a:t>.</a:t>
            </a:r>
          </a:p>
          <a:p>
            <a:r>
              <a:rPr lang="tr-TR" sz="2400" dirty="0" smtClean="0"/>
              <a:t> </a:t>
            </a:r>
            <a:r>
              <a:rPr lang="tr-TR" sz="2400" dirty="0"/>
              <a:t>c) Görev, yetki ve sorumlulukları kapsamında tüm iş ve işlemleri ilgili mevzuata uygun olacak şekilde yürütür.</a:t>
            </a:r>
          </a:p>
        </p:txBody>
      </p:sp>
    </p:spTree>
    <p:extLst>
      <p:ext uri="{BB962C8B-B14F-4D97-AF65-F5344CB8AC3E}">
        <p14:creationId xmlns:p14="http://schemas.microsoft.com/office/powerpoint/2010/main" xmlns="" val="378591308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a:xfrm>
            <a:off x="1097280" y="286603"/>
            <a:ext cx="10058400" cy="5582491"/>
          </a:xfrm>
        </p:spPr>
        <p:txBody>
          <a:bodyPr/>
          <a:lstStyle/>
          <a:p>
            <a:r>
              <a:rPr lang="tr-TR" dirty="0"/>
              <a:t>ç) Özel eğitim hizmetlerinin geciktirilmeden planlanması ve yürütülmesi için gerekli önlemleri alır. </a:t>
            </a:r>
            <a:endParaRPr lang="tr-TR" dirty="0" smtClean="0"/>
          </a:p>
          <a:p>
            <a:r>
              <a:rPr lang="tr-TR" dirty="0" smtClean="0"/>
              <a:t>d</a:t>
            </a:r>
            <a:r>
              <a:rPr lang="tr-TR" dirty="0"/>
              <a:t>) Tüm paydaşlara karşı adaletli ve şeffaf bir yönetim anlayışı sergiler. </a:t>
            </a:r>
            <a:endParaRPr lang="tr-TR" dirty="0" smtClean="0"/>
          </a:p>
          <a:p>
            <a:r>
              <a:rPr lang="tr-TR" dirty="0" smtClean="0"/>
              <a:t>e</a:t>
            </a:r>
            <a:r>
              <a:rPr lang="tr-TR" dirty="0"/>
              <a:t>) Mesaisini okulun, kurumun ve öğrencilerin yararına kullanır</a:t>
            </a:r>
            <a:r>
              <a:rPr lang="tr-TR" dirty="0" smtClean="0"/>
              <a:t>.</a:t>
            </a:r>
          </a:p>
          <a:p>
            <a:r>
              <a:rPr lang="tr-TR" dirty="0" smtClean="0"/>
              <a:t> </a:t>
            </a:r>
            <a:r>
              <a:rPr lang="tr-TR" dirty="0"/>
              <a:t>f) Mesai esnasında eğitim öğretim sürecini aksatacak, etik ikilem ve çıkar çatışması oluşturacak her türlü kişi ve olaydan uzak durur</a:t>
            </a:r>
            <a:r>
              <a:rPr lang="tr-TR" dirty="0" smtClean="0"/>
              <a:t>.</a:t>
            </a:r>
          </a:p>
          <a:p>
            <a:r>
              <a:rPr lang="tr-TR" dirty="0" smtClean="0"/>
              <a:t> </a:t>
            </a:r>
            <a:r>
              <a:rPr lang="tr-TR" dirty="0"/>
              <a:t>g) Giriş, çıkış, nöbet ve ders saatlerinde yaşanabilecek aksaklıkları önlemeye yönelik tedbirleri alır</a:t>
            </a:r>
            <a:r>
              <a:rPr lang="tr-TR" dirty="0" smtClean="0"/>
              <a:t>.</a:t>
            </a:r>
          </a:p>
          <a:p>
            <a:r>
              <a:rPr lang="tr-TR" dirty="0"/>
              <a:t>ğ) Öğrencileri bireysel farklılıkları ile kabul eden, etiketlemeyen, ayrıştırmayan ve baskı altına almayan bir yaklaşım benimser</a:t>
            </a:r>
            <a:r>
              <a:rPr lang="tr-TR" dirty="0" smtClean="0"/>
              <a:t>.</a:t>
            </a:r>
          </a:p>
          <a:p>
            <a:r>
              <a:rPr lang="tr-TR" dirty="0" smtClean="0"/>
              <a:t> </a:t>
            </a:r>
            <a:r>
              <a:rPr lang="tr-TR" dirty="0"/>
              <a:t>h) Öğrencilere ait kişisel verileri korur, yetkisi olmayan kişilerle paylaşmaz ve bilgi güvenliğine riayet eder. </a:t>
            </a:r>
            <a:endParaRPr lang="tr-TR" dirty="0" smtClean="0"/>
          </a:p>
          <a:p>
            <a:r>
              <a:rPr lang="tr-TR" dirty="0"/>
              <a:t>ı) Öğrenci, öğretmen ve velilere ait fotoğraf, video, ses ve benzeri içerikleri izinleri olmadan sosyal medya platformlarından </a:t>
            </a:r>
            <a:r>
              <a:rPr lang="tr-TR" dirty="0" smtClean="0"/>
              <a:t>paylaşmaz.</a:t>
            </a:r>
            <a:endParaRPr lang="tr-TR" dirty="0"/>
          </a:p>
        </p:txBody>
      </p:sp>
    </p:spTree>
    <p:extLst>
      <p:ext uri="{BB962C8B-B14F-4D97-AF65-F5344CB8AC3E}">
        <p14:creationId xmlns:p14="http://schemas.microsoft.com/office/powerpoint/2010/main" xmlns="" val="381728933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a:xfrm>
            <a:off x="1097280" y="1644161"/>
            <a:ext cx="10058400" cy="4545623"/>
          </a:xfrm>
        </p:spPr>
        <p:txBody>
          <a:bodyPr/>
          <a:lstStyle/>
          <a:p>
            <a:r>
              <a:rPr lang="tr-TR" dirty="0"/>
              <a:t>i) Çıkar elde etmek amacıyla öğrencilerin kişisel bilgilerini başka kişi, kurum ve kuruluşlarla paylaşmaz</a:t>
            </a:r>
            <a:r>
              <a:rPr lang="tr-TR" dirty="0" smtClean="0"/>
              <a:t>.</a:t>
            </a:r>
          </a:p>
          <a:p>
            <a:r>
              <a:rPr lang="tr-TR" dirty="0" smtClean="0"/>
              <a:t> </a:t>
            </a:r>
            <a:r>
              <a:rPr lang="tr-TR" dirty="0"/>
              <a:t>j) Okulda ve kurumlarda resmî özel eğitim hizmetlerinin dışında sunulacak olan herhangi bir müdahale, uygulama, eğitim, araştırma ve benzeri durumlarda velinin yazılı onayının alınmasına yönelik gerekli tedbirleri alır</a:t>
            </a:r>
            <a:r>
              <a:rPr lang="tr-TR" dirty="0" smtClean="0"/>
              <a:t>.</a:t>
            </a:r>
          </a:p>
          <a:p>
            <a:r>
              <a:rPr lang="tr-TR" dirty="0" smtClean="0"/>
              <a:t> </a:t>
            </a:r>
            <a:r>
              <a:rPr lang="tr-TR" dirty="0"/>
              <a:t>k) Bağlı bulunduğu kuruma hizmeti karşılığında hak etmiş olduğu yasal ücretin dışında, çalıştığı kurumun, kişilerin imkânlarını veya kurumunun kendisine sağladığı statüyü kullanarak herhangi bir şekilde yasal ve etik olmayan kazanç elde etmeye çalışmaz. </a:t>
            </a:r>
            <a:endParaRPr lang="tr-TR" dirty="0" smtClean="0"/>
          </a:p>
          <a:p>
            <a:r>
              <a:rPr lang="tr-TR" dirty="0"/>
              <a:t>l) Özel eğitim ihtiyacı olan öğrencinin velisinin içinde bulunduğu durumdan veya bilgi eksikliğinden faydalanarak kazanç elde etmek için yönlendirmelerde bulunmaz</a:t>
            </a:r>
            <a:r>
              <a:rPr lang="tr-TR" dirty="0" smtClean="0"/>
              <a:t>.</a:t>
            </a:r>
          </a:p>
          <a:p>
            <a:r>
              <a:rPr lang="tr-TR" dirty="0"/>
              <a:t>m) Velilerin doğru bilgiye erişimini sağlamak amacıyla çalışmalar yapar. </a:t>
            </a:r>
            <a:endParaRPr lang="tr-TR" dirty="0" smtClean="0"/>
          </a:p>
          <a:p>
            <a:r>
              <a:rPr lang="tr-TR" dirty="0"/>
              <a:t>n) Özel eğitim hizmetlerinin koordinasyonunu ve denetimini </a:t>
            </a:r>
            <a:r>
              <a:rPr lang="tr-TR" dirty="0" smtClean="0"/>
              <a:t>sağlar.</a:t>
            </a:r>
            <a:endParaRPr lang="tr-TR" dirty="0"/>
          </a:p>
        </p:txBody>
      </p:sp>
    </p:spTree>
    <p:extLst>
      <p:ext uri="{BB962C8B-B14F-4D97-AF65-F5344CB8AC3E}">
        <p14:creationId xmlns:p14="http://schemas.microsoft.com/office/powerpoint/2010/main" xmlns="" val="282350377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a:xfrm>
            <a:off x="1097280" y="1538655"/>
            <a:ext cx="10058400" cy="4607168"/>
          </a:xfrm>
        </p:spPr>
        <p:txBody>
          <a:bodyPr/>
          <a:lstStyle/>
          <a:p>
            <a:r>
              <a:rPr lang="tr-TR" dirty="0"/>
              <a:t>o) Okulun ve kurumun özel eğitime yönelik eğitim-öğretim faaliyetlerini düzenli olarak değerlendirir ve geliştirilmesi için stratejiler belirler. </a:t>
            </a:r>
            <a:endParaRPr lang="tr-TR" dirty="0" smtClean="0"/>
          </a:p>
          <a:p>
            <a:r>
              <a:rPr lang="tr-TR" dirty="0" smtClean="0"/>
              <a:t>ö</a:t>
            </a:r>
            <a:r>
              <a:rPr lang="tr-TR" dirty="0"/>
              <a:t>) Eğitim ortamlarının özel eğitim ihtiyacı olan öğrencilerin ihtiyaçlarına uygun şekilde düzenlenmesini sağlar. </a:t>
            </a:r>
            <a:endParaRPr lang="tr-TR" dirty="0" smtClean="0"/>
          </a:p>
          <a:p>
            <a:r>
              <a:rPr lang="tr-TR" dirty="0" smtClean="0"/>
              <a:t>p</a:t>
            </a:r>
            <a:r>
              <a:rPr lang="tr-TR" dirty="0"/>
              <a:t>) Özel eğitim hizmetlerinin etkili yürütülmesi için gerekli fiziki şartları ve donanımı sağlar</a:t>
            </a:r>
            <a:r>
              <a:rPr lang="tr-TR" dirty="0" smtClean="0"/>
              <a:t>.</a:t>
            </a:r>
          </a:p>
          <a:p>
            <a:r>
              <a:rPr lang="tr-TR" dirty="0" smtClean="0"/>
              <a:t> </a:t>
            </a:r>
            <a:r>
              <a:rPr lang="tr-TR" dirty="0"/>
              <a:t>r) Özel eğitim hizmetlerinin yürütülmesinde karşılaşılan sorunların kaynağını belirler, sorunlara ilişkin çözümler üretir</a:t>
            </a:r>
            <a:r>
              <a:rPr lang="tr-TR" dirty="0" smtClean="0"/>
              <a:t>.</a:t>
            </a:r>
          </a:p>
          <a:p>
            <a:r>
              <a:rPr lang="tr-TR" dirty="0" smtClean="0"/>
              <a:t> </a:t>
            </a:r>
            <a:r>
              <a:rPr lang="tr-TR" dirty="0"/>
              <a:t>s) Olumlu iletişim becerilerini etkili kullanır ve tüm paydaşlarla nezaket kurallarına uygun iletişim kurar. </a:t>
            </a:r>
            <a:endParaRPr lang="tr-TR" dirty="0" smtClean="0"/>
          </a:p>
          <a:p>
            <a:r>
              <a:rPr lang="tr-TR" dirty="0" smtClean="0"/>
              <a:t>ş</a:t>
            </a:r>
            <a:r>
              <a:rPr lang="tr-TR" dirty="0"/>
              <a:t>) Okul ve kurum kültürünü oluşturabilmek adına öğrenci, veli ve çalışma arkadaşları ile olumlu iletişim kurar</a:t>
            </a:r>
            <a:r>
              <a:rPr lang="tr-TR" dirty="0" smtClean="0"/>
              <a:t>.</a:t>
            </a:r>
          </a:p>
          <a:p>
            <a:r>
              <a:rPr lang="tr-TR" dirty="0"/>
              <a:t>t) Velilerle, öğretmenlerle ve diğer paydaşlarla düzenli iletişim ve iş birliği içerisinde </a:t>
            </a:r>
            <a:r>
              <a:rPr lang="tr-TR" dirty="0" smtClean="0"/>
              <a:t>çalışır.</a:t>
            </a:r>
            <a:endParaRPr lang="tr-TR" dirty="0"/>
          </a:p>
        </p:txBody>
      </p:sp>
    </p:spTree>
    <p:extLst>
      <p:ext uri="{BB962C8B-B14F-4D97-AF65-F5344CB8AC3E}">
        <p14:creationId xmlns:p14="http://schemas.microsoft.com/office/powerpoint/2010/main" xmlns="" val="154731861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a:xfrm>
            <a:off x="1097280" y="1485900"/>
            <a:ext cx="10058400" cy="4383194"/>
          </a:xfrm>
        </p:spPr>
        <p:txBody>
          <a:bodyPr>
            <a:noAutofit/>
          </a:bodyPr>
          <a:lstStyle/>
          <a:p>
            <a:r>
              <a:rPr lang="tr-TR" sz="2400" dirty="0"/>
              <a:t>u) Eğitim programlarının etkisini ve öğrencilerin gelişimini sürekli izleyerek iyileştirme çalışmaları yapar. </a:t>
            </a:r>
            <a:endParaRPr lang="tr-TR" sz="2400" dirty="0" smtClean="0"/>
          </a:p>
          <a:p>
            <a:r>
              <a:rPr lang="tr-TR" sz="2400" dirty="0" smtClean="0"/>
              <a:t>ü</a:t>
            </a:r>
            <a:r>
              <a:rPr lang="tr-TR" sz="2400" dirty="0"/>
              <a:t>) Öğrencilerin bireysel gelişimini takip etmek için bilimsel temelli ve veri odaklı bir yaklaşım benimser. </a:t>
            </a:r>
            <a:endParaRPr lang="tr-TR" sz="2400" dirty="0" smtClean="0"/>
          </a:p>
          <a:p>
            <a:r>
              <a:rPr lang="tr-TR" sz="2400" dirty="0" smtClean="0"/>
              <a:t>v</a:t>
            </a:r>
            <a:r>
              <a:rPr lang="tr-TR" sz="2400" dirty="0"/>
              <a:t>) Mesleki eğitim kapsamında özel eğitim ihtiyacı olan öğrencilerin yeterliklerine uygun mesleki alanların açılmasında ve mesleki eğitimin yürütülmesinde tüm etik ilkeleri göz önünde bulundurur. </a:t>
            </a:r>
            <a:endParaRPr lang="tr-TR" sz="2400" dirty="0" smtClean="0"/>
          </a:p>
          <a:p>
            <a:r>
              <a:rPr lang="tr-TR" sz="2400" dirty="0" smtClean="0"/>
              <a:t>y</a:t>
            </a:r>
            <a:r>
              <a:rPr lang="tr-TR" sz="2400" dirty="0"/>
              <a:t>) Mesleki eğitim kapsamında özel eğitim ihtiyacı olan öğrencilerin işletmelerde beceri eğitimi görmeleri için öğretmen, aile ve sektör iş birliğini sağlar. </a:t>
            </a:r>
            <a:endParaRPr lang="tr-TR" sz="2400" dirty="0" smtClean="0"/>
          </a:p>
          <a:p>
            <a:r>
              <a:rPr lang="tr-TR" sz="2400" dirty="0" smtClean="0"/>
              <a:t>z</a:t>
            </a:r>
            <a:r>
              <a:rPr lang="tr-TR" sz="2400" dirty="0"/>
              <a:t>) Özel eğitim ihtiyacı olan öğrencilerin okul sonrası istihdamlarına yönelik veliler ve sektör ile farkındalık çalışmaları planlar. </a:t>
            </a:r>
          </a:p>
        </p:txBody>
      </p:sp>
    </p:spTree>
    <p:extLst>
      <p:ext uri="{BB962C8B-B14F-4D97-AF65-F5344CB8AC3E}">
        <p14:creationId xmlns:p14="http://schemas.microsoft.com/office/powerpoint/2010/main" xmlns="" val="204027749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a:xfrm>
            <a:off x="1097280" y="286603"/>
            <a:ext cx="10058400" cy="5582491"/>
          </a:xfrm>
        </p:spPr>
        <p:txBody>
          <a:bodyPr>
            <a:noAutofit/>
          </a:bodyPr>
          <a:lstStyle/>
          <a:p>
            <a:endParaRPr lang="tr-TR" dirty="0" smtClean="0"/>
          </a:p>
          <a:p>
            <a:r>
              <a:rPr lang="tr-TR" dirty="0" err="1" smtClean="0"/>
              <a:t>aa</a:t>
            </a:r>
            <a:r>
              <a:rPr lang="tr-TR" dirty="0"/>
              <a:t>) İl/ilçe özel eğitim hizmetleri kurulu, özel eğitim değerlendirme kurulu ile BEP geliştirme biriminin çalışmalarını destekler ve bu birim ile kurulların etik ilkeler kapsamında çalışmalarını yerine getirebilmesi için gerekli koordinasyonu sağlar. </a:t>
            </a:r>
            <a:endParaRPr lang="tr-TR" dirty="0" smtClean="0"/>
          </a:p>
          <a:p>
            <a:r>
              <a:rPr lang="tr-TR" dirty="0" err="1" smtClean="0"/>
              <a:t>bb</a:t>
            </a:r>
            <a:r>
              <a:rPr lang="tr-TR" dirty="0" smtClean="0"/>
              <a:t>)Öğretmenlerin </a:t>
            </a:r>
            <a:r>
              <a:rPr lang="tr-TR" dirty="0"/>
              <a:t>mesleki gelişimlerini destekler ve gerekli eğitimleri almalarını sağlar. </a:t>
            </a:r>
            <a:endParaRPr lang="tr-TR" dirty="0" smtClean="0"/>
          </a:p>
          <a:p>
            <a:r>
              <a:rPr lang="tr-TR" dirty="0" smtClean="0"/>
              <a:t>cc</a:t>
            </a:r>
            <a:r>
              <a:rPr lang="tr-TR" dirty="0"/>
              <a:t>) Özel eğitim alanındaki gelişmeleri takip eder, okulun ve kurumun bu doğrultuda gelişmesini sağlar. </a:t>
            </a:r>
            <a:endParaRPr lang="tr-TR" dirty="0" smtClean="0"/>
          </a:p>
          <a:p>
            <a:r>
              <a:rPr lang="tr-TR" dirty="0" err="1" smtClean="0"/>
              <a:t>çç</a:t>
            </a:r>
            <a:r>
              <a:rPr lang="tr-TR" dirty="0"/>
              <a:t>) </a:t>
            </a:r>
            <a:r>
              <a:rPr lang="tr-TR" dirty="0" err="1"/>
              <a:t>Psikometrik</a:t>
            </a:r>
            <a:r>
              <a:rPr lang="tr-TR" dirty="0"/>
              <a:t> ölçme araçları, eğitim ya da müdahalelerde uzmanlık alanları ve aldıkları eğitimler doğrultusunda görev ve sorumluluk alır; görev dağılımını yaparken bu hususları gözetir. </a:t>
            </a:r>
            <a:r>
              <a:rPr lang="tr-TR" dirty="0" err="1"/>
              <a:t>dd</a:t>
            </a:r>
            <a:r>
              <a:rPr lang="tr-TR" dirty="0"/>
              <a:t>) Kaynakların etkili ve adil kullanımını sağlar, özel eğitim ihtiyaçlarına öncelik verir. </a:t>
            </a:r>
            <a:endParaRPr lang="tr-TR" dirty="0" smtClean="0"/>
          </a:p>
          <a:p>
            <a:r>
              <a:rPr lang="tr-TR" dirty="0" err="1" smtClean="0"/>
              <a:t>ee</a:t>
            </a:r>
            <a:r>
              <a:rPr lang="tr-TR" dirty="0"/>
              <a:t>) Öğrenci ve velilere sunulacak her türlü eğitim öğretim desteğini etkili ve verimli şekilde sunmak üzere hazırlanan/tasarlanan/üretilen materyalleri ve ders araç gerecini eşit ve adil bir şekilde bekletmeden ulaştırır. </a:t>
            </a:r>
            <a:endParaRPr lang="tr-TR" dirty="0" smtClean="0"/>
          </a:p>
          <a:p>
            <a:r>
              <a:rPr lang="tr-TR" dirty="0" err="1"/>
              <a:t>ff</a:t>
            </a:r>
            <a:r>
              <a:rPr lang="tr-TR" dirty="0"/>
              <a:t>) Özel eğitim ihtiyacı olan öğrencilere yönelik hazırlanan programların uygulanması, öğretmen ve öğrencilerin azami düzeyde yararlanması için gerekli tanıtım, yaygınlaştırma çalışmalarını </a:t>
            </a:r>
            <a:r>
              <a:rPr lang="tr-TR" dirty="0" smtClean="0"/>
              <a:t>yürütür.</a:t>
            </a:r>
            <a:endParaRPr lang="tr-TR" dirty="0"/>
          </a:p>
        </p:txBody>
      </p:sp>
    </p:spTree>
    <p:extLst>
      <p:ext uri="{BB962C8B-B14F-4D97-AF65-F5344CB8AC3E}">
        <p14:creationId xmlns:p14="http://schemas.microsoft.com/office/powerpoint/2010/main" xmlns="" val="237080600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a:xfrm>
            <a:off x="1097280" y="286603"/>
            <a:ext cx="10058400" cy="6017482"/>
          </a:xfrm>
        </p:spPr>
        <p:txBody>
          <a:bodyPr/>
          <a:lstStyle/>
          <a:p>
            <a:r>
              <a:rPr lang="tr-TR" dirty="0" err="1"/>
              <a:t>gg</a:t>
            </a:r>
            <a:r>
              <a:rPr lang="tr-TR" dirty="0"/>
              <a:t>) Bakanlık tarafından temin edilen her türlü eğitim materyalinin verimli ve uzun süreli kullanımını sağlamak için gerekli tedbirleri alır</a:t>
            </a:r>
            <a:r>
              <a:rPr lang="tr-TR" dirty="0" smtClean="0"/>
              <a:t>.</a:t>
            </a:r>
          </a:p>
          <a:p>
            <a:r>
              <a:rPr lang="tr-TR" dirty="0" smtClean="0"/>
              <a:t> </a:t>
            </a:r>
            <a:r>
              <a:rPr lang="tr-TR" dirty="0" err="1"/>
              <a:t>ğğ</a:t>
            </a:r>
            <a:r>
              <a:rPr lang="tr-TR" dirty="0"/>
              <a:t>) İhmal, istismar ve şiddet vakalarında veya ihmal, istismar ve şiddet şüphesi bulunan durumlarda bildirim süreci ve sonrasında bireyin en az şekilde etkilenmesi için gerekli tedbirleri alır ve gizlilik ilkesine uyar</a:t>
            </a:r>
            <a:r>
              <a:rPr lang="tr-TR" dirty="0" smtClean="0"/>
              <a:t>.</a:t>
            </a:r>
          </a:p>
          <a:p>
            <a:r>
              <a:rPr lang="tr-TR" dirty="0" smtClean="0"/>
              <a:t> </a:t>
            </a:r>
            <a:r>
              <a:rPr lang="tr-TR" dirty="0" err="1"/>
              <a:t>hh</a:t>
            </a:r>
            <a:r>
              <a:rPr lang="tr-TR" dirty="0"/>
              <a:t>) Velilere yönelik toplantılar, seminerler, eğitimler vb. düzenleyerek ihmali, istismarı ve şiddeti önleme ile ilgili farkındalık çalışmaları yapar. </a:t>
            </a:r>
            <a:endParaRPr lang="tr-TR" dirty="0" smtClean="0"/>
          </a:p>
          <a:p>
            <a:r>
              <a:rPr lang="tr-TR" dirty="0" err="1" smtClean="0"/>
              <a:t>ıı</a:t>
            </a:r>
            <a:r>
              <a:rPr lang="tr-TR" dirty="0"/>
              <a:t>) Çocuk ihmali ve istismarı durumunda RAM’lar, aile ve sosyal hizmetler il müdürlükleri, kolluk kuvvetleri ve il sağlık müdürlükleri ile iş birliği yapar</a:t>
            </a:r>
            <a:r>
              <a:rPr lang="tr-TR" dirty="0" smtClean="0"/>
              <a:t>.</a:t>
            </a:r>
          </a:p>
          <a:p>
            <a:r>
              <a:rPr lang="tr-TR" dirty="0" smtClean="0"/>
              <a:t> </a:t>
            </a:r>
            <a:r>
              <a:rPr lang="tr-TR" dirty="0"/>
              <a:t>ii) Özel eğitim ihtiyacı olan öğrencilerin diğer öğrencilerle bütünleşmesini sağlayacak tedbirleri alır</a:t>
            </a:r>
            <a:r>
              <a:rPr lang="tr-TR" dirty="0" smtClean="0"/>
              <a:t>.</a:t>
            </a:r>
          </a:p>
          <a:p>
            <a:r>
              <a:rPr lang="tr-TR" dirty="0" smtClean="0"/>
              <a:t> </a:t>
            </a:r>
            <a:r>
              <a:rPr lang="tr-TR" dirty="0" err="1"/>
              <a:t>jj</a:t>
            </a:r>
            <a:r>
              <a:rPr lang="tr-TR" dirty="0"/>
              <a:t>) Kaynaştırma/bütünleştirme yoluyla eğitim uygulamaları kapsamına alınan özel eğitim ihtiyacı olan öğrencilerin okula uyumunu ve kabulünü sağlamak için öğretmenlere, öğrencilere ve okulda çalışan diğer personele yönelik hazırlayıcı çalışmaları planlar ve yürütür</a:t>
            </a:r>
            <a:r>
              <a:rPr lang="tr-TR" dirty="0" smtClean="0"/>
              <a:t>.</a:t>
            </a:r>
          </a:p>
          <a:p>
            <a:r>
              <a:rPr lang="tr-TR" dirty="0" smtClean="0"/>
              <a:t> </a:t>
            </a:r>
            <a:r>
              <a:rPr lang="tr-TR" dirty="0" err="1"/>
              <a:t>kk</a:t>
            </a:r>
            <a:r>
              <a:rPr lang="tr-TR" dirty="0"/>
              <a:t>) RAM müdürlükleri verilen hizmetler konusunda risk grubundaki veyahut özel eğitim ihtiyacı olan öğrencilerin velilerine yönelik bilgilendirme çalışmaları düzenler. </a:t>
            </a:r>
          </a:p>
        </p:txBody>
      </p:sp>
    </p:spTree>
    <p:extLst>
      <p:ext uri="{BB962C8B-B14F-4D97-AF65-F5344CB8AC3E}">
        <p14:creationId xmlns:p14="http://schemas.microsoft.com/office/powerpoint/2010/main" xmlns="" val="139396836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a:xfrm>
            <a:off x="1097280" y="286603"/>
            <a:ext cx="10058400" cy="5582491"/>
          </a:xfrm>
        </p:spPr>
        <p:txBody>
          <a:bodyPr/>
          <a:lstStyle/>
          <a:p>
            <a:endParaRPr lang="tr-TR" dirty="0" smtClean="0"/>
          </a:p>
          <a:p>
            <a:endParaRPr lang="tr-TR" dirty="0"/>
          </a:p>
          <a:p>
            <a:endParaRPr lang="tr-TR" dirty="0" smtClean="0"/>
          </a:p>
          <a:p>
            <a:r>
              <a:rPr lang="tr-TR" sz="2400" dirty="0" err="1" smtClean="0"/>
              <a:t>ll</a:t>
            </a:r>
            <a:r>
              <a:rPr lang="tr-TR" sz="2400" dirty="0"/>
              <a:t>) Özel eğitim hizmetlerinin geciktirilmeden planlanmasında ve yürütülmesinde üzerine düşen görevi yerine getirmeyen velileri uyarır ve gerektiğinde yasal işlemleri başlatır. </a:t>
            </a:r>
            <a:endParaRPr lang="tr-TR" sz="2400" dirty="0" smtClean="0"/>
          </a:p>
          <a:p>
            <a:r>
              <a:rPr lang="tr-TR" sz="2400" dirty="0" smtClean="0"/>
              <a:t>mm)RAM </a:t>
            </a:r>
            <a:r>
              <a:rPr lang="tr-TR" sz="2400" dirty="0"/>
              <a:t>müdürlükleri özel eğitim hizmetleri kapsamında hizmet sunduğu paydaşlara ve okullara gerekli müşavirlik hizmeti verir. </a:t>
            </a:r>
            <a:endParaRPr lang="tr-TR" sz="2400" dirty="0" smtClean="0"/>
          </a:p>
          <a:p>
            <a:r>
              <a:rPr lang="tr-TR" sz="2400" dirty="0" err="1" smtClean="0"/>
              <a:t>nn</a:t>
            </a:r>
            <a:r>
              <a:rPr lang="tr-TR" sz="2400" dirty="0"/>
              <a:t>) İntikal eden soruşturma ve sorunlarda etik ilkeleri de göz önünde bulundurarak gerekli iş ve işlemleri yürütür</a:t>
            </a:r>
            <a:r>
              <a:rPr lang="tr-TR" sz="2400" dirty="0" smtClean="0"/>
              <a:t>.</a:t>
            </a:r>
          </a:p>
          <a:p>
            <a:r>
              <a:rPr lang="tr-TR" sz="2400" dirty="0" smtClean="0"/>
              <a:t> </a:t>
            </a:r>
            <a:r>
              <a:rPr lang="tr-TR" sz="2400" dirty="0" err="1"/>
              <a:t>oo</a:t>
            </a:r>
            <a:r>
              <a:rPr lang="tr-TR" sz="2400" dirty="0"/>
              <a:t>) Örgün eğitim kurumlarında görev yapan yöneticiler, BİLSEM öğrenci tanılama ve yerleştirme sürecinde aday gösterilecek öğrencilerin belirlenmesine ilişkin gerekli bilgilendirme çalışmalarını koordine eder.</a:t>
            </a:r>
          </a:p>
        </p:txBody>
      </p:sp>
    </p:spTree>
    <p:extLst>
      <p:ext uri="{BB962C8B-B14F-4D97-AF65-F5344CB8AC3E}">
        <p14:creationId xmlns:p14="http://schemas.microsoft.com/office/powerpoint/2010/main" xmlns="" val="63585867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a:solidFill>
                  <a:schemeClr val="tx1"/>
                </a:solidFill>
              </a:rPr>
              <a:t>Öğretmenlerin görev, yetki ve sorumlulukları</a:t>
            </a:r>
          </a:p>
        </p:txBody>
      </p:sp>
      <p:sp>
        <p:nvSpPr>
          <p:cNvPr id="3" name="İçerik Yer Tutucusu 2"/>
          <p:cNvSpPr>
            <a:spLocks noGrp="1"/>
          </p:cNvSpPr>
          <p:nvPr>
            <p:ph idx="1"/>
          </p:nvPr>
        </p:nvSpPr>
        <p:spPr>
          <a:xfrm>
            <a:off x="844062" y="1845734"/>
            <a:ext cx="10311618" cy="4317674"/>
          </a:xfrm>
        </p:spPr>
        <p:txBody>
          <a:bodyPr/>
          <a:lstStyle/>
          <a:p>
            <a:r>
              <a:rPr lang="tr-TR" dirty="0"/>
              <a:t>MADDE 8- (1) Özel eğitim hizmetlerinde görev alan ve özel eğitim ihtiyacı olan öğrenciler ile çalışan öğretmenlerin özel eğitim hizmetlerinin etik ilkeler doğrultusunda yürütülmesine ilişkin görevleri şunlardır: </a:t>
            </a:r>
            <a:endParaRPr lang="tr-TR" dirty="0" smtClean="0"/>
          </a:p>
          <a:p>
            <a:r>
              <a:rPr lang="tr-TR" dirty="0"/>
              <a:t>a) Eğitim hakkı ve erişilebilirlik etik ilkesi kapsamında</a:t>
            </a:r>
            <a:r>
              <a:rPr lang="tr-TR" dirty="0" smtClean="0"/>
              <a:t>;</a:t>
            </a:r>
          </a:p>
          <a:p>
            <a:r>
              <a:rPr lang="tr-TR" dirty="0" smtClean="0"/>
              <a:t> </a:t>
            </a:r>
            <a:r>
              <a:rPr lang="tr-TR" dirty="0"/>
              <a:t>1) Tüm öğretmenler risk grubundaki veyahut özel eğitim ihtiyacı olan öğrencilere yönelik sınıf içi ve sınıf dışı eğitsel uyarlamalar yaparak öğrencilerin gelişimini takip eder. </a:t>
            </a:r>
            <a:endParaRPr lang="tr-TR" dirty="0" smtClean="0"/>
          </a:p>
          <a:p>
            <a:r>
              <a:rPr lang="tr-TR" dirty="0" smtClean="0"/>
              <a:t>2</a:t>
            </a:r>
            <a:r>
              <a:rPr lang="tr-TR" dirty="0"/>
              <a:t>) Tüm öğretmenler iş birliği </a:t>
            </a:r>
            <a:r>
              <a:rPr lang="tr-TR" dirty="0" smtClean="0"/>
              <a:t>içinde </a:t>
            </a:r>
            <a:r>
              <a:rPr lang="tr-TR" dirty="0"/>
              <a:t>gerekli özel eğitim hizmetlerinden yararlanabilmesi için öğrencileri RAM’a yönlendirir. </a:t>
            </a:r>
            <a:endParaRPr lang="tr-TR" dirty="0" smtClean="0"/>
          </a:p>
          <a:p>
            <a:r>
              <a:rPr lang="tr-TR" dirty="0" smtClean="0"/>
              <a:t>3</a:t>
            </a:r>
            <a:r>
              <a:rPr lang="tr-TR" dirty="0"/>
              <a:t>) Tüm öğretmenler risk grubundaki veyahut özel eğitim ihtiyacı olan öğrencilerin velilerini, özel eğitim hizmetlerinin süreci hakkında bilgilendirir.</a:t>
            </a:r>
          </a:p>
        </p:txBody>
      </p:sp>
    </p:spTree>
    <p:extLst>
      <p:ext uri="{BB962C8B-B14F-4D97-AF65-F5344CB8AC3E}">
        <p14:creationId xmlns:p14="http://schemas.microsoft.com/office/powerpoint/2010/main" xmlns="" val="372790970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a:xfrm>
            <a:off x="1097280" y="286603"/>
            <a:ext cx="10058400" cy="6052651"/>
          </a:xfrm>
        </p:spPr>
        <p:txBody>
          <a:bodyPr/>
          <a:lstStyle/>
          <a:p>
            <a:endParaRPr lang="tr-TR" dirty="0" smtClean="0"/>
          </a:p>
          <a:p>
            <a:endParaRPr lang="tr-TR" dirty="0"/>
          </a:p>
          <a:p>
            <a:r>
              <a:rPr lang="tr-TR" dirty="0" smtClean="0"/>
              <a:t>4</a:t>
            </a:r>
            <a:r>
              <a:rPr lang="tr-TR" dirty="0"/>
              <a:t>) Tüm öğretmenler özel eğitim ihtiyacı olan öğrencileri etiketlemekten kaçınarak sosyal uyumları için gerekli çalışmaları yapar. </a:t>
            </a:r>
            <a:endParaRPr lang="tr-TR" dirty="0" smtClean="0"/>
          </a:p>
          <a:p>
            <a:r>
              <a:rPr lang="tr-TR" dirty="0" smtClean="0"/>
              <a:t>5</a:t>
            </a:r>
            <a:r>
              <a:rPr lang="tr-TR" dirty="0"/>
              <a:t>) Tüm öğretmenler kaynaştırma/bütünleştirme yoluyla eğitim uygulamaları kapsamına alınan özel eğitim ihtiyacı olan öğrencilerin sınıfa/okula kabulünü ve uyumunu sağlamak için akranlarına ve tüm okul personeline hazırlayıcı çalışmalar yapar. </a:t>
            </a:r>
            <a:endParaRPr lang="tr-TR" dirty="0" smtClean="0"/>
          </a:p>
          <a:p>
            <a:r>
              <a:rPr lang="tr-TR" dirty="0" smtClean="0"/>
              <a:t>6</a:t>
            </a:r>
            <a:r>
              <a:rPr lang="tr-TR" dirty="0"/>
              <a:t>) Tüm öğretmenler özel eğitim ihtiyacı olan öğrenciler için BEP hazırlar, uygular, takibini yapar, gerektiğinde günceller ve öğrencilerin gelişimini düzenli aralıklarla değerlendirerek sonuçlarını veli ile paylaşır. </a:t>
            </a:r>
            <a:endParaRPr lang="tr-TR" dirty="0" smtClean="0"/>
          </a:p>
          <a:p>
            <a:r>
              <a:rPr lang="tr-TR" dirty="0" smtClean="0"/>
              <a:t>7</a:t>
            </a:r>
            <a:r>
              <a:rPr lang="tr-TR" dirty="0"/>
              <a:t>) Tüm öğretmenler BEP hazırlama sürecinde özel eğitim ihtiyacı olan öğrencilerin ihtiyaçlarına yönelik işlevsel amaçlar belirler. </a:t>
            </a:r>
            <a:endParaRPr lang="tr-TR" dirty="0" smtClean="0"/>
          </a:p>
          <a:p>
            <a:r>
              <a:rPr lang="tr-TR" dirty="0"/>
              <a:t>8) Tüm öğretmenler özel eğitim ihtiyacı olan öğrencilerin gelişimlerini düzenli olarak izler. </a:t>
            </a:r>
            <a:endParaRPr lang="tr-TR" dirty="0" smtClean="0"/>
          </a:p>
          <a:p>
            <a:r>
              <a:rPr lang="tr-TR" dirty="0" smtClean="0"/>
              <a:t>9</a:t>
            </a:r>
            <a:r>
              <a:rPr lang="tr-TR" dirty="0"/>
              <a:t>) Tüm öğretmenler özel yetenek potansiyeline sahip olduğunu düşündüğü öğrencileri, destek hizmetlerinden yararlanabilmeleri için BİLSEM tanılama ve yerleştirme süreçlerine </a:t>
            </a:r>
            <a:r>
              <a:rPr lang="tr-TR" dirty="0" smtClean="0"/>
              <a:t>yönlendirir.</a:t>
            </a:r>
            <a:endParaRPr lang="tr-TR" dirty="0"/>
          </a:p>
        </p:txBody>
      </p:sp>
    </p:spTree>
    <p:extLst>
      <p:ext uri="{BB962C8B-B14F-4D97-AF65-F5344CB8AC3E}">
        <p14:creationId xmlns:p14="http://schemas.microsoft.com/office/powerpoint/2010/main" xmlns="" val="103078177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097280" y="286603"/>
            <a:ext cx="10058400" cy="1559131"/>
          </a:xfrm>
        </p:spPr>
        <p:txBody>
          <a:bodyPr>
            <a:noAutofit/>
          </a:bodyPr>
          <a:lstStyle/>
          <a:p>
            <a:pPr algn="ctr"/>
            <a:r>
              <a:rPr lang="tr-TR" sz="2800" b="1" dirty="0">
                <a:solidFill>
                  <a:schemeClr val="tx1"/>
                </a:solidFill>
              </a:rPr>
              <a:t>MİLLÎ EĞİTİM BAKANLIĞI</a:t>
            </a:r>
            <a:br>
              <a:rPr lang="tr-TR" sz="2800" b="1" dirty="0">
                <a:solidFill>
                  <a:schemeClr val="tx1"/>
                </a:solidFill>
              </a:rPr>
            </a:br>
            <a:r>
              <a:rPr lang="tr-TR" sz="2800" b="1" dirty="0">
                <a:solidFill>
                  <a:schemeClr val="tx1"/>
                </a:solidFill>
              </a:rPr>
              <a:t>ÖZEL EĞİTİM HİZMETLERİ ETİK YÖNERGESİ</a:t>
            </a:r>
            <a:br>
              <a:rPr lang="tr-TR" sz="2800" b="1" dirty="0">
                <a:solidFill>
                  <a:schemeClr val="tx1"/>
                </a:solidFill>
              </a:rPr>
            </a:br>
            <a:r>
              <a:rPr lang="tr-TR" sz="2800" b="1" dirty="0">
                <a:solidFill>
                  <a:schemeClr val="tx1"/>
                </a:solidFill>
              </a:rPr>
              <a:t>BİRİNCİ BÖLÜM</a:t>
            </a:r>
            <a:br>
              <a:rPr lang="tr-TR" sz="2800" b="1" dirty="0">
                <a:solidFill>
                  <a:schemeClr val="tx1"/>
                </a:solidFill>
              </a:rPr>
            </a:br>
            <a:r>
              <a:rPr lang="tr-TR" sz="2800" b="1" dirty="0">
                <a:solidFill>
                  <a:schemeClr val="tx1"/>
                </a:solidFill>
              </a:rPr>
              <a:t>Başlangıç Hükümleri</a:t>
            </a:r>
          </a:p>
        </p:txBody>
      </p:sp>
      <p:sp>
        <p:nvSpPr>
          <p:cNvPr id="3" name="İçerik Yer Tutucusu 2"/>
          <p:cNvSpPr>
            <a:spLocks noGrp="1"/>
          </p:cNvSpPr>
          <p:nvPr>
            <p:ph idx="1"/>
          </p:nvPr>
        </p:nvSpPr>
        <p:spPr/>
        <p:txBody>
          <a:bodyPr/>
          <a:lstStyle/>
          <a:p>
            <a:r>
              <a:rPr lang="tr-TR" b="1" dirty="0">
                <a:solidFill>
                  <a:schemeClr val="tx1"/>
                </a:solidFill>
              </a:rPr>
              <a:t>Amaç</a:t>
            </a:r>
          </a:p>
          <a:p>
            <a:r>
              <a:rPr lang="tr-TR" dirty="0"/>
              <a:t>MADDE 1- (1) Bu Yönergenin amacı, Millî Eğitim Bakanlığına bağlı resmî ve özel okul</a:t>
            </a:r>
          </a:p>
          <a:p>
            <a:r>
              <a:rPr lang="tr-TR" dirty="0"/>
              <a:t>ve kurumlarda yürütülen özel eğitim hizmetlerinin etik ilkelerini belirlemek ve bu hizmetleri</a:t>
            </a:r>
          </a:p>
          <a:p>
            <a:r>
              <a:rPr lang="tr-TR" dirty="0"/>
              <a:t>yürüten personelin yetki ve sorumlulukları kapsamında görevlerini yerine getirirken uymaları</a:t>
            </a:r>
          </a:p>
          <a:p>
            <a:r>
              <a:rPr lang="tr-TR" dirty="0"/>
              <a:t>gereken etik ilkelere yönelik usul ve esasları düzenlemektir. </a:t>
            </a:r>
          </a:p>
        </p:txBody>
      </p:sp>
    </p:spTree>
    <p:extLst>
      <p:ext uri="{BB962C8B-B14F-4D97-AF65-F5344CB8AC3E}">
        <p14:creationId xmlns:p14="http://schemas.microsoft.com/office/powerpoint/2010/main" xmlns="" val="911842142"/>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dirty="0"/>
          </a:p>
        </p:txBody>
      </p:sp>
      <p:sp>
        <p:nvSpPr>
          <p:cNvPr id="3" name="İçerik Yer Tutucusu 2"/>
          <p:cNvSpPr>
            <a:spLocks noGrp="1"/>
          </p:cNvSpPr>
          <p:nvPr>
            <p:ph idx="1"/>
          </p:nvPr>
        </p:nvSpPr>
        <p:spPr>
          <a:xfrm>
            <a:off x="1097280" y="1737360"/>
            <a:ext cx="10058400" cy="4131734"/>
          </a:xfrm>
        </p:spPr>
        <p:txBody>
          <a:bodyPr>
            <a:normAutofit/>
          </a:bodyPr>
          <a:lstStyle/>
          <a:p>
            <a:r>
              <a:rPr lang="tr-TR" sz="2400" dirty="0"/>
              <a:t>10) Tüm öğretmenler başta özel yetenekli öğrenciler olmak üzere tüm özel eğitim ihtiyacı olan öğrencileri bireysel gelişimlerine uygun ulusal ve uluslararası programlara katılmaya teşvik eder. </a:t>
            </a:r>
            <a:endParaRPr lang="tr-TR" sz="2400" dirty="0" smtClean="0"/>
          </a:p>
          <a:p>
            <a:r>
              <a:rPr lang="tr-TR" sz="2400" dirty="0" smtClean="0"/>
              <a:t>11</a:t>
            </a:r>
            <a:r>
              <a:rPr lang="tr-TR" sz="2400" dirty="0"/>
              <a:t>) Tüm öğretmenler özel yetenekli öğrencilerin potansiyellerini en üst düzeyde kullanabilmeleri için yetenekleri doğrultusunda bilimsel ve sanatsal gelişim fırsatlarını tanıtır ve bu alanlara teşvik eder. </a:t>
            </a:r>
            <a:endParaRPr lang="tr-TR" sz="2400" dirty="0" smtClean="0"/>
          </a:p>
          <a:p>
            <a:r>
              <a:rPr lang="tr-TR" sz="2400" dirty="0" smtClean="0"/>
              <a:t>12</a:t>
            </a:r>
            <a:r>
              <a:rPr lang="tr-TR" sz="2400" dirty="0"/>
              <a:t>) Rehber öğretmenler velilere yönelik özel eğitim hizmetleri kapsamında gerekli müşavirlik hizmetlerini planlar ve sunar. </a:t>
            </a:r>
          </a:p>
        </p:txBody>
      </p:sp>
    </p:spTree>
    <p:extLst>
      <p:ext uri="{BB962C8B-B14F-4D97-AF65-F5344CB8AC3E}">
        <p14:creationId xmlns:p14="http://schemas.microsoft.com/office/powerpoint/2010/main" xmlns="" val="417303354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b) Adalet ve eşitlik etik ilkesi kapsamında;</a:t>
            </a:r>
          </a:p>
        </p:txBody>
      </p:sp>
      <p:sp>
        <p:nvSpPr>
          <p:cNvPr id="3" name="İçerik Yer Tutucusu 2"/>
          <p:cNvSpPr>
            <a:spLocks noGrp="1"/>
          </p:cNvSpPr>
          <p:nvPr>
            <p:ph idx="1"/>
          </p:nvPr>
        </p:nvSpPr>
        <p:spPr/>
        <p:txBody>
          <a:bodyPr>
            <a:noAutofit/>
          </a:bodyPr>
          <a:lstStyle/>
          <a:p>
            <a:r>
              <a:rPr lang="tr-TR" sz="2400" dirty="0"/>
              <a:t>1) Tüm öğretmenler mesleki sorumluluklarını yerine getirirken her öğrenciye ve veliye din, dil, inanç, sosyoekonomik durum, aile yapısı, yakınlık derecesi, özel eğitim ihtiyaçlarından veya bireysel farklılıklarından bağımsız olarak adil ve eşit davranır. </a:t>
            </a:r>
            <a:endParaRPr lang="tr-TR" sz="2400" dirty="0" smtClean="0"/>
          </a:p>
          <a:p>
            <a:r>
              <a:rPr lang="tr-TR" sz="2400" dirty="0" smtClean="0"/>
              <a:t>2</a:t>
            </a:r>
            <a:r>
              <a:rPr lang="tr-TR" sz="2400" dirty="0"/>
              <a:t>) Tüm öğretmenler eğitim ortamında ayrımcılığın hiçbir türüne yer vermez ve tüm paydaşlara saygı çerçevesinde yaklaşır. </a:t>
            </a:r>
            <a:endParaRPr lang="tr-TR" sz="2400" dirty="0" smtClean="0"/>
          </a:p>
          <a:p>
            <a:r>
              <a:rPr lang="tr-TR" sz="2400" dirty="0" smtClean="0"/>
              <a:t>3</a:t>
            </a:r>
            <a:r>
              <a:rPr lang="tr-TR" sz="2400" dirty="0"/>
              <a:t>) Tüm öğretmenler özel eğitim ihtiyacı olan öğrencilere bireysel özelliklerine uygun olarak eşit öğrenme fırsatları sunar ve öğrencilerin haklarını korur. </a:t>
            </a:r>
            <a:endParaRPr lang="tr-TR" sz="2400" dirty="0" smtClean="0"/>
          </a:p>
          <a:p>
            <a:r>
              <a:rPr lang="tr-TR" sz="2400" dirty="0" smtClean="0"/>
              <a:t>4</a:t>
            </a:r>
            <a:r>
              <a:rPr lang="tr-TR" sz="2400" dirty="0"/>
              <a:t>) Tüm öğretmenler eğitim öğretim ortamında kendisine sağlanan her türlü imkândan özel eğitim ihtiyacı olan öğrencilerin ihtiyaçları doğrultusunda adil ve eşit şekilde yararlanmalarını sağlar. </a:t>
            </a:r>
          </a:p>
        </p:txBody>
      </p:sp>
    </p:spTree>
    <p:extLst>
      <p:ext uri="{BB962C8B-B14F-4D97-AF65-F5344CB8AC3E}">
        <p14:creationId xmlns:p14="http://schemas.microsoft.com/office/powerpoint/2010/main" xmlns="" val="104054583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a:xfrm>
            <a:off x="1097280" y="1737360"/>
            <a:ext cx="10058400" cy="4131734"/>
          </a:xfrm>
        </p:spPr>
        <p:txBody>
          <a:bodyPr>
            <a:noAutofit/>
          </a:bodyPr>
          <a:lstStyle/>
          <a:p>
            <a:r>
              <a:rPr lang="tr-TR" sz="2400" dirty="0"/>
              <a:t>5) Tüm öğretmenler kaynakların etkili ve adil kullanımını sağlar, öğrencilerin özel eğitim ihtiyaçlarına öncelik verir</a:t>
            </a:r>
            <a:r>
              <a:rPr lang="tr-TR" sz="2400" dirty="0" smtClean="0"/>
              <a:t>.</a:t>
            </a:r>
          </a:p>
          <a:p>
            <a:r>
              <a:rPr lang="tr-TR" sz="2400" dirty="0" smtClean="0"/>
              <a:t> </a:t>
            </a:r>
            <a:r>
              <a:rPr lang="tr-TR" sz="2400" dirty="0"/>
              <a:t>6)Tüm öğretmenler özel eğitim ihtiyacı olan öğrencilere yönelik materyal ve kaynakları özel eğitim ihtiyacı olan öğrenciler için kullanır, bu kaynakları kullanırken devamlılığı ve sürdürülebilirliği gözetir</a:t>
            </a:r>
            <a:r>
              <a:rPr lang="tr-TR" sz="2400" dirty="0" smtClean="0"/>
              <a:t>.</a:t>
            </a:r>
          </a:p>
          <a:p>
            <a:r>
              <a:rPr lang="tr-TR" sz="2400" dirty="0" smtClean="0"/>
              <a:t> </a:t>
            </a:r>
            <a:r>
              <a:rPr lang="tr-TR" sz="2400" dirty="0"/>
              <a:t>7) Tüm öğretmenler özel eğitim ihtiyacı olan öğrencilerin eğitime eşit erişimlerini sağlamak için uyarlanmış yöntem ve teknikler kullanır. </a:t>
            </a:r>
            <a:endParaRPr lang="tr-TR" sz="2400" dirty="0" smtClean="0"/>
          </a:p>
          <a:p>
            <a:r>
              <a:rPr lang="tr-TR" sz="2400" dirty="0" smtClean="0"/>
              <a:t>8</a:t>
            </a:r>
            <a:r>
              <a:rPr lang="tr-TR" sz="2400" dirty="0"/>
              <a:t>) Tüm öğretmenler mesleki eğitim kapsamında özel eğitim ihtiyacı olan öğrencilerle beceri odaklı çalışmalar yaparak meslek edinimini destekler</a:t>
            </a:r>
            <a:r>
              <a:rPr lang="tr-TR" sz="2400" dirty="0" smtClean="0"/>
              <a:t>.</a:t>
            </a:r>
          </a:p>
          <a:p>
            <a:r>
              <a:rPr lang="tr-TR" sz="2400" dirty="0" smtClean="0"/>
              <a:t> </a:t>
            </a:r>
            <a:r>
              <a:rPr lang="tr-TR" sz="2400" dirty="0"/>
              <a:t>9) Tüm öğretmenler mesleki eğitim kapsamında özel eğitim ihtiyacı olan öğrencilerin işletmelerde mesleki eğitim görmelerini destekler. </a:t>
            </a:r>
          </a:p>
        </p:txBody>
      </p:sp>
    </p:spTree>
    <p:extLst>
      <p:ext uri="{BB962C8B-B14F-4D97-AF65-F5344CB8AC3E}">
        <p14:creationId xmlns:p14="http://schemas.microsoft.com/office/powerpoint/2010/main" xmlns="" val="61625874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c) Tarafsızlık ve dürüstlük etik ilkesi kapsamında;</a:t>
            </a:r>
          </a:p>
        </p:txBody>
      </p:sp>
      <p:sp>
        <p:nvSpPr>
          <p:cNvPr id="3" name="İçerik Yer Tutucusu 2"/>
          <p:cNvSpPr>
            <a:spLocks noGrp="1"/>
          </p:cNvSpPr>
          <p:nvPr>
            <p:ph idx="1"/>
          </p:nvPr>
        </p:nvSpPr>
        <p:spPr/>
        <p:txBody>
          <a:bodyPr>
            <a:normAutofit/>
          </a:bodyPr>
          <a:lstStyle/>
          <a:p>
            <a:r>
              <a:rPr lang="tr-TR" sz="2400" dirty="0"/>
              <a:t>1) Tüm öğretmenler eğitsel değerlendirme, tanılama, yönlendirme, yerleştirme ve izleme sürecinde ön yargısız ve tarafsız davranır. </a:t>
            </a:r>
            <a:endParaRPr lang="tr-TR" sz="2400" dirty="0" smtClean="0"/>
          </a:p>
          <a:p>
            <a:r>
              <a:rPr lang="tr-TR" sz="2400" dirty="0" smtClean="0"/>
              <a:t>2</a:t>
            </a:r>
            <a:r>
              <a:rPr lang="tr-TR" sz="2400" dirty="0"/>
              <a:t>) Tüm öğretmenler eğitsel değerlendirme, tanılama, yönlendirme ve eğitim uygulamaları süreçlerinde tüm öğrencilere eşit fırsatlar sunar. </a:t>
            </a:r>
            <a:endParaRPr lang="tr-TR" sz="2400" dirty="0" smtClean="0"/>
          </a:p>
          <a:p>
            <a:r>
              <a:rPr lang="tr-TR" sz="2400" dirty="0" smtClean="0"/>
              <a:t>3</a:t>
            </a:r>
            <a:r>
              <a:rPr lang="tr-TR" sz="2400" dirty="0"/>
              <a:t>) Tüm öğretmenler risk grubundaki veyahut özel eğitim ihtiyacı olan öğrencilerin performans düzeyini, uygun değerlendirme araçlarıyla belirler ve sonuçları objektif şekilde </a:t>
            </a:r>
            <a:r>
              <a:rPr lang="tr-TR" sz="2400" dirty="0" smtClean="0"/>
              <a:t>raporlar.</a:t>
            </a:r>
            <a:endParaRPr lang="tr-TR" sz="2400" dirty="0"/>
          </a:p>
        </p:txBody>
      </p:sp>
    </p:spTree>
    <p:extLst>
      <p:ext uri="{BB962C8B-B14F-4D97-AF65-F5344CB8AC3E}">
        <p14:creationId xmlns:p14="http://schemas.microsoft.com/office/powerpoint/2010/main" xmlns="" val="334505544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ç) Gizlilik ve mahremiyet etik ilkesi kapsamında;</a:t>
            </a:r>
          </a:p>
        </p:txBody>
      </p:sp>
      <p:sp>
        <p:nvSpPr>
          <p:cNvPr id="3" name="İçerik Yer Tutucusu 2"/>
          <p:cNvSpPr>
            <a:spLocks noGrp="1"/>
          </p:cNvSpPr>
          <p:nvPr>
            <p:ph idx="1"/>
          </p:nvPr>
        </p:nvSpPr>
        <p:spPr>
          <a:xfrm>
            <a:off x="1097280" y="1737360"/>
            <a:ext cx="10058400" cy="4131734"/>
          </a:xfrm>
        </p:spPr>
        <p:txBody>
          <a:bodyPr>
            <a:noAutofit/>
          </a:bodyPr>
          <a:lstStyle/>
          <a:p>
            <a:r>
              <a:rPr lang="tr-TR" dirty="0"/>
              <a:t>1) Tüm öğretmenler özel eğitim ihtiyacı olan öğrencilere ait kişisel verileri korur ve yetkisi olmayan kişilerle paylaşmaz. </a:t>
            </a:r>
            <a:endParaRPr lang="tr-TR" dirty="0" smtClean="0"/>
          </a:p>
          <a:p>
            <a:r>
              <a:rPr lang="tr-TR" dirty="0" smtClean="0"/>
              <a:t>2</a:t>
            </a:r>
            <a:r>
              <a:rPr lang="tr-TR" dirty="0"/>
              <a:t>) Hiçbir öğretmen öğrencilere uygulanan </a:t>
            </a:r>
            <a:r>
              <a:rPr lang="tr-TR" dirty="0" err="1"/>
              <a:t>psikometrik</a:t>
            </a:r>
            <a:r>
              <a:rPr lang="tr-TR" dirty="0"/>
              <a:t> ölçme araçlarının sonuçlarını (alınan puanlar, değerlendirmeler, sıralamalar vb.) veliler de dâhil olmak üzere yetkisi olmayan kişilerle paylaşmaz. </a:t>
            </a:r>
            <a:endParaRPr lang="tr-TR" dirty="0" smtClean="0"/>
          </a:p>
          <a:p>
            <a:r>
              <a:rPr lang="tr-TR" dirty="0" smtClean="0"/>
              <a:t>3</a:t>
            </a:r>
            <a:r>
              <a:rPr lang="tr-TR" dirty="0"/>
              <a:t>) Hiçbir öğretmen okul ve kurum içinde veya dışında ilgisi olmayan kişilerle öğrencilerinin yetersizlikleri, özel eğitim ihtiyaçları ve özel hayatlarıyla ilgili bilgileri paylaşmaz. </a:t>
            </a:r>
            <a:endParaRPr lang="tr-TR" dirty="0" smtClean="0"/>
          </a:p>
          <a:p>
            <a:r>
              <a:rPr lang="tr-TR" dirty="0" smtClean="0"/>
              <a:t>4</a:t>
            </a:r>
            <a:r>
              <a:rPr lang="tr-TR" dirty="0"/>
              <a:t>) Hiçbir öğretmen özel eğitim ihtiyacı olan öğrencilerin, öğretmenlerin ve velilerin fotoğraf, video, ses vb. içeriklerini izinleri olmadan sosyal medya platformlarından paylaşmaz</a:t>
            </a:r>
            <a:r>
              <a:rPr lang="tr-TR" dirty="0" smtClean="0"/>
              <a:t>.</a:t>
            </a:r>
          </a:p>
          <a:p>
            <a:r>
              <a:rPr lang="tr-TR" dirty="0" smtClean="0"/>
              <a:t> </a:t>
            </a:r>
            <a:r>
              <a:rPr lang="tr-TR" dirty="0"/>
              <a:t>5) Evde eğitim hizmetlerinde ve hastane sınıflarında görev alan öğretmenler ev/hastane ortamında gizlilik ve mahremiyet kurallarına azami özen gösterir.</a:t>
            </a:r>
          </a:p>
        </p:txBody>
      </p:sp>
    </p:spTree>
    <p:extLst>
      <p:ext uri="{BB962C8B-B14F-4D97-AF65-F5344CB8AC3E}">
        <p14:creationId xmlns:p14="http://schemas.microsoft.com/office/powerpoint/2010/main" xmlns="" val="102387228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a:xfrm>
            <a:off x="1097280" y="1608992"/>
            <a:ext cx="10058400" cy="4260102"/>
          </a:xfrm>
        </p:spPr>
        <p:txBody>
          <a:bodyPr>
            <a:normAutofit/>
          </a:bodyPr>
          <a:lstStyle/>
          <a:p>
            <a:r>
              <a:rPr lang="tr-TR" sz="2400" dirty="0"/>
              <a:t>6) Tüm öğretmenler okulda sunulan resmî özel eğitim hizmetlerinin dışında sunulacak olan herhangi bir müdahale, uygulama, eğitim, araştırma vb. durumlarda velinin yazılı onayının alınmasına yönelik gerekli tedbirleri alır. </a:t>
            </a:r>
            <a:endParaRPr lang="tr-TR" sz="2400" dirty="0" smtClean="0"/>
          </a:p>
          <a:p>
            <a:r>
              <a:rPr lang="tr-TR" sz="2400" dirty="0" smtClean="0"/>
              <a:t>7</a:t>
            </a:r>
            <a:r>
              <a:rPr lang="tr-TR" sz="2400" dirty="0"/>
              <a:t>) Tüm öğretmenler ihmal, istismar ve şiddet vakalarında veya ihmal, istismar ve şiddet şüphesi bulunan durumlarda Türk Ceza Kanunu’nun ilgili maddeleri doğrultusunda durumu gerekli mercilere bildirir. </a:t>
            </a:r>
            <a:endParaRPr lang="tr-TR" sz="2400" dirty="0" smtClean="0"/>
          </a:p>
          <a:p>
            <a:r>
              <a:rPr lang="tr-TR" sz="2400" dirty="0" smtClean="0"/>
              <a:t>8</a:t>
            </a:r>
            <a:r>
              <a:rPr lang="tr-TR" sz="2400" dirty="0"/>
              <a:t>) Tüm öğretmenler ihmal, istismar ve şiddet vakalarında veya ihmal, istismar ve şiddet şüphesi bulunan durumlarda bildirim süreci ve sonrasında bireyin en az şekilde etkilenmesi için gerekli tedbirleri alır ve gizlilik ilkesine uyar. </a:t>
            </a:r>
            <a:endParaRPr lang="tr-TR" sz="2400" dirty="0" smtClean="0"/>
          </a:p>
          <a:p>
            <a:r>
              <a:rPr lang="tr-TR" sz="2400" dirty="0" smtClean="0"/>
              <a:t>9</a:t>
            </a:r>
            <a:r>
              <a:rPr lang="tr-TR" sz="2400" dirty="0"/>
              <a:t>) Rehber öğretmenler psikolojik ölçme araçlarının içeriğini </a:t>
            </a:r>
            <a:r>
              <a:rPr lang="tr-TR" sz="2400" dirty="0" smtClean="0"/>
              <a:t>korur.</a:t>
            </a:r>
            <a:endParaRPr lang="tr-TR" sz="2400" dirty="0"/>
          </a:p>
        </p:txBody>
      </p:sp>
    </p:spTree>
    <p:extLst>
      <p:ext uri="{BB962C8B-B14F-4D97-AF65-F5344CB8AC3E}">
        <p14:creationId xmlns:p14="http://schemas.microsoft.com/office/powerpoint/2010/main" xmlns="" val="209529602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d) Öğrencinin yüksek yararı etik ilkesi kapsamında; </a:t>
            </a:r>
          </a:p>
        </p:txBody>
      </p:sp>
      <p:sp>
        <p:nvSpPr>
          <p:cNvPr id="3" name="İçerik Yer Tutucusu 2"/>
          <p:cNvSpPr>
            <a:spLocks noGrp="1"/>
          </p:cNvSpPr>
          <p:nvPr>
            <p:ph idx="1"/>
          </p:nvPr>
        </p:nvSpPr>
        <p:spPr>
          <a:xfrm>
            <a:off x="1097280" y="1652954"/>
            <a:ext cx="10058400" cy="4703884"/>
          </a:xfrm>
        </p:spPr>
        <p:txBody>
          <a:bodyPr>
            <a:normAutofit lnSpcReduction="10000"/>
          </a:bodyPr>
          <a:lstStyle/>
          <a:p>
            <a:r>
              <a:rPr lang="tr-TR" dirty="0"/>
              <a:t>1) Tüm öğretmenler özel eğitim hizmetleri için sunulan kaynakların kullanımında özel eğitim ihtiyacı olan öğrencilerin yüksek yararını düşünerek hareket eder. </a:t>
            </a:r>
            <a:endParaRPr lang="tr-TR" dirty="0" smtClean="0"/>
          </a:p>
          <a:p>
            <a:r>
              <a:rPr lang="tr-TR" dirty="0" smtClean="0"/>
              <a:t>2</a:t>
            </a:r>
            <a:r>
              <a:rPr lang="tr-TR" dirty="0"/>
              <a:t>) Tüm öğretmenler ders içi ve ders dışı eğitim süreçlerinde zamanı verimli kullanır</a:t>
            </a:r>
            <a:r>
              <a:rPr lang="tr-TR" dirty="0" smtClean="0"/>
              <a:t>.</a:t>
            </a:r>
          </a:p>
          <a:p>
            <a:r>
              <a:rPr lang="tr-TR" dirty="0" smtClean="0"/>
              <a:t> </a:t>
            </a:r>
            <a:r>
              <a:rPr lang="tr-TR" dirty="0"/>
              <a:t>3) Tüm öğretmenler eğitsel değerlendirme, tanılama, yönlendirme, yerleştirme ve izleme süreçlerinde öğrencilerin yüksek yararını gözeterek en uygun kararların alınmasını sağlar</a:t>
            </a:r>
            <a:r>
              <a:rPr lang="tr-TR" dirty="0" smtClean="0"/>
              <a:t>.</a:t>
            </a:r>
          </a:p>
          <a:p>
            <a:r>
              <a:rPr lang="tr-TR" dirty="0" smtClean="0"/>
              <a:t> </a:t>
            </a:r>
            <a:r>
              <a:rPr lang="tr-TR" dirty="0"/>
              <a:t>4) Tüm öğretmenler değerlendirme süreçlerinde risk grubundaki veyahut özel eğitim ihtiyacı olan öğrencilerin güçlü ve gelişime açık yönlerini objektif şekilde ele alır. </a:t>
            </a:r>
            <a:endParaRPr lang="tr-TR" dirty="0" smtClean="0"/>
          </a:p>
          <a:p>
            <a:r>
              <a:rPr lang="tr-TR" dirty="0" smtClean="0"/>
              <a:t>5</a:t>
            </a:r>
            <a:r>
              <a:rPr lang="tr-TR" dirty="0"/>
              <a:t>) Tüm öğretmenler özel eğitim ihtiyacı olan öğrencilerin akademik ve duygusal gelişimini takip ederek gelişimlerini destekleyici geri bildirimler sunar. </a:t>
            </a:r>
            <a:endParaRPr lang="tr-TR" dirty="0" smtClean="0"/>
          </a:p>
          <a:p>
            <a:r>
              <a:rPr lang="tr-TR" dirty="0" smtClean="0"/>
              <a:t>6</a:t>
            </a:r>
            <a:r>
              <a:rPr lang="tr-TR" dirty="0"/>
              <a:t>) Tüm öğretmenler özel eğitim ihtiyacı olan öğrencilere özgü ve öğrencilerin ihtiyaçlarını karşılayacak şekilde BEP geliştirme sürecine aktif katılım sağlar. </a:t>
            </a:r>
            <a:endParaRPr lang="tr-TR" dirty="0" smtClean="0"/>
          </a:p>
          <a:p>
            <a:r>
              <a:rPr lang="tr-TR" dirty="0" smtClean="0"/>
              <a:t>7</a:t>
            </a:r>
            <a:r>
              <a:rPr lang="tr-TR" dirty="0"/>
              <a:t>) Tüm öğretmenler BEP geliştirme sürecinde özel eğitim ihtiyacı olan öğrencilerin tüm gelişim alanlarındaki ihtiyaçlarını dengeli biçimde ele alan hedefler </a:t>
            </a:r>
            <a:r>
              <a:rPr lang="tr-TR" dirty="0" smtClean="0"/>
              <a:t>belirler.</a:t>
            </a:r>
            <a:endParaRPr lang="tr-TR" dirty="0"/>
          </a:p>
        </p:txBody>
      </p:sp>
    </p:spTree>
    <p:extLst>
      <p:ext uri="{BB962C8B-B14F-4D97-AF65-F5344CB8AC3E}">
        <p14:creationId xmlns:p14="http://schemas.microsoft.com/office/powerpoint/2010/main" xmlns="" val="283892464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a:xfrm>
            <a:off x="1097280" y="286603"/>
            <a:ext cx="10058400" cy="5982312"/>
          </a:xfrm>
        </p:spPr>
        <p:txBody>
          <a:bodyPr>
            <a:normAutofit lnSpcReduction="10000"/>
          </a:bodyPr>
          <a:lstStyle/>
          <a:p>
            <a:r>
              <a:rPr lang="tr-TR" dirty="0"/>
              <a:t>8) Tüm öğretmenler BEP hazırlarken ve uygularken özel eğitim ihtiyacı olan öğrencilerin yalnızca akademik gelişim alanındaki değil sosyal duygusal ve fiziksel gelişim alanlarının öğrenme çıktılarına da eşit derecede yer verir</a:t>
            </a:r>
            <a:r>
              <a:rPr lang="tr-TR" dirty="0" smtClean="0"/>
              <a:t>.</a:t>
            </a:r>
          </a:p>
          <a:p>
            <a:r>
              <a:rPr lang="tr-TR" dirty="0" smtClean="0"/>
              <a:t> </a:t>
            </a:r>
            <a:r>
              <a:rPr lang="tr-TR" dirty="0"/>
              <a:t>9) Tüm öğretmenler özel eğitim ihtiyacı olan öğrencilerin bütüncül iyilik halini destekleyecek uyarlamalar stratejiler ve değerlendirme yöntemleri kullanarak öğrencilerin eğitimden çok yönlü fayda sağlamasını gözetir. </a:t>
            </a:r>
            <a:endParaRPr lang="tr-TR" dirty="0" smtClean="0"/>
          </a:p>
          <a:p>
            <a:r>
              <a:rPr lang="tr-TR" dirty="0" smtClean="0"/>
              <a:t>10</a:t>
            </a:r>
            <a:r>
              <a:rPr lang="tr-TR" dirty="0"/>
              <a:t>) Hiçbir öğretmen özel eğitim ihtiyacı olan öğrencilere zarar verecek herhangi bir uygulamada bulunmaz ve tüm öğretmenler özel eğitim ihtiyacı olan öğrencilerin zarar görmemesi için gerekli tedbirleri alır</a:t>
            </a:r>
            <a:r>
              <a:rPr lang="tr-TR" dirty="0" smtClean="0"/>
              <a:t>.</a:t>
            </a:r>
          </a:p>
          <a:p>
            <a:r>
              <a:rPr lang="tr-TR" dirty="0" smtClean="0"/>
              <a:t> </a:t>
            </a:r>
            <a:r>
              <a:rPr lang="tr-TR" dirty="0"/>
              <a:t>11) Tüm öğretmenler mesleki eğitim kapsamında özel eğitim ihtiyacı olan öğrencileri ilgi, yetenek ve yeterlikleri doğrultusunda uygun meslek alan/dalına yönlendirir. </a:t>
            </a:r>
            <a:endParaRPr lang="tr-TR" dirty="0" smtClean="0"/>
          </a:p>
          <a:p>
            <a:r>
              <a:rPr lang="tr-TR" dirty="0" smtClean="0"/>
              <a:t>12</a:t>
            </a:r>
            <a:r>
              <a:rPr lang="tr-TR" dirty="0"/>
              <a:t>) Evde eğitim hizmetlerinde ve hastane sınıflarında görev alan öğretmenler bulaşıcı hastalıklara karşı koruyucu önlemler alır. </a:t>
            </a:r>
            <a:endParaRPr lang="tr-TR" dirty="0" smtClean="0"/>
          </a:p>
          <a:p>
            <a:r>
              <a:rPr lang="tr-TR" dirty="0" smtClean="0"/>
              <a:t>13</a:t>
            </a:r>
            <a:r>
              <a:rPr lang="tr-TR" dirty="0"/>
              <a:t>) Evde eğitim hizmetlerinde ve hastane sınıflarında görev alan öğretmenler eğitim faaliyetlerinin tıbbi prosedürleri engellememesine dikkat eder</a:t>
            </a:r>
            <a:r>
              <a:rPr lang="tr-TR" dirty="0" smtClean="0"/>
              <a:t>.</a:t>
            </a:r>
          </a:p>
          <a:p>
            <a:r>
              <a:rPr lang="tr-TR" dirty="0" smtClean="0"/>
              <a:t> </a:t>
            </a:r>
            <a:r>
              <a:rPr lang="tr-TR" dirty="0"/>
              <a:t>14) Evde eğitim hizmetlerinde ve hastane sınıflarında görev alan öğretmenler öğrencinin güvenliğini sağlamak amacıyla gerekli önlemleri alarak riskleri azaltır. </a:t>
            </a:r>
            <a:endParaRPr lang="tr-TR" dirty="0" smtClean="0"/>
          </a:p>
          <a:p>
            <a:r>
              <a:rPr lang="tr-TR" dirty="0" smtClean="0"/>
              <a:t>15</a:t>
            </a:r>
            <a:r>
              <a:rPr lang="tr-TR" dirty="0"/>
              <a:t>) Hastane sınıflarında görev alan öğretmenler sınıf ortamının hijyen ve güvenlik standartlarına uygun olmasını sağlar.</a:t>
            </a:r>
          </a:p>
        </p:txBody>
      </p:sp>
    </p:spTree>
    <p:extLst>
      <p:ext uri="{BB962C8B-B14F-4D97-AF65-F5344CB8AC3E}">
        <p14:creationId xmlns:p14="http://schemas.microsoft.com/office/powerpoint/2010/main" xmlns="" val="1269941318"/>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e) Bireye ve özerkliğine saygı etik ilkesi kapsamında;</a:t>
            </a:r>
          </a:p>
        </p:txBody>
      </p:sp>
      <p:sp>
        <p:nvSpPr>
          <p:cNvPr id="3" name="İçerik Yer Tutucusu 2"/>
          <p:cNvSpPr>
            <a:spLocks noGrp="1"/>
          </p:cNvSpPr>
          <p:nvPr>
            <p:ph idx="1"/>
          </p:nvPr>
        </p:nvSpPr>
        <p:spPr>
          <a:xfrm>
            <a:off x="1097280" y="1845734"/>
            <a:ext cx="10058400" cy="4326466"/>
          </a:xfrm>
        </p:spPr>
        <p:txBody>
          <a:bodyPr>
            <a:normAutofit lnSpcReduction="10000"/>
          </a:bodyPr>
          <a:lstStyle/>
          <a:p>
            <a:r>
              <a:rPr lang="tr-TR" dirty="0"/>
              <a:t>1) Tüm öğretmenler özel eğitim ihtiyacı olan öğrencilere yönelik ön yargı ve ayrımcılığı önleyici tedbirler alır ve insan onurunu koruyacak şekilde hareket eder. </a:t>
            </a:r>
            <a:endParaRPr lang="tr-TR" dirty="0" smtClean="0"/>
          </a:p>
          <a:p>
            <a:r>
              <a:rPr lang="tr-TR" dirty="0" smtClean="0"/>
              <a:t>2</a:t>
            </a:r>
            <a:r>
              <a:rPr lang="tr-TR" dirty="0"/>
              <a:t>) Tüm öğretmenler özel eğitim ihtiyacı olan öğrencileri etiketlemeyen, ayrıştırmayan ve baskı altına almayan bir yaklaşım benimser. </a:t>
            </a:r>
            <a:endParaRPr lang="tr-TR" dirty="0" smtClean="0"/>
          </a:p>
          <a:p>
            <a:r>
              <a:rPr lang="tr-TR" dirty="0" smtClean="0"/>
              <a:t>3</a:t>
            </a:r>
            <a:r>
              <a:rPr lang="tr-TR" dirty="0"/>
              <a:t>) Tüm öğretmenler özel eğitim hizmetlerini bireyin haklarını, onurunu ve saygınlığını gözeterek sunar</a:t>
            </a:r>
            <a:r>
              <a:rPr lang="tr-TR" dirty="0" smtClean="0"/>
              <a:t>.</a:t>
            </a:r>
          </a:p>
          <a:p>
            <a:r>
              <a:rPr lang="tr-TR" dirty="0" smtClean="0"/>
              <a:t> </a:t>
            </a:r>
            <a:r>
              <a:rPr lang="tr-TR" dirty="0"/>
              <a:t>4) Tüm öğretmenler özel eğitim ihtiyacı olan öğrencilerin bireysel farklılıklarına saygı duyarak öğrencilere yönelik söylemlerinde zedeleyici ifadelerden kaçınır. </a:t>
            </a:r>
            <a:endParaRPr lang="tr-TR" dirty="0" smtClean="0"/>
          </a:p>
          <a:p>
            <a:r>
              <a:rPr lang="tr-TR" dirty="0" smtClean="0"/>
              <a:t>5</a:t>
            </a:r>
            <a:r>
              <a:rPr lang="tr-TR" dirty="0"/>
              <a:t>) Tüm öğretmenler özel eğitim ihtiyacı olan öğrencileri bağımsız bir şekilde hayata katılmaları için teşvik eder</a:t>
            </a:r>
            <a:r>
              <a:rPr lang="tr-TR" dirty="0" smtClean="0"/>
              <a:t>.</a:t>
            </a:r>
          </a:p>
          <a:p>
            <a:r>
              <a:rPr lang="tr-TR" dirty="0" smtClean="0"/>
              <a:t> </a:t>
            </a:r>
            <a:r>
              <a:rPr lang="tr-TR" dirty="0"/>
              <a:t>6) Tüm öğretmenler eğitsel değerlendirme, tanılama, yönlendirme, yerleştirme ve izleme süreçlerinde risk grubundaki veyahut özel eğitim ihtiyacı olan öğrencilerin bireysel farklılıklarını dikkate alır.</a:t>
            </a:r>
          </a:p>
        </p:txBody>
      </p:sp>
    </p:spTree>
    <p:extLst>
      <p:ext uri="{BB962C8B-B14F-4D97-AF65-F5344CB8AC3E}">
        <p14:creationId xmlns:p14="http://schemas.microsoft.com/office/powerpoint/2010/main" xmlns="" val="3776611183"/>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f) Kapsayıcılık ve bütüncül yaklaşım etik ilkesi kapsamında;</a:t>
            </a:r>
          </a:p>
        </p:txBody>
      </p:sp>
      <p:sp>
        <p:nvSpPr>
          <p:cNvPr id="3" name="İçerik Yer Tutucusu 2"/>
          <p:cNvSpPr>
            <a:spLocks noGrp="1"/>
          </p:cNvSpPr>
          <p:nvPr>
            <p:ph idx="1"/>
          </p:nvPr>
        </p:nvSpPr>
        <p:spPr>
          <a:xfrm>
            <a:off x="1097280" y="1845734"/>
            <a:ext cx="10058400" cy="4440766"/>
          </a:xfrm>
        </p:spPr>
        <p:txBody>
          <a:bodyPr>
            <a:normAutofit/>
          </a:bodyPr>
          <a:lstStyle/>
          <a:p>
            <a:r>
              <a:rPr lang="tr-TR" sz="2400" dirty="0"/>
              <a:t>1) Tüm öğretmenler özel eğitim ihtiyacı olan öğrencilere karşı kapsayıcı ve destekleyici bir tutum sergiler. </a:t>
            </a:r>
            <a:endParaRPr lang="tr-TR" sz="2400" dirty="0" smtClean="0"/>
          </a:p>
          <a:p>
            <a:r>
              <a:rPr lang="tr-TR" sz="2400" dirty="0" smtClean="0"/>
              <a:t>2</a:t>
            </a:r>
            <a:r>
              <a:rPr lang="tr-TR" sz="2400" dirty="0"/>
              <a:t>) Tüm öğretmenler özel eğitim ihtiyacı olan öğrenciler için BEP hazırlar. </a:t>
            </a:r>
            <a:endParaRPr lang="tr-TR" sz="2400" dirty="0" smtClean="0"/>
          </a:p>
          <a:p>
            <a:r>
              <a:rPr lang="tr-TR" sz="2400" dirty="0" smtClean="0"/>
              <a:t>3</a:t>
            </a:r>
            <a:r>
              <a:rPr lang="tr-TR" sz="2400" dirty="0"/>
              <a:t>) BEP geliştirme birimi üyesi öğretmenler görev ve sorumluluklarını yerine getirerek öğrencilerin özel eğitim hizmetlerinden yararlanmasını sağlar, izleme ve değerlendirme çalışmalarını yürütür. </a:t>
            </a:r>
            <a:endParaRPr lang="tr-TR" sz="2400" dirty="0" smtClean="0"/>
          </a:p>
          <a:p>
            <a:r>
              <a:rPr lang="tr-TR" sz="2400" dirty="0" smtClean="0"/>
              <a:t>4</a:t>
            </a:r>
            <a:r>
              <a:rPr lang="tr-TR" sz="2400" dirty="0"/>
              <a:t>) Tüm öğretmenler özel eğitim ihtiyacı olan öğrencilerin karşılaşabileceği akademik ve sosyal zorlukları belirleyerek önleyici ve destekleyici çalışmalar yürütür</a:t>
            </a:r>
            <a:r>
              <a:rPr lang="tr-TR" sz="2400" dirty="0" smtClean="0"/>
              <a:t>.</a:t>
            </a:r>
          </a:p>
          <a:p>
            <a:r>
              <a:rPr lang="tr-TR" sz="2400" dirty="0"/>
              <a:t>5) Tüm öğretmenler eğitim ortamını özel eğitim ihtiyacı olan öğrencilerin sağlığını ve güvenliğini tehdit etmeyecek şekilde </a:t>
            </a:r>
            <a:r>
              <a:rPr lang="tr-TR" sz="2400" dirty="0" smtClean="0"/>
              <a:t>düzenler.</a:t>
            </a:r>
            <a:endParaRPr lang="tr-TR" sz="2400" dirty="0"/>
          </a:p>
        </p:txBody>
      </p:sp>
    </p:spTree>
    <p:extLst>
      <p:ext uri="{BB962C8B-B14F-4D97-AF65-F5344CB8AC3E}">
        <p14:creationId xmlns:p14="http://schemas.microsoft.com/office/powerpoint/2010/main" xmlns="" val="28446819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a:xfrm>
            <a:off x="1097280" y="615462"/>
            <a:ext cx="10058400" cy="5253632"/>
          </a:xfrm>
        </p:spPr>
        <p:txBody>
          <a:bodyPr/>
          <a:lstStyle/>
          <a:p>
            <a:endParaRPr lang="tr-TR" sz="2400" b="1" dirty="0" smtClean="0"/>
          </a:p>
          <a:p>
            <a:r>
              <a:rPr lang="tr-TR" sz="2400" b="1" dirty="0" smtClean="0"/>
              <a:t>Kapsam</a:t>
            </a:r>
            <a:endParaRPr lang="tr-TR" sz="2400" b="1" dirty="0"/>
          </a:p>
          <a:p>
            <a:endParaRPr lang="tr-TR" sz="2400" dirty="0" smtClean="0"/>
          </a:p>
          <a:p>
            <a:endParaRPr lang="tr-TR" sz="2400" dirty="0"/>
          </a:p>
          <a:p>
            <a:r>
              <a:rPr lang="tr-TR" sz="2400" dirty="0" smtClean="0"/>
              <a:t>MADDE </a:t>
            </a:r>
            <a:r>
              <a:rPr lang="tr-TR" sz="2400" dirty="0"/>
              <a:t>2- (1) Bu Yönerge, Millî Eğitim Bakanlığına bağlı resmî ve özel okul ve</a:t>
            </a:r>
          </a:p>
          <a:p>
            <a:r>
              <a:rPr lang="tr-TR" sz="2400" dirty="0"/>
              <a:t>kurumlarda özel eğitim hizmetlerinde görev alan yönetici ve öğretmenlerin etik </a:t>
            </a:r>
            <a:r>
              <a:rPr lang="tr-TR" sz="2400" dirty="0" smtClean="0"/>
              <a:t>ilkeler kapsamında </a:t>
            </a:r>
            <a:r>
              <a:rPr lang="tr-TR" sz="2400" dirty="0"/>
              <a:t>yerine getireceği görev, yetki ve sorumlulukları kapsamaktadır. </a:t>
            </a:r>
            <a:endParaRPr lang="tr-TR" sz="2400" dirty="0" smtClean="0"/>
          </a:p>
          <a:p>
            <a:endParaRPr lang="tr-TR" sz="2400" dirty="0"/>
          </a:p>
          <a:p>
            <a:endParaRPr lang="tr-TR" sz="2400" dirty="0"/>
          </a:p>
        </p:txBody>
      </p:sp>
    </p:spTree>
    <p:extLst>
      <p:ext uri="{BB962C8B-B14F-4D97-AF65-F5344CB8AC3E}">
        <p14:creationId xmlns:p14="http://schemas.microsoft.com/office/powerpoint/2010/main" xmlns="" val="928376159"/>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dirty="0"/>
          </a:p>
        </p:txBody>
      </p:sp>
      <p:sp>
        <p:nvSpPr>
          <p:cNvPr id="3" name="İçerik Yer Tutucusu 2"/>
          <p:cNvSpPr>
            <a:spLocks noGrp="1"/>
          </p:cNvSpPr>
          <p:nvPr>
            <p:ph idx="1"/>
          </p:nvPr>
        </p:nvSpPr>
        <p:spPr>
          <a:xfrm>
            <a:off x="1097280" y="286603"/>
            <a:ext cx="10058400" cy="5582491"/>
          </a:xfrm>
        </p:spPr>
        <p:txBody>
          <a:bodyPr>
            <a:noAutofit/>
          </a:bodyPr>
          <a:lstStyle/>
          <a:p>
            <a:r>
              <a:rPr lang="tr-TR" sz="2400" dirty="0"/>
              <a:t>6</a:t>
            </a:r>
            <a:r>
              <a:rPr lang="tr-TR" dirty="0"/>
              <a:t>) Tüm öğretmenler bilgi ve tecrübelerine dayanarak yaşadığı toplumu özel eğitim ihtiyacı olan bireyler ve hakları konusunda bilgilendirmek için sosyal sorumluluk çalışmaları gerçekleştirir. </a:t>
            </a:r>
            <a:endParaRPr lang="tr-TR" dirty="0" smtClean="0"/>
          </a:p>
          <a:p>
            <a:r>
              <a:rPr lang="tr-TR" dirty="0" smtClean="0"/>
              <a:t>7</a:t>
            </a:r>
            <a:r>
              <a:rPr lang="tr-TR" dirty="0"/>
              <a:t>) Tüm öğretmenler özel eğitim ihtiyacı olan öğrencilerin öğrenme hızlarına, güçlü yönlerine ve ihtiyaçlarına uygun öğretim yöntemleri, materyalleri ve değerlendirme araçlarını kullanır. </a:t>
            </a:r>
            <a:endParaRPr lang="tr-TR" dirty="0" smtClean="0"/>
          </a:p>
          <a:p>
            <a:r>
              <a:rPr lang="tr-TR" dirty="0" smtClean="0"/>
              <a:t>8</a:t>
            </a:r>
            <a:r>
              <a:rPr lang="tr-TR" dirty="0"/>
              <a:t>) Tüm öğretmenler özel eğitim ihtiyacı olan öğrencilerin akademik, sosyal ve duygusal gelişimlerini desteklemek için esnek, uyarlanabilir ve öğrenci merkezli öğretim yaklaşımlarını benimser. </a:t>
            </a:r>
            <a:endParaRPr lang="tr-TR" dirty="0" smtClean="0"/>
          </a:p>
          <a:p>
            <a:r>
              <a:rPr lang="tr-TR" dirty="0" smtClean="0"/>
              <a:t>9</a:t>
            </a:r>
            <a:r>
              <a:rPr lang="tr-TR" dirty="0"/>
              <a:t>) Tüm öğretmenler özel eğitim ihtiyacı olan öğrencilerin Türkiye Yüzyılı Maarif Modeli kapsamında belirlenen bütüncül yaklaşımından akranlarıyla birlikte en üst düzeyde yararlanmasını sağlar. </a:t>
            </a:r>
            <a:endParaRPr lang="tr-TR" dirty="0" smtClean="0"/>
          </a:p>
          <a:p>
            <a:r>
              <a:rPr lang="tr-TR" dirty="0" smtClean="0"/>
              <a:t>10</a:t>
            </a:r>
            <a:r>
              <a:rPr lang="tr-TR" dirty="0"/>
              <a:t>) Tüm öğretmenler sosyal sorumluluk çalışmaları ile özel eğitim ihtiyacı olan öğrencilerin toplumla bütünleşmesine ve istihdamına katkı sağlar. </a:t>
            </a:r>
            <a:endParaRPr lang="tr-TR" dirty="0" smtClean="0"/>
          </a:p>
          <a:p>
            <a:r>
              <a:rPr lang="tr-TR" dirty="0"/>
              <a:t>11) Tüm öğretmenler mesleki eğitim kapsamında öğrencilerini, yeteneklerine uygun eğitime ve uygulamaya yönlendirerek okul sonrası istihdamı destekler. </a:t>
            </a:r>
            <a:endParaRPr lang="tr-TR" dirty="0" smtClean="0"/>
          </a:p>
          <a:p>
            <a:r>
              <a:rPr lang="tr-TR" dirty="0" smtClean="0"/>
              <a:t>12</a:t>
            </a:r>
            <a:r>
              <a:rPr lang="tr-TR" dirty="0"/>
              <a:t>) Evde eğitim hizmetlerinde ve hastane sınıflarında görev alan öğretmenler öğrencilerin sosyal duygusal gelişimini destekleyici etkinlikler düzenler.</a:t>
            </a:r>
          </a:p>
        </p:txBody>
      </p:sp>
    </p:spTree>
    <p:extLst>
      <p:ext uri="{BB962C8B-B14F-4D97-AF65-F5344CB8AC3E}">
        <p14:creationId xmlns:p14="http://schemas.microsoft.com/office/powerpoint/2010/main" xmlns="" val="1208464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g) Bilimsellik etik ilkesi kapsamında;</a:t>
            </a:r>
          </a:p>
        </p:txBody>
      </p:sp>
      <p:sp>
        <p:nvSpPr>
          <p:cNvPr id="3" name="İçerik Yer Tutucusu 2"/>
          <p:cNvSpPr>
            <a:spLocks noGrp="1"/>
          </p:cNvSpPr>
          <p:nvPr>
            <p:ph idx="1"/>
          </p:nvPr>
        </p:nvSpPr>
        <p:spPr>
          <a:xfrm>
            <a:off x="817685" y="1845733"/>
            <a:ext cx="10337995" cy="4361635"/>
          </a:xfrm>
        </p:spPr>
        <p:txBody>
          <a:bodyPr/>
          <a:lstStyle/>
          <a:p>
            <a:r>
              <a:rPr lang="tr-TR" dirty="0"/>
              <a:t>1) Tüm öğretmenler eğitsel değerlendirme, tanılama, yönlendirme, yerleştirme ve izleme süreçlerinde bilimsel ve güncel yöntemler kullanır. </a:t>
            </a:r>
            <a:endParaRPr lang="tr-TR" dirty="0" smtClean="0"/>
          </a:p>
          <a:p>
            <a:r>
              <a:rPr lang="tr-TR" dirty="0" smtClean="0"/>
              <a:t>2</a:t>
            </a:r>
            <a:r>
              <a:rPr lang="tr-TR" dirty="0"/>
              <a:t>) Tüm öğretmenler test, eğitim ya da müdahalelerde uzmanlık alanları ve aldıkları eğitimler doğrultusunda görev ve sorumluluk alır. </a:t>
            </a:r>
            <a:endParaRPr lang="tr-TR" dirty="0" smtClean="0"/>
          </a:p>
          <a:p>
            <a:r>
              <a:rPr lang="tr-TR" dirty="0" smtClean="0"/>
              <a:t>3</a:t>
            </a:r>
            <a:r>
              <a:rPr lang="tr-TR" dirty="0"/>
              <a:t>) Tüm öğretmenler risk grubunda veyahut özel eğitim ihtiyacı olan öğrencilerin gelişimlerini ölçülebilir, gözlenebilir ve sistematik şekilde kayıt altına </a:t>
            </a:r>
            <a:r>
              <a:rPr lang="tr-TR" dirty="0" smtClean="0"/>
              <a:t>alır.</a:t>
            </a:r>
          </a:p>
          <a:p>
            <a:r>
              <a:rPr lang="tr-TR" dirty="0"/>
              <a:t>4) Tüm öğretmenler eğitim öğretim sürecinde bilimsel yöntemleri kullanır. </a:t>
            </a:r>
            <a:endParaRPr lang="tr-TR" dirty="0" smtClean="0"/>
          </a:p>
          <a:p>
            <a:r>
              <a:rPr lang="tr-TR" dirty="0" smtClean="0"/>
              <a:t>5</a:t>
            </a:r>
            <a:r>
              <a:rPr lang="tr-TR" dirty="0"/>
              <a:t>) Tüm öğretmenler mesleki bilgi ve becerilerini sürekli güncel tutar, mesleki gelişim faaliyetlerine katılır ve alanındaki yenilikleri takip eder. </a:t>
            </a:r>
            <a:endParaRPr lang="tr-TR" dirty="0" smtClean="0"/>
          </a:p>
          <a:p>
            <a:r>
              <a:rPr lang="tr-TR" dirty="0" smtClean="0"/>
              <a:t>6</a:t>
            </a:r>
            <a:r>
              <a:rPr lang="tr-TR" dirty="0"/>
              <a:t>) Tüm öğretmenler bilimsel çalışmalara katılır ve sonuçlarının yaygınlaştırılmasına katkıda bulunur. </a:t>
            </a:r>
          </a:p>
        </p:txBody>
      </p:sp>
    </p:spTree>
    <p:extLst>
      <p:ext uri="{BB962C8B-B14F-4D97-AF65-F5344CB8AC3E}">
        <p14:creationId xmlns:p14="http://schemas.microsoft.com/office/powerpoint/2010/main" xmlns="" val="237431567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a:xfrm>
            <a:off x="1097280" y="668215"/>
            <a:ext cx="10058400" cy="5200879"/>
          </a:xfrm>
        </p:spPr>
        <p:txBody>
          <a:bodyPr/>
          <a:lstStyle/>
          <a:p>
            <a:r>
              <a:rPr lang="tr-TR" dirty="0"/>
              <a:t>7) Tüm öğretmenler görev yaptığı alanın kapsamını, içeriğini ve sınırlarını bilerek özel eğitim ihtiyacı olan öğrenciye yönelik sınırlarını aşan hiçbir müdahalede bulunmaz; gerektiğinde öğrencileri ilgili alan uzmanlarına yönlendirir. </a:t>
            </a:r>
            <a:endParaRPr lang="tr-TR" dirty="0" smtClean="0"/>
          </a:p>
          <a:p>
            <a:r>
              <a:rPr lang="tr-TR" dirty="0" smtClean="0"/>
              <a:t>8</a:t>
            </a:r>
            <a:r>
              <a:rPr lang="tr-TR" dirty="0"/>
              <a:t>) Özel yetenekli öğrenciler ile çalışan öğretmenler özel yetenekli öğrencilerin gelişimsel ihtiyaçları doğrultusunda eleştirel düşünme, karar verme ve problem çözme gibi üst düzey düşünme becerilerini geliştirmeye yönelik etkinlikler uygular. </a:t>
            </a:r>
            <a:endParaRPr lang="tr-TR" dirty="0" smtClean="0"/>
          </a:p>
          <a:p>
            <a:r>
              <a:rPr lang="tr-TR" dirty="0" smtClean="0"/>
              <a:t>9</a:t>
            </a:r>
            <a:r>
              <a:rPr lang="tr-TR" dirty="0"/>
              <a:t>) Rehber öğretmenler özel eğitim ihtiyacı olan öğrencilerin gelişimlerini desteklemeye yönelik bilimsel temeller doğrultusunda hizmet sunar. </a:t>
            </a:r>
            <a:endParaRPr lang="tr-TR" dirty="0" smtClean="0"/>
          </a:p>
          <a:p>
            <a:r>
              <a:rPr lang="tr-TR" dirty="0" smtClean="0"/>
              <a:t>10</a:t>
            </a:r>
            <a:r>
              <a:rPr lang="tr-TR" dirty="0"/>
              <a:t>) Rehber öğretmenler özel eğitim ihtiyacı olan öğrencilerin sosyal duygusal, akademik ve kariyer gelişimlerini desteklemeye yönelik bilimsel temeller doğrultusunda bireysel ve grupla rehberlik hizmetleri sunar. </a:t>
            </a:r>
            <a:endParaRPr lang="tr-TR" dirty="0" smtClean="0"/>
          </a:p>
          <a:p>
            <a:r>
              <a:rPr lang="tr-TR" dirty="0" smtClean="0"/>
              <a:t>11</a:t>
            </a:r>
            <a:r>
              <a:rPr lang="tr-TR" dirty="0"/>
              <a:t>) Rehber öğretmenler öğrencilerin yaşayabileceği </a:t>
            </a:r>
            <a:r>
              <a:rPr lang="tr-TR" dirty="0" err="1"/>
              <a:t>psikososyal</a:t>
            </a:r>
            <a:r>
              <a:rPr lang="tr-TR" dirty="0"/>
              <a:t> sorunlara yönelik ihtiyaç temelli ve kanıta dayalı destekleyici programlar uygular.</a:t>
            </a:r>
          </a:p>
        </p:txBody>
      </p:sp>
    </p:spTree>
    <p:extLst>
      <p:ext uri="{BB962C8B-B14F-4D97-AF65-F5344CB8AC3E}">
        <p14:creationId xmlns:p14="http://schemas.microsoft.com/office/powerpoint/2010/main" xmlns="" val="275903524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580292" y="286603"/>
            <a:ext cx="10575388" cy="1450757"/>
          </a:xfrm>
        </p:spPr>
        <p:txBody>
          <a:bodyPr/>
          <a:lstStyle/>
          <a:p>
            <a:r>
              <a:rPr lang="tr-TR" dirty="0"/>
              <a:t>ğ) İş birliği etik ilkesi kapsamında</a:t>
            </a:r>
          </a:p>
        </p:txBody>
      </p:sp>
      <p:sp>
        <p:nvSpPr>
          <p:cNvPr id="3" name="İçerik Yer Tutucusu 2"/>
          <p:cNvSpPr>
            <a:spLocks noGrp="1"/>
          </p:cNvSpPr>
          <p:nvPr>
            <p:ph idx="1"/>
          </p:nvPr>
        </p:nvSpPr>
        <p:spPr>
          <a:xfrm>
            <a:off x="580292" y="1274885"/>
            <a:ext cx="10575388" cy="5055577"/>
          </a:xfrm>
        </p:spPr>
        <p:txBody>
          <a:bodyPr>
            <a:normAutofit/>
          </a:bodyPr>
          <a:lstStyle/>
          <a:p>
            <a:r>
              <a:rPr lang="tr-TR" sz="2400" dirty="0"/>
              <a:t>1) Tüm öğretmenler olumlu iletişim becerilerini etkili kullanır. </a:t>
            </a:r>
            <a:endParaRPr lang="tr-TR" sz="2400" dirty="0" smtClean="0"/>
          </a:p>
          <a:p>
            <a:r>
              <a:rPr lang="tr-TR" sz="2400" dirty="0" smtClean="0"/>
              <a:t>2</a:t>
            </a:r>
            <a:r>
              <a:rPr lang="tr-TR" sz="2400" dirty="0"/>
              <a:t>) Tüm öğretmenler özel eğitim hizmetlerini yürütürken paydaşlarla nezaket kurallarına uygun iletişim kurar</a:t>
            </a:r>
            <a:r>
              <a:rPr lang="tr-TR" sz="2400" dirty="0" smtClean="0"/>
              <a:t>.</a:t>
            </a:r>
          </a:p>
          <a:p>
            <a:r>
              <a:rPr lang="tr-TR" sz="2400" dirty="0" smtClean="0"/>
              <a:t> </a:t>
            </a:r>
            <a:r>
              <a:rPr lang="tr-TR" sz="2400" dirty="0"/>
              <a:t>3) Tüm öğretmenler özel eğitim hizmetlerine yönelik mesleki bilgi, beceri ve deneyimlerini çalışma arkadaşları ile paylaşır. </a:t>
            </a:r>
            <a:endParaRPr lang="tr-TR" sz="2400" dirty="0" smtClean="0"/>
          </a:p>
          <a:p>
            <a:r>
              <a:rPr lang="tr-TR" sz="2400" dirty="0" smtClean="0"/>
              <a:t>4</a:t>
            </a:r>
            <a:r>
              <a:rPr lang="tr-TR" sz="2400" dirty="0"/>
              <a:t>) Tüm öğretmenler özel eğitim ihtiyacı olan öğrenciler için faydalı olabilecek konularda iş birliği yapar ve ortak çalışmalar yürütür. </a:t>
            </a:r>
            <a:endParaRPr lang="tr-TR" sz="2400" dirty="0" smtClean="0"/>
          </a:p>
          <a:p>
            <a:r>
              <a:rPr lang="tr-TR" sz="2400" dirty="0" smtClean="0"/>
              <a:t>5</a:t>
            </a:r>
            <a:r>
              <a:rPr lang="tr-TR" sz="2400" dirty="0"/>
              <a:t>) Tüm öğretmenler mesleki eğitim kapsamında özel eğitim ihtiyacı olan öğrencilerin işletmelerde mesleki eğitim görmelerine ve mezuniyet sonrası istihdamlarına yönelik sektör ve aile ile gerekli iş birliğini sağlayarak farkındalık çalışmaları yapar. </a:t>
            </a:r>
            <a:endParaRPr lang="tr-TR" sz="2400" dirty="0" smtClean="0"/>
          </a:p>
          <a:p>
            <a:r>
              <a:rPr lang="tr-TR" sz="2400" dirty="0" smtClean="0"/>
              <a:t>6</a:t>
            </a:r>
            <a:r>
              <a:rPr lang="tr-TR" sz="2400" dirty="0"/>
              <a:t>) Özel eğitim sınıflarında veya okullarında görev yapan öğretmenler uyum içerisinde eğitim öğretim faaliyetlerini </a:t>
            </a:r>
            <a:r>
              <a:rPr lang="tr-TR" sz="2400" dirty="0" smtClean="0"/>
              <a:t>gerçekleştirir.</a:t>
            </a:r>
            <a:endParaRPr lang="tr-TR" sz="2400" dirty="0"/>
          </a:p>
        </p:txBody>
      </p:sp>
    </p:spTree>
    <p:extLst>
      <p:ext uri="{BB962C8B-B14F-4D97-AF65-F5344CB8AC3E}">
        <p14:creationId xmlns:p14="http://schemas.microsoft.com/office/powerpoint/2010/main" xmlns="" val="2674839065"/>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17685" y="286603"/>
            <a:ext cx="10337995" cy="1450757"/>
          </a:xfrm>
        </p:spPr>
        <p:txBody>
          <a:bodyPr/>
          <a:lstStyle/>
          <a:p>
            <a:endParaRPr lang="tr-TR" dirty="0"/>
          </a:p>
        </p:txBody>
      </p:sp>
      <p:sp>
        <p:nvSpPr>
          <p:cNvPr id="3" name="İçerik Yer Tutucusu 2"/>
          <p:cNvSpPr>
            <a:spLocks noGrp="1"/>
          </p:cNvSpPr>
          <p:nvPr>
            <p:ph idx="1"/>
          </p:nvPr>
        </p:nvSpPr>
        <p:spPr>
          <a:xfrm>
            <a:off x="817685" y="1186962"/>
            <a:ext cx="10337995" cy="4682132"/>
          </a:xfrm>
        </p:spPr>
        <p:txBody>
          <a:bodyPr>
            <a:noAutofit/>
          </a:bodyPr>
          <a:lstStyle/>
          <a:p>
            <a:r>
              <a:rPr lang="tr-TR" sz="2400" dirty="0"/>
              <a:t>7) Tüm öğretmenler özel eğitim ihtiyacı olan öğrencilerinin okul performansını veya </a:t>
            </a:r>
            <a:r>
              <a:rPr lang="tr-TR" sz="2400" dirty="0" err="1"/>
              <a:t>psikososyal</a:t>
            </a:r>
            <a:r>
              <a:rPr lang="tr-TR" sz="2400" dirty="0"/>
              <a:t> durumunu olumsuz etkileyen sebepler ile ilgili rehber öğretmen ve öğrencilerin velileri ile iş birliği içinde olur. </a:t>
            </a:r>
            <a:endParaRPr lang="tr-TR" sz="2400" dirty="0" smtClean="0"/>
          </a:p>
          <a:p>
            <a:r>
              <a:rPr lang="tr-TR" sz="2400" dirty="0" smtClean="0"/>
              <a:t>8</a:t>
            </a:r>
            <a:r>
              <a:rPr lang="tr-TR" sz="2400" dirty="0"/>
              <a:t>) Tüm öğretmenler özel eğitim ihtiyacı olan öğrencilerin sosyal duygusal, akademik ve mesleki gelişimini desteklemek amacıyla paydaşlar ile iş birliği içinde çalışır</a:t>
            </a:r>
            <a:r>
              <a:rPr lang="tr-TR" sz="2400" dirty="0" smtClean="0"/>
              <a:t>.</a:t>
            </a:r>
          </a:p>
          <a:p>
            <a:r>
              <a:rPr lang="tr-TR" sz="2400" dirty="0"/>
              <a:t>9) Tüm öğretmenler özel eğitim hizmetlerinin yürütüldüğü sınıflarda ortaya çıkan sorunların kaynağını belirleyerek sorunlara ilişkin çözüm üretir. </a:t>
            </a:r>
            <a:endParaRPr lang="tr-TR" sz="2400" dirty="0" smtClean="0"/>
          </a:p>
          <a:p>
            <a:r>
              <a:rPr lang="tr-TR" sz="2400" dirty="0" smtClean="0"/>
              <a:t>10</a:t>
            </a:r>
            <a:r>
              <a:rPr lang="tr-TR" sz="2400" dirty="0"/>
              <a:t>) Tüm öğretmenler eğitsel değerlendirme, tanılama, yönlendirme, yerleştirme ve izleme ile eğitim süreçleri hakkında velilere bilgi verir. </a:t>
            </a:r>
            <a:endParaRPr lang="tr-TR" sz="2400" dirty="0" smtClean="0"/>
          </a:p>
          <a:p>
            <a:r>
              <a:rPr lang="tr-TR" sz="2400" dirty="0" smtClean="0"/>
              <a:t>11</a:t>
            </a:r>
            <a:r>
              <a:rPr lang="tr-TR" sz="2400" dirty="0"/>
              <a:t>) Tüm öğretmenler gerektiğinde gruba yönelik veya bireysel aile eğitim programı yapar, izler ve değerlendirir. </a:t>
            </a:r>
          </a:p>
        </p:txBody>
      </p:sp>
    </p:spTree>
    <p:extLst>
      <p:ext uri="{BB962C8B-B14F-4D97-AF65-F5344CB8AC3E}">
        <p14:creationId xmlns:p14="http://schemas.microsoft.com/office/powerpoint/2010/main" xmlns="" val="986833438"/>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a:xfrm>
            <a:off x="1097280" y="1037491"/>
            <a:ext cx="10058400" cy="5213839"/>
          </a:xfrm>
        </p:spPr>
        <p:txBody>
          <a:bodyPr>
            <a:noAutofit/>
          </a:bodyPr>
          <a:lstStyle/>
          <a:p>
            <a:r>
              <a:rPr lang="tr-TR" dirty="0"/>
              <a:t>12) Rehber öğretmenler risk grubundaki veyahut özel eğitim ihtiyacı olan öğrencilerin özellikleri ve tanılama süreçlerine ilişkin öğretmen ve velilere gerekli bilgilendirme çalışmaları yapar. Bu süreçte gerektiği durumlarda RAM’dan destek alır. </a:t>
            </a:r>
            <a:endParaRPr lang="tr-TR" dirty="0" smtClean="0"/>
          </a:p>
          <a:p>
            <a:r>
              <a:rPr lang="tr-TR" dirty="0" smtClean="0"/>
              <a:t>13</a:t>
            </a:r>
            <a:r>
              <a:rPr lang="tr-TR" dirty="0"/>
              <a:t>) Rehber öğretmenler özel eğitim ihtiyacı olan öğrencilerin velilerine yönelik bilgilendirme toplantıları yapar</a:t>
            </a:r>
            <a:r>
              <a:rPr lang="tr-TR" dirty="0" smtClean="0"/>
              <a:t>.</a:t>
            </a:r>
          </a:p>
          <a:p>
            <a:r>
              <a:rPr lang="tr-TR" dirty="0" smtClean="0"/>
              <a:t> </a:t>
            </a:r>
            <a:r>
              <a:rPr lang="tr-TR" dirty="0"/>
              <a:t>14) Rehber öğretmenler BEP doğrultusunda özel eğitim ihtiyacı olan öğrencilerin sınıf rehber öğretmeni ve velileriyle iş birliği yapar. </a:t>
            </a:r>
            <a:endParaRPr lang="tr-TR" dirty="0" smtClean="0"/>
          </a:p>
          <a:p>
            <a:r>
              <a:rPr lang="tr-TR" dirty="0" smtClean="0"/>
              <a:t>15</a:t>
            </a:r>
            <a:r>
              <a:rPr lang="tr-TR" dirty="0"/>
              <a:t>) Rehber öğretmenler özel eğitim ihtiyacı olan öğrencilerin ilgi ve yetenekleri doğrultusunda eğitim, burs, yarışma ve proje olanakları hakkında bilgilendirme </a:t>
            </a:r>
            <a:r>
              <a:rPr lang="tr-TR" dirty="0" smtClean="0"/>
              <a:t>yapar.</a:t>
            </a:r>
          </a:p>
          <a:p>
            <a:r>
              <a:rPr lang="tr-TR" dirty="0"/>
              <a:t>16) Rehber öğretmenler özel eğitim ihtiyacı olan öğrencilerin gelişimiyle ilgili öğretmenlerle ve velilerle iş birliği yaparak bilgilendirme ve farkındalık çalışmaları yürütür. 17) RAM’larda görev yapan öğretmenler verilen hizmetler konusunda risk grubundaki veya özel eğitim ihtiyacı olan öğrencilerin velilerini bilgilendirir. </a:t>
            </a:r>
          </a:p>
        </p:txBody>
      </p:sp>
    </p:spTree>
    <p:extLst>
      <p:ext uri="{BB962C8B-B14F-4D97-AF65-F5344CB8AC3E}">
        <p14:creationId xmlns:p14="http://schemas.microsoft.com/office/powerpoint/2010/main" xmlns="" val="3600184743"/>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ı) Çıkar çatışmalarından kaçınma etik ilkesi kapsamında; </a:t>
            </a:r>
          </a:p>
        </p:txBody>
      </p:sp>
      <p:sp>
        <p:nvSpPr>
          <p:cNvPr id="3" name="İçerik Yer Tutucusu 2"/>
          <p:cNvSpPr>
            <a:spLocks noGrp="1"/>
          </p:cNvSpPr>
          <p:nvPr>
            <p:ph idx="1"/>
          </p:nvPr>
        </p:nvSpPr>
        <p:spPr>
          <a:xfrm>
            <a:off x="694592" y="1845734"/>
            <a:ext cx="10461088" cy="4023360"/>
          </a:xfrm>
        </p:spPr>
        <p:txBody>
          <a:bodyPr>
            <a:normAutofit/>
          </a:bodyPr>
          <a:lstStyle/>
          <a:p>
            <a:r>
              <a:rPr lang="tr-TR" sz="2400" dirty="0"/>
              <a:t>1) Hiçbir öğretmen bağlı bulunduğu kurumdaki görevi karşılığında aldığı yasal ücretin dışında, çalıştığı kurumun, kişilerin imkânlarını veya kurumun kendisine sağladığı statüyü kullanarak herhangi bir şekilde kazanç elde etmeye çalışmaz. </a:t>
            </a:r>
            <a:endParaRPr lang="tr-TR" sz="2400" dirty="0" smtClean="0"/>
          </a:p>
          <a:p>
            <a:r>
              <a:rPr lang="tr-TR" sz="2400" dirty="0"/>
              <a:t>2) Hiçbir öğretmen özel eğitim ihtiyacı olan öğrencinin velisinin içinde bulunduğu durumdan veya bilgi eksikliğinden faydalanarak kazanç elde etmek için yönlendirmelerde bulunmaz</a:t>
            </a:r>
            <a:r>
              <a:rPr lang="tr-TR" sz="2400" dirty="0" smtClean="0"/>
              <a:t>.</a:t>
            </a:r>
          </a:p>
          <a:p>
            <a:r>
              <a:rPr lang="tr-TR" sz="2400" dirty="0" smtClean="0"/>
              <a:t> </a:t>
            </a:r>
            <a:r>
              <a:rPr lang="tr-TR" sz="2400" dirty="0"/>
              <a:t>3) Hiçbir öğretmen çıkar elde etmek amacıyla özel eğitim ihtiyacı olan öğrencilerin kişisel bilgilerini başka kişi, kurum ve kuruluşlarla paylaşmaz</a:t>
            </a:r>
            <a:r>
              <a:rPr lang="tr-TR" sz="2400" dirty="0" smtClean="0"/>
              <a:t>.</a:t>
            </a:r>
          </a:p>
          <a:p>
            <a:r>
              <a:rPr lang="tr-TR" sz="2400" dirty="0" smtClean="0"/>
              <a:t> </a:t>
            </a:r>
            <a:r>
              <a:rPr lang="tr-TR" sz="2400" dirty="0"/>
              <a:t>4) Hiçbir öğretmen çıkar elde etmek amacıyla hediye, promosyon ve benzeri kabul etmez. </a:t>
            </a:r>
          </a:p>
        </p:txBody>
      </p:sp>
    </p:spTree>
    <p:extLst>
      <p:ext uri="{BB962C8B-B14F-4D97-AF65-F5344CB8AC3E}">
        <p14:creationId xmlns:p14="http://schemas.microsoft.com/office/powerpoint/2010/main" xmlns="" val="1091232811"/>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Autofit/>
          </a:bodyPr>
          <a:lstStyle/>
          <a:p>
            <a:pPr algn="ctr"/>
            <a:r>
              <a:rPr lang="tr-TR" sz="3600" b="1" dirty="0">
                <a:solidFill>
                  <a:srgbClr val="FF0000"/>
                </a:solidFill>
              </a:rPr>
              <a:t>DÖRDÜNCÜ </a:t>
            </a:r>
            <a:r>
              <a:rPr lang="tr-TR" sz="3600" b="1" dirty="0" smtClean="0">
                <a:solidFill>
                  <a:srgbClr val="FF0000"/>
                </a:solidFill>
              </a:rPr>
              <a:t>BÖLÜM</a:t>
            </a:r>
            <a:br>
              <a:rPr lang="tr-TR" sz="3600" b="1" dirty="0" smtClean="0">
                <a:solidFill>
                  <a:srgbClr val="FF0000"/>
                </a:solidFill>
              </a:rPr>
            </a:br>
            <a:r>
              <a:rPr lang="tr-TR" sz="3600" b="1" dirty="0" smtClean="0">
                <a:solidFill>
                  <a:srgbClr val="FF0000"/>
                </a:solidFill>
              </a:rPr>
              <a:t> </a:t>
            </a:r>
            <a:r>
              <a:rPr lang="tr-TR" sz="3600" b="1" dirty="0">
                <a:solidFill>
                  <a:srgbClr val="FF0000"/>
                </a:solidFill>
              </a:rPr>
              <a:t>Yürürlük ve </a:t>
            </a:r>
            <a:r>
              <a:rPr lang="tr-TR" sz="3600" b="1" dirty="0" smtClean="0">
                <a:solidFill>
                  <a:srgbClr val="FF0000"/>
                </a:solidFill>
              </a:rPr>
              <a:t>Yürütme</a:t>
            </a:r>
            <a:br>
              <a:rPr lang="tr-TR" sz="3600" b="1" dirty="0" smtClean="0">
                <a:solidFill>
                  <a:srgbClr val="FF0000"/>
                </a:solidFill>
              </a:rPr>
            </a:br>
            <a:r>
              <a:rPr lang="tr-TR" sz="3600" b="1" dirty="0" smtClean="0">
                <a:solidFill>
                  <a:srgbClr val="FF0000"/>
                </a:solidFill>
              </a:rPr>
              <a:t> </a:t>
            </a:r>
            <a:r>
              <a:rPr lang="tr-TR" sz="3600" b="1" dirty="0">
                <a:solidFill>
                  <a:srgbClr val="FF0000"/>
                </a:solidFill>
              </a:rPr>
              <a:t>Yürürlük</a:t>
            </a:r>
          </a:p>
        </p:txBody>
      </p:sp>
      <p:sp>
        <p:nvSpPr>
          <p:cNvPr id="3" name="İçerik Yer Tutucusu 2"/>
          <p:cNvSpPr>
            <a:spLocks noGrp="1"/>
          </p:cNvSpPr>
          <p:nvPr>
            <p:ph idx="1"/>
          </p:nvPr>
        </p:nvSpPr>
        <p:spPr>
          <a:xfrm>
            <a:off x="439615" y="1845734"/>
            <a:ext cx="10716065" cy="4023360"/>
          </a:xfrm>
        </p:spPr>
        <p:txBody>
          <a:bodyPr>
            <a:normAutofit/>
          </a:bodyPr>
          <a:lstStyle/>
          <a:p>
            <a:r>
              <a:rPr lang="tr-TR" sz="2400" dirty="0"/>
              <a:t>MADDE 9- (1) Bu Yönerge onay tarihinde yürürlüğe girer. </a:t>
            </a:r>
            <a:endParaRPr lang="tr-TR" sz="2400" dirty="0" smtClean="0"/>
          </a:p>
          <a:p>
            <a:r>
              <a:rPr lang="tr-TR" sz="2400" b="1" dirty="0" smtClean="0"/>
              <a:t>Yürütme </a:t>
            </a:r>
          </a:p>
          <a:p>
            <a:r>
              <a:rPr lang="tr-TR" sz="2400" dirty="0" smtClean="0"/>
              <a:t>MADDE </a:t>
            </a:r>
            <a:r>
              <a:rPr lang="tr-TR" sz="2400" dirty="0"/>
              <a:t>10- (1) Bu Yönerge hükümlerini Millî Eğitim Bakanı yürütür. </a:t>
            </a:r>
          </a:p>
        </p:txBody>
      </p:sp>
    </p:spTree>
    <p:extLst>
      <p:ext uri="{BB962C8B-B14F-4D97-AF65-F5344CB8AC3E}">
        <p14:creationId xmlns:p14="http://schemas.microsoft.com/office/powerpoint/2010/main" xmlns="" val="1317370790"/>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endParaRPr lang="tr-TR"/>
          </a:p>
        </p:txBody>
      </p:sp>
      <p:sp>
        <p:nvSpPr>
          <p:cNvPr id="4" name="Dikdörtgen 3"/>
          <p:cNvSpPr/>
          <p:nvPr/>
        </p:nvSpPr>
        <p:spPr>
          <a:xfrm>
            <a:off x="1881554" y="2967335"/>
            <a:ext cx="8405445" cy="1754326"/>
          </a:xfrm>
          <a:prstGeom prst="rect">
            <a:avLst/>
          </a:prstGeom>
          <a:noFill/>
        </p:spPr>
        <p:txBody>
          <a:bodyPr wrap="square" lIns="91440" tIns="45720" rIns="91440" bIns="45720">
            <a:spAutoFit/>
          </a:bodyPr>
          <a:lstStyle/>
          <a:p>
            <a:pPr algn="ctr"/>
            <a:r>
              <a:rPr lang="tr-TR" sz="5400" b="1" dirty="0" smtClean="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rPr>
              <a:t>TAKİP ETTİĞİNİZ İÇİN </a:t>
            </a:r>
          </a:p>
          <a:p>
            <a:pPr algn="ctr"/>
            <a:r>
              <a:rPr lang="tr-TR" sz="5400" b="1" dirty="0" smtClean="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rPr>
              <a:t>TEŞEKKÜR EDERİZ.</a:t>
            </a:r>
            <a:endParaRPr lang="tr-TR" sz="5400" b="1" cap="none" spc="0" dirty="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endParaRPr>
          </a:p>
        </p:txBody>
      </p:sp>
    </p:spTree>
    <p:extLst>
      <p:ext uri="{BB962C8B-B14F-4D97-AF65-F5344CB8AC3E}">
        <p14:creationId xmlns:p14="http://schemas.microsoft.com/office/powerpoint/2010/main" xmlns="" val="296230446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097280" y="286603"/>
            <a:ext cx="10058400" cy="1190505"/>
          </a:xfrm>
        </p:spPr>
        <p:txBody>
          <a:bodyPr/>
          <a:lstStyle/>
          <a:p>
            <a:r>
              <a:rPr lang="tr-TR" b="1" dirty="0" smtClean="0"/>
              <a:t>Dayanak</a:t>
            </a:r>
            <a:endParaRPr lang="tr-TR" b="1" dirty="0"/>
          </a:p>
        </p:txBody>
      </p:sp>
      <p:sp>
        <p:nvSpPr>
          <p:cNvPr id="3" name="İçerik Yer Tutucusu 2"/>
          <p:cNvSpPr>
            <a:spLocks noGrp="1"/>
          </p:cNvSpPr>
          <p:nvPr>
            <p:ph idx="1"/>
          </p:nvPr>
        </p:nvSpPr>
        <p:spPr>
          <a:xfrm>
            <a:off x="703385" y="1749668"/>
            <a:ext cx="10452295" cy="4580794"/>
          </a:xfrm>
        </p:spPr>
        <p:txBody>
          <a:bodyPr/>
          <a:lstStyle/>
          <a:p>
            <a:r>
              <a:rPr lang="tr-TR" b="1" dirty="0"/>
              <a:t>MADDE 3- </a:t>
            </a:r>
            <a:r>
              <a:rPr lang="tr-TR" dirty="0"/>
              <a:t>(1) 5/1/1961 tarihli ve 222 sayılı İlköğretim ve Eğitim Kanunu, 14/7/1965 tarihli ve 657 sayılı Devlet Memurları Kanunu, 14/6/1973 tarihli ve 1739 sayılı Millî Eğitim Temel Kanunu, 5/6/1986 tarihli ve 3308 sayılı Mesleki Eğitim Kanunu 26/9/2004 tarihli ve 5237 sayılı Türk Ceza Kanunu, 1/7/2005 tarihli ve 5378 sayılı Engelliler Hakkında Kanun, 3/7/2005 tarihli ve 5395 sayılı Çocuk Koruma Kanunu, 20/6/2012 tarihli ve 6331 sayılı İş Sağlığı ve Güvenliği Kanunu, 24/3/2016 tarihli ve 6698 sayılı Kişisel Verilerin Korunması Kanunu, 10/10/2024 tarihli ve 7528 sayılı Öğretmenlik Mesleği Kanunu, 30/5/1997 tarihli ve 573 sayılı Özel Eğitim Hakkında Kanun Hükmünde Kararname, 25/8/2011 tarihli 652 sayılı Özel Barınma Hizmeti Veren Kurumlar ve Bazı Düzenlemeler Hakkında Kanun Hükmünde Kararname, 1 sayılı Cumhurbaşkanlığı Teşkilatı Hakkında Cumhurbaşkanlığı Kararnamesi, 13/4/2005 tarihli ve 25785 sayılı Resmî </a:t>
            </a:r>
            <a:r>
              <a:rPr lang="tr-TR" dirty="0" err="1"/>
              <a:t>Gazete’de</a:t>
            </a:r>
            <a:r>
              <a:rPr lang="tr-TR" dirty="0"/>
              <a:t> yayımlanan Kamu Görevlileri Etik Davranış İlkeleri ile Başvuru Usul ve Esasları Hakkında Yönetmelik, 7/7/2018 tarihli ve 30471 sayılı Resmî </a:t>
            </a:r>
            <a:r>
              <a:rPr lang="tr-TR" dirty="0" err="1"/>
              <a:t>Gazete’de</a:t>
            </a:r>
            <a:r>
              <a:rPr lang="tr-TR" dirty="0"/>
              <a:t> yayımlanan Özel Eğitim Hizmetleri Yönetmeliği ve 14/8/2020 tarihli ve 31213 sayılı Resmî </a:t>
            </a:r>
            <a:r>
              <a:rPr lang="tr-TR" dirty="0" err="1"/>
              <a:t>Gazete’de</a:t>
            </a:r>
            <a:r>
              <a:rPr lang="tr-TR" dirty="0"/>
              <a:t> yayımlanan Millî Eğitim Bakanlığı Rehberlik ve Psikolojik Danışma Hizmetleri Yönetmeliği hükümlerine dayanılarak hazırlanmıştır. </a:t>
            </a:r>
          </a:p>
        </p:txBody>
      </p:sp>
    </p:spTree>
    <p:extLst>
      <p:ext uri="{BB962C8B-B14F-4D97-AF65-F5344CB8AC3E}">
        <p14:creationId xmlns:p14="http://schemas.microsoft.com/office/powerpoint/2010/main" xmlns="" val="373966926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Tanımlar ve Kısaltmalar</a:t>
            </a:r>
            <a:endParaRPr lang="tr-TR" dirty="0"/>
          </a:p>
        </p:txBody>
      </p:sp>
      <p:sp>
        <p:nvSpPr>
          <p:cNvPr id="3" name="İçerik Yer Tutucusu 2"/>
          <p:cNvSpPr>
            <a:spLocks noGrp="1"/>
          </p:cNvSpPr>
          <p:nvPr>
            <p:ph idx="1"/>
          </p:nvPr>
        </p:nvSpPr>
        <p:spPr>
          <a:xfrm>
            <a:off x="1097280" y="1845733"/>
            <a:ext cx="10058400" cy="4528689"/>
          </a:xfrm>
        </p:spPr>
        <p:txBody>
          <a:bodyPr>
            <a:normAutofit/>
          </a:bodyPr>
          <a:lstStyle/>
          <a:p>
            <a:r>
              <a:rPr lang="tr-TR" sz="2400" dirty="0"/>
              <a:t>MADDE 4- (1) Bu Yönergede geçen; </a:t>
            </a:r>
            <a:endParaRPr lang="tr-TR" sz="2400" dirty="0" smtClean="0"/>
          </a:p>
          <a:p>
            <a:r>
              <a:rPr lang="tr-TR" sz="2400" dirty="0" smtClean="0"/>
              <a:t>a</a:t>
            </a:r>
            <a:r>
              <a:rPr lang="tr-TR" sz="2400" dirty="0"/>
              <a:t>) Bakanlık: Millî Eğitim Bakanlığını, </a:t>
            </a:r>
            <a:endParaRPr lang="tr-TR" sz="2400" dirty="0" smtClean="0"/>
          </a:p>
          <a:p>
            <a:r>
              <a:rPr lang="tr-TR" sz="2400" dirty="0" smtClean="0"/>
              <a:t>b</a:t>
            </a:r>
            <a:r>
              <a:rPr lang="tr-TR" sz="2400" dirty="0"/>
              <a:t>) BEP: Bireyselleştirilmiş eğitim programını, </a:t>
            </a:r>
            <a:endParaRPr lang="tr-TR" sz="2400" dirty="0" smtClean="0"/>
          </a:p>
          <a:p>
            <a:r>
              <a:rPr lang="tr-TR" sz="2400" dirty="0" smtClean="0"/>
              <a:t>c</a:t>
            </a:r>
            <a:r>
              <a:rPr lang="tr-TR" sz="2400" dirty="0"/>
              <a:t>) BİLSEM: Bilim ve sanat merkezini, </a:t>
            </a:r>
            <a:endParaRPr lang="tr-TR" sz="2400" dirty="0" smtClean="0"/>
          </a:p>
          <a:p>
            <a:r>
              <a:rPr lang="tr-TR" sz="2400" dirty="0" smtClean="0"/>
              <a:t>ç</a:t>
            </a:r>
            <a:r>
              <a:rPr lang="tr-TR" sz="2400" dirty="0"/>
              <a:t>) Etik ikilem: Özel eğitim hizmetlerinin yürütülmesinde görev alan kişilerin karar alma ve hizmetleri sunma sürecinde yaşanabilecek iki veya daha fazla değerin çatışma halini, </a:t>
            </a:r>
            <a:endParaRPr lang="tr-TR" sz="2400" dirty="0" smtClean="0"/>
          </a:p>
          <a:p>
            <a:r>
              <a:rPr lang="tr-TR" sz="2400" dirty="0" smtClean="0"/>
              <a:t>d</a:t>
            </a:r>
            <a:r>
              <a:rPr lang="tr-TR" sz="2400" dirty="0"/>
              <a:t>) Etik ilke: Özel eğitim hizmetlerinin yürütülmesinde görev alan kişilerin uyması gereken ulusal ve uluslararası alanda belirlenen ilkeyi</a:t>
            </a:r>
            <a:r>
              <a:rPr lang="tr-TR" sz="2400" dirty="0" smtClean="0"/>
              <a:t>,</a:t>
            </a:r>
          </a:p>
          <a:p>
            <a:r>
              <a:rPr lang="tr-TR" sz="2400" dirty="0" smtClean="0"/>
              <a:t> </a:t>
            </a:r>
            <a:r>
              <a:rPr lang="tr-TR" sz="2400" dirty="0"/>
              <a:t>e) Genel Müdürlük: Özel Eğitim ve Rehberlik Hizmetleri Genel Müdürlüğünü, </a:t>
            </a:r>
            <a:endParaRPr lang="tr-TR" sz="2400" dirty="0" smtClean="0"/>
          </a:p>
        </p:txBody>
      </p:sp>
    </p:spTree>
    <p:extLst>
      <p:ext uri="{BB962C8B-B14F-4D97-AF65-F5344CB8AC3E}">
        <p14:creationId xmlns:p14="http://schemas.microsoft.com/office/powerpoint/2010/main" xmlns="" val="388297737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lvl="0">
              <a:buClr>
                <a:srgbClr val="E48312"/>
              </a:buClr>
            </a:pPr>
            <a:r>
              <a:rPr lang="tr-TR" sz="2400" dirty="0" smtClean="0">
                <a:solidFill>
                  <a:srgbClr val="000000">
                    <a:lumMod val="75000"/>
                    <a:lumOff val="25000"/>
                  </a:srgbClr>
                </a:solidFill>
              </a:rPr>
              <a:t>f) Özel eğitim ihtiyacı olan öğrenci: Bireysel ve gelişim özellikleri ile eğitim yeterlilikleri açısından normal gelişim gösteren akranlarından anlamlı düzeyde farklılık gösteren bireyi, </a:t>
            </a:r>
          </a:p>
          <a:p>
            <a:pPr lvl="0">
              <a:buClr>
                <a:srgbClr val="E48312"/>
              </a:buClr>
            </a:pPr>
            <a:r>
              <a:rPr lang="tr-TR" sz="2400" dirty="0" smtClean="0">
                <a:solidFill>
                  <a:srgbClr val="000000">
                    <a:lumMod val="75000"/>
                    <a:lumOff val="25000"/>
                  </a:srgbClr>
                </a:solidFill>
              </a:rPr>
              <a:t>g) RAM: Rehberlik ve araştırma merkezini,</a:t>
            </a:r>
          </a:p>
          <a:p>
            <a:pPr lvl="0">
              <a:buClr>
                <a:srgbClr val="E48312"/>
              </a:buClr>
            </a:pPr>
            <a:r>
              <a:rPr lang="tr-TR" sz="2400" dirty="0" smtClean="0">
                <a:solidFill>
                  <a:srgbClr val="000000">
                    <a:lumMod val="75000"/>
                    <a:lumOff val="25000"/>
                  </a:srgbClr>
                </a:solidFill>
              </a:rPr>
              <a:t> ğ) Rehberlik ve psikolojik danışma servisi: Eğitim kurumlarındaki rehberlik ve psikolojik danışma hizmetlerinin yürütüldüğü ve koordinasyonunun sağlandığı birimi,</a:t>
            </a:r>
          </a:p>
          <a:p>
            <a:pPr lvl="0">
              <a:buClr>
                <a:srgbClr val="E48312"/>
              </a:buClr>
            </a:pPr>
            <a:r>
              <a:rPr lang="tr-TR" sz="2400" dirty="0" smtClean="0">
                <a:solidFill>
                  <a:srgbClr val="000000">
                    <a:lumMod val="75000"/>
                    <a:lumOff val="25000"/>
                  </a:srgbClr>
                </a:solidFill>
              </a:rPr>
              <a:t> h) Veli: Öğrencinin annesi, babası, vasi veya yasal sorumluluğunu üstlenen kişiyi, ifade eder.</a:t>
            </a:r>
          </a:p>
          <a:p>
            <a:endParaRPr lang="tr-TR" sz="2400" dirty="0"/>
          </a:p>
        </p:txBody>
      </p:sp>
    </p:spTree>
    <p:extLst>
      <p:ext uri="{BB962C8B-B14F-4D97-AF65-F5344CB8AC3E}">
        <p14:creationId xmlns:p14="http://schemas.microsoft.com/office/powerpoint/2010/main" xmlns="" val="96486583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a:solidFill>
                  <a:schemeClr val="tx1"/>
                </a:solidFill>
              </a:rPr>
              <a:t>İKİNCİ BÖLÜM </a:t>
            </a:r>
            <a:r>
              <a:rPr lang="tr-TR" b="1" dirty="0" smtClean="0">
                <a:solidFill>
                  <a:schemeClr val="tx1"/>
                </a:solidFill>
              </a:rPr>
              <a:t/>
            </a:r>
            <a:br>
              <a:rPr lang="tr-TR" b="1" dirty="0" smtClean="0">
                <a:solidFill>
                  <a:schemeClr val="tx1"/>
                </a:solidFill>
              </a:rPr>
            </a:br>
            <a:r>
              <a:rPr lang="tr-TR" b="1" dirty="0" smtClean="0">
                <a:solidFill>
                  <a:schemeClr val="tx1"/>
                </a:solidFill>
              </a:rPr>
              <a:t>Temel </a:t>
            </a:r>
            <a:r>
              <a:rPr lang="tr-TR" b="1" dirty="0">
                <a:solidFill>
                  <a:schemeClr val="tx1"/>
                </a:solidFill>
              </a:rPr>
              <a:t>Etik İlkeler</a:t>
            </a:r>
          </a:p>
        </p:txBody>
      </p:sp>
      <p:sp>
        <p:nvSpPr>
          <p:cNvPr id="3" name="İçerik Yer Tutucusu 2"/>
          <p:cNvSpPr>
            <a:spLocks noGrp="1"/>
          </p:cNvSpPr>
          <p:nvPr>
            <p:ph idx="1"/>
          </p:nvPr>
        </p:nvSpPr>
        <p:spPr/>
        <p:txBody>
          <a:bodyPr>
            <a:noAutofit/>
          </a:bodyPr>
          <a:lstStyle/>
          <a:p>
            <a:r>
              <a:rPr lang="tr-TR" sz="2400" dirty="0"/>
              <a:t>Özel eğitim hizmetlerinin etik ilkeleri </a:t>
            </a:r>
            <a:endParaRPr lang="tr-TR" sz="2400" dirty="0" smtClean="0"/>
          </a:p>
          <a:p>
            <a:r>
              <a:rPr lang="tr-TR" sz="2400" dirty="0" smtClean="0"/>
              <a:t>MADDE </a:t>
            </a:r>
            <a:r>
              <a:rPr lang="tr-TR" sz="2400" dirty="0"/>
              <a:t>5- (1) Özel eğitim hizmetlerinin planlanması, yürütülmesi ve izlenmesinde; </a:t>
            </a:r>
            <a:endParaRPr lang="tr-TR" sz="2400" dirty="0" smtClean="0"/>
          </a:p>
          <a:p>
            <a:r>
              <a:rPr lang="tr-TR" sz="2400" dirty="0" smtClean="0"/>
              <a:t>a</a:t>
            </a:r>
            <a:r>
              <a:rPr lang="tr-TR" sz="2400" dirty="0"/>
              <a:t>) Eğitim hakkı ve erişilebilirlik</a:t>
            </a:r>
            <a:r>
              <a:rPr lang="tr-TR" sz="2400" dirty="0" smtClean="0"/>
              <a:t>,</a:t>
            </a:r>
          </a:p>
          <a:p>
            <a:r>
              <a:rPr lang="tr-TR" sz="2400" dirty="0" smtClean="0"/>
              <a:t> </a:t>
            </a:r>
            <a:r>
              <a:rPr lang="tr-TR" sz="2400" dirty="0"/>
              <a:t>b) Adalet ve eşitlik, </a:t>
            </a:r>
            <a:endParaRPr lang="tr-TR" sz="2400" dirty="0" smtClean="0"/>
          </a:p>
          <a:p>
            <a:r>
              <a:rPr lang="tr-TR" sz="2400" dirty="0" smtClean="0"/>
              <a:t>c</a:t>
            </a:r>
            <a:r>
              <a:rPr lang="tr-TR" sz="2400" dirty="0"/>
              <a:t>) Tarafsızlık ve dürüstlük, </a:t>
            </a:r>
            <a:endParaRPr lang="tr-TR" sz="2400" dirty="0" smtClean="0"/>
          </a:p>
          <a:p>
            <a:r>
              <a:rPr lang="tr-TR" sz="2400" dirty="0" smtClean="0"/>
              <a:t>ç</a:t>
            </a:r>
            <a:r>
              <a:rPr lang="tr-TR" sz="2400" dirty="0"/>
              <a:t>) Gizlilik ve mahremiyet, </a:t>
            </a:r>
            <a:endParaRPr lang="tr-TR" sz="2400" dirty="0" smtClean="0"/>
          </a:p>
          <a:p>
            <a:r>
              <a:rPr lang="tr-TR" sz="2400" dirty="0" smtClean="0"/>
              <a:t>d</a:t>
            </a:r>
            <a:r>
              <a:rPr lang="tr-TR" sz="2400" dirty="0"/>
              <a:t>) Öğrencinin yüksek yararı, </a:t>
            </a:r>
            <a:endParaRPr lang="tr-TR" sz="2400" dirty="0" smtClean="0"/>
          </a:p>
          <a:p>
            <a:r>
              <a:rPr lang="tr-TR" sz="2400" dirty="0" smtClean="0"/>
              <a:t>e</a:t>
            </a:r>
            <a:r>
              <a:rPr lang="tr-TR" sz="2400" dirty="0"/>
              <a:t>) Bireye ve özerkliğine saygı</a:t>
            </a:r>
          </a:p>
        </p:txBody>
      </p:sp>
    </p:spTree>
    <p:extLst>
      <p:ext uri="{BB962C8B-B14F-4D97-AF65-F5344CB8AC3E}">
        <p14:creationId xmlns:p14="http://schemas.microsoft.com/office/powerpoint/2010/main" xmlns="" val="339346433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r>
              <a:rPr lang="tr-TR" sz="2400" dirty="0"/>
              <a:t>f) Kapsayıcılık ve bütüncül yaklaşım, </a:t>
            </a:r>
            <a:endParaRPr lang="tr-TR" sz="2400" dirty="0" smtClean="0"/>
          </a:p>
          <a:p>
            <a:r>
              <a:rPr lang="tr-TR" sz="2400" dirty="0" smtClean="0"/>
              <a:t>g</a:t>
            </a:r>
            <a:r>
              <a:rPr lang="tr-TR" sz="2400" dirty="0"/>
              <a:t>) Bilimsellik</a:t>
            </a:r>
            <a:r>
              <a:rPr lang="tr-TR" sz="2400" dirty="0" smtClean="0"/>
              <a:t>,</a:t>
            </a:r>
          </a:p>
          <a:p>
            <a:r>
              <a:rPr lang="tr-TR" sz="2400" dirty="0" smtClean="0"/>
              <a:t> </a:t>
            </a:r>
            <a:r>
              <a:rPr lang="tr-TR" sz="2400" dirty="0"/>
              <a:t>ğ) İş birliği, </a:t>
            </a:r>
            <a:endParaRPr lang="tr-TR" sz="2400" dirty="0" smtClean="0"/>
          </a:p>
          <a:p>
            <a:r>
              <a:rPr lang="tr-TR" sz="2400" dirty="0" smtClean="0"/>
              <a:t>h</a:t>
            </a:r>
            <a:r>
              <a:rPr lang="tr-TR" sz="2400" dirty="0"/>
              <a:t>) Sorumluluk</a:t>
            </a:r>
            <a:r>
              <a:rPr lang="tr-TR" sz="2400" dirty="0" smtClean="0"/>
              <a:t>,</a:t>
            </a:r>
          </a:p>
          <a:p>
            <a:r>
              <a:rPr lang="tr-TR" sz="2400" dirty="0" smtClean="0"/>
              <a:t> </a:t>
            </a:r>
            <a:r>
              <a:rPr lang="tr-TR" sz="2400" dirty="0"/>
              <a:t>ı) Çıkar çatışmalarından kaçınma, </a:t>
            </a:r>
            <a:endParaRPr lang="tr-TR" sz="2400" dirty="0" smtClean="0"/>
          </a:p>
          <a:p>
            <a:r>
              <a:rPr lang="tr-TR" sz="2400" dirty="0" smtClean="0"/>
              <a:t>ilkeleri </a:t>
            </a:r>
            <a:r>
              <a:rPr lang="tr-TR" sz="2400" dirty="0"/>
              <a:t>esastır. </a:t>
            </a:r>
          </a:p>
        </p:txBody>
      </p:sp>
    </p:spTree>
    <p:extLst>
      <p:ext uri="{BB962C8B-B14F-4D97-AF65-F5344CB8AC3E}">
        <p14:creationId xmlns:p14="http://schemas.microsoft.com/office/powerpoint/2010/main" xmlns="" val="178702346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a:solidFill>
                  <a:schemeClr val="tx1"/>
                </a:solidFill>
              </a:rPr>
              <a:t>ÜÇÜNCÜ </a:t>
            </a:r>
            <a:r>
              <a:rPr lang="tr-TR" b="1" dirty="0" smtClean="0">
                <a:solidFill>
                  <a:schemeClr val="tx1"/>
                </a:solidFill>
              </a:rPr>
              <a:t>BÖLÜM</a:t>
            </a:r>
            <a:br>
              <a:rPr lang="tr-TR" b="1" dirty="0" smtClean="0">
                <a:solidFill>
                  <a:schemeClr val="tx1"/>
                </a:solidFill>
              </a:rPr>
            </a:br>
            <a:r>
              <a:rPr lang="tr-TR" b="1" dirty="0" smtClean="0">
                <a:solidFill>
                  <a:schemeClr val="tx1"/>
                </a:solidFill>
              </a:rPr>
              <a:t> </a:t>
            </a:r>
            <a:r>
              <a:rPr lang="tr-TR" b="1" dirty="0">
                <a:solidFill>
                  <a:schemeClr val="tx1"/>
                </a:solidFill>
              </a:rPr>
              <a:t>Görev, Yetki ve Sorumluluklar</a:t>
            </a:r>
          </a:p>
        </p:txBody>
      </p:sp>
      <p:sp>
        <p:nvSpPr>
          <p:cNvPr id="3" name="İçerik Yer Tutucusu 2"/>
          <p:cNvSpPr>
            <a:spLocks noGrp="1"/>
          </p:cNvSpPr>
          <p:nvPr>
            <p:ph idx="1"/>
          </p:nvPr>
        </p:nvSpPr>
        <p:spPr>
          <a:xfrm>
            <a:off x="879231" y="1845733"/>
            <a:ext cx="10498015" cy="4528689"/>
          </a:xfrm>
        </p:spPr>
        <p:txBody>
          <a:bodyPr>
            <a:normAutofit/>
          </a:bodyPr>
          <a:lstStyle/>
          <a:p>
            <a:r>
              <a:rPr lang="tr-TR" dirty="0"/>
              <a:t>Genel Müdürlüğün görev, yetki ve sorumlulukları </a:t>
            </a:r>
            <a:endParaRPr lang="tr-TR" dirty="0" smtClean="0"/>
          </a:p>
          <a:p>
            <a:r>
              <a:rPr lang="tr-TR" dirty="0" smtClean="0"/>
              <a:t>MADDE </a:t>
            </a:r>
            <a:r>
              <a:rPr lang="tr-TR" dirty="0"/>
              <a:t>6- (1) Genel Müdürlüğün özel eğitim hizmetlerinin etik ilkeler doğrultusunda yürütülmesine ilişkin görevleri şunlardır: </a:t>
            </a:r>
            <a:endParaRPr lang="tr-TR" dirty="0" smtClean="0"/>
          </a:p>
          <a:p>
            <a:r>
              <a:rPr lang="tr-TR" dirty="0" smtClean="0"/>
              <a:t>a</a:t>
            </a:r>
            <a:r>
              <a:rPr lang="tr-TR" dirty="0"/>
              <a:t>) Görev ve sorumluluklarını yerine getirirken tüm etik ilkeleri göz önünde bulundurur</a:t>
            </a:r>
            <a:r>
              <a:rPr lang="tr-TR" dirty="0" smtClean="0"/>
              <a:t>.</a:t>
            </a:r>
          </a:p>
          <a:p>
            <a:r>
              <a:rPr lang="tr-TR" dirty="0" smtClean="0"/>
              <a:t> </a:t>
            </a:r>
            <a:r>
              <a:rPr lang="tr-TR" dirty="0"/>
              <a:t>b) Özel eğitim ihtiyacı olan öğrencilerin sosyal duygusal, akademik ve mesleki gelişimini destekleyici politikaları etik ilkeler çerçevesinde geliştirir</a:t>
            </a:r>
            <a:r>
              <a:rPr lang="tr-TR" dirty="0" smtClean="0"/>
              <a:t>.</a:t>
            </a:r>
          </a:p>
          <a:p>
            <a:r>
              <a:rPr lang="tr-TR" dirty="0" smtClean="0"/>
              <a:t> </a:t>
            </a:r>
            <a:r>
              <a:rPr lang="tr-TR" dirty="0"/>
              <a:t>c) Yürütülen ve planlanan çalışmalarda farklı kurum ve kişilerle etik ilkeler kapsamında iş birliği yapmaya özen gösterir</a:t>
            </a:r>
            <a:r>
              <a:rPr lang="tr-TR" dirty="0" smtClean="0"/>
              <a:t>.</a:t>
            </a:r>
          </a:p>
          <a:p>
            <a:r>
              <a:rPr lang="tr-TR" dirty="0" smtClean="0"/>
              <a:t> </a:t>
            </a:r>
            <a:r>
              <a:rPr lang="tr-TR" dirty="0"/>
              <a:t>ç) Özel eğitim ihtiyacı olan öğrencilere yönelik hazırlanan ve yürütülen programların etik ilkeler kapsamında bilimsel standartlara uygun olmasını sağlar ve uygulamaları denetler. </a:t>
            </a:r>
            <a:endParaRPr lang="tr-TR" dirty="0" smtClean="0"/>
          </a:p>
          <a:p>
            <a:r>
              <a:rPr lang="tr-TR" dirty="0" smtClean="0"/>
              <a:t>d</a:t>
            </a:r>
            <a:r>
              <a:rPr lang="tr-TR" dirty="0"/>
              <a:t>) İntikal eden soruşturmalarda ve sorunlarda etik ilkeleri göz önünde bulundurarak gerekli iş ve işlemleri </a:t>
            </a:r>
            <a:r>
              <a:rPr lang="tr-TR" dirty="0" smtClean="0"/>
              <a:t>yürütür.</a:t>
            </a:r>
            <a:endParaRPr lang="tr-TR" dirty="0"/>
          </a:p>
        </p:txBody>
      </p:sp>
    </p:spTree>
    <p:extLst>
      <p:ext uri="{BB962C8B-B14F-4D97-AF65-F5344CB8AC3E}">
        <p14:creationId xmlns:p14="http://schemas.microsoft.com/office/powerpoint/2010/main" xmlns="" val="2421332160"/>
      </p:ext>
    </p:extLst>
  </p:cSld>
  <p:clrMapOvr>
    <a:masterClrMapping/>
  </p:clrMapOvr>
</p:sld>
</file>

<file path=ppt/theme/theme1.xml><?xml version="1.0" encoding="utf-8"?>
<a:theme xmlns:a="http://schemas.openxmlformats.org/drawingml/2006/main" name="Geçmişe bakış">
  <a:themeElements>
    <a:clrScheme name="Geçmişe bakış">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Geçmişe bakış">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eçmişe bakış">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xmlns="" name="Retrospect" id="{5F128B03-DCCA-4EEB-AB3B-CF2899314A46}" vid="{3F1AAB62-24C6-49D2-8E01-B56FAC9A3DCD}"/>
    </a:ext>
  </a:extLst>
</a:theme>
</file>

<file path=docProps/app.xml><?xml version="1.0" encoding="utf-8"?>
<Properties xmlns="http://schemas.openxmlformats.org/officeDocument/2006/extended-properties" xmlns:vt="http://schemas.openxmlformats.org/officeDocument/2006/docPropsVTypes">
  <Template>Retrospect</Template>
  <TotalTime>74</TotalTime>
  <Words>4093</Words>
  <Application>Microsoft Office PowerPoint</Application>
  <PresentationFormat>Özel</PresentationFormat>
  <Paragraphs>221</Paragraphs>
  <Slides>38</Slides>
  <Notes>0</Notes>
  <HiddenSlides>0</HiddenSlides>
  <MMClips>0</MMClips>
  <ScaleCrop>false</ScaleCrop>
  <HeadingPairs>
    <vt:vector size="4" baseType="variant">
      <vt:variant>
        <vt:lpstr>Tema</vt:lpstr>
      </vt:variant>
      <vt:variant>
        <vt:i4>1</vt:i4>
      </vt:variant>
      <vt:variant>
        <vt:lpstr>Slayt Başlıkları</vt:lpstr>
      </vt:variant>
      <vt:variant>
        <vt:i4>38</vt:i4>
      </vt:variant>
    </vt:vector>
  </HeadingPairs>
  <TitlesOfParts>
    <vt:vector size="39" baseType="lpstr">
      <vt:lpstr>Geçmişe bakış</vt:lpstr>
      <vt:lpstr>MİLLİ EĞİTİM BAKANLIĞI ÖZEL EĞİTİM HİZMETLERİ ETİK YÖNERGESİ </vt:lpstr>
      <vt:lpstr>MİLLÎ EĞİTİM BAKANLIĞI ÖZEL EĞİTİM HİZMETLERİ ETİK YÖNERGESİ BİRİNCİ BÖLÜM Başlangıç Hükümleri</vt:lpstr>
      <vt:lpstr>Slayt 3</vt:lpstr>
      <vt:lpstr>Dayanak</vt:lpstr>
      <vt:lpstr>Tanımlar ve Kısaltmalar</vt:lpstr>
      <vt:lpstr>Slayt 6</vt:lpstr>
      <vt:lpstr>İKİNCİ BÖLÜM  Temel Etik İlkeler</vt:lpstr>
      <vt:lpstr>Slayt 8</vt:lpstr>
      <vt:lpstr>ÜÇÜNCÜ BÖLÜM  Görev, Yetki ve Sorumluluklar</vt:lpstr>
      <vt:lpstr>Yöneticilerin görev, yetki ve sorumlulukları</vt:lpstr>
      <vt:lpstr>Slayt 11</vt:lpstr>
      <vt:lpstr>Slayt 12</vt:lpstr>
      <vt:lpstr>Slayt 13</vt:lpstr>
      <vt:lpstr>Slayt 14</vt:lpstr>
      <vt:lpstr>Slayt 15</vt:lpstr>
      <vt:lpstr>Slayt 16</vt:lpstr>
      <vt:lpstr>Slayt 17</vt:lpstr>
      <vt:lpstr>Öğretmenlerin görev, yetki ve sorumlulukları</vt:lpstr>
      <vt:lpstr>Slayt 19</vt:lpstr>
      <vt:lpstr>Slayt 20</vt:lpstr>
      <vt:lpstr>b) Adalet ve eşitlik etik ilkesi kapsamında;</vt:lpstr>
      <vt:lpstr>Slayt 22</vt:lpstr>
      <vt:lpstr>c) Tarafsızlık ve dürüstlük etik ilkesi kapsamında;</vt:lpstr>
      <vt:lpstr>ç) Gizlilik ve mahremiyet etik ilkesi kapsamında;</vt:lpstr>
      <vt:lpstr>Slayt 25</vt:lpstr>
      <vt:lpstr>d) Öğrencinin yüksek yararı etik ilkesi kapsamında; </vt:lpstr>
      <vt:lpstr>Slayt 27</vt:lpstr>
      <vt:lpstr>e) Bireye ve özerkliğine saygı etik ilkesi kapsamında;</vt:lpstr>
      <vt:lpstr>f) Kapsayıcılık ve bütüncül yaklaşım etik ilkesi kapsamında;</vt:lpstr>
      <vt:lpstr>Slayt 30</vt:lpstr>
      <vt:lpstr>g) Bilimsellik etik ilkesi kapsamında;</vt:lpstr>
      <vt:lpstr>Slayt 32</vt:lpstr>
      <vt:lpstr>ğ) İş birliği etik ilkesi kapsamında</vt:lpstr>
      <vt:lpstr>Slayt 34</vt:lpstr>
      <vt:lpstr>Slayt 35</vt:lpstr>
      <vt:lpstr>ı) Çıkar çatışmalarından kaçınma etik ilkesi kapsamında; </vt:lpstr>
      <vt:lpstr>DÖRDÜNCÜ BÖLÜM  Yürürlük ve Yürütme  Yürürlük</vt:lpstr>
      <vt:lpstr>Slayt 38</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MİLLİ EĞİTİM BAKANLIĞI ÖZEL EĞİTİM HİZMETLERİ ETİK YÖNERGESİ</dc:title>
  <dc:creator>Pc3</dc:creator>
  <cp:lastModifiedBy>ram_pc3</cp:lastModifiedBy>
  <cp:revision>10</cp:revision>
  <dcterms:created xsi:type="dcterms:W3CDTF">2025-09-11T08:16:17Z</dcterms:created>
  <dcterms:modified xsi:type="dcterms:W3CDTF">2025-09-12T11:11:09Z</dcterms:modified>
</cp:coreProperties>
</file>