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959" autoAdjust="0"/>
    <p:restoredTop sz="94660"/>
  </p:normalViewPr>
  <p:slideViewPr>
    <p:cSldViewPr snapToGrid="0">
      <p:cViewPr varScale="1">
        <p:scale>
          <a:sx n="94" d="100"/>
          <a:sy n="94" d="100"/>
        </p:scale>
        <p:origin x="91" y="20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presProps" Target="presProps.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242851"/>
            <a:ext cx="8968084" cy="275942"/>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111716" y="4243845"/>
            <a:ext cx="3077108" cy="276940"/>
          </a:xfrm>
          <a:prstGeom prst="rect">
            <a:avLst/>
          </a:prstGeom>
        </p:spPr>
      </p:pic>
      <p:sp>
        <p:nvSpPr>
          <p:cNvPr id="9" name="Rectangle 8"/>
          <p:cNvSpPr/>
          <p:nvPr/>
        </p:nvSpPr>
        <p:spPr bwMode="ltGray">
          <a:xfrm>
            <a:off x="0" y="2590078"/>
            <a:ext cx="8968085" cy="1660332"/>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9111715" y="2590078"/>
            <a:ext cx="3077109" cy="166033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680322" y="2733709"/>
            <a:ext cx="8144134" cy="1373070"/>
          </a:xfrm>
        </p:spPr>
        <p:txBody>
          <a:bodyPr anchor="b">
            <a:noAutofit/>
          </a:bodyPr>
          <a:lstStyle>
            <a:lvl1pPr algn="r">
              <a:defRPr sz="5400"/>
            </a:lvl1pPr>
          </a:lstStyle>
          <a:p>
            <a:r>
              <a:rPr lang="tr-TR" smtClean="0"/>
              <a:t>Asıl başlık stili için tıklatın</a:t>
            </a:r>
            <a:endParaRPr lang="en-US" dirty="0"/>
          </a:p>
        </p:txBody>
      </p:sp>
      <p:sp>
        <p:nvSpPr>
          <p:cNvPr id="3" name="Subtitle 2"/>
          <p:cNvSpPr>
            <a:spLocks noGrp="1"/>
          </p:cNvSpPr>
          <p:nvPr>
            <p:ph type="subTitle" idx="1"/>
          </p:nvPr>
        </p:nvSpPr>
        <p:spPr>
          <a:xfrm>
            <a:off x="680322" y="4394039"/>
            <a:ext cx="8144134" cy="1117687"/>
          </a:xfrm>
        </p:spPr>
        <p:txBody>
          <a:bodyPr>
            <a:normAutofit/>
          </a:bodyPr>
          <a:lstStyle>
            <a:lvl1pPr marL="0" indent="0" algn="r">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p:txBody>
          <a:bodyPr/>
          <a:lstStyle/>
          <a:p>
            <a:fld id="{78ABE3C1-DBE1-495D-B57B-2849774B866A}" type="datetimeFigureOut">
              <a:rPr lang="en-US" dirty="0"/>
              <a:t>9/12/2025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9255346" y="2750337"/>
            <a:ext cx="1171888" cy="1356442"/>
          </a:xfrm>
        </p:spPr>
        <p:txBody>
          <a:bodyPr/>
          <a:lstStyle/>
          <a:p>
            <a:fld id="{6D22F896-40B5-4ADD-8801-0D06FADFA095}" type="slidenum">
              <a:rPr lang="en-US" dirty="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Yazılı Panoramik Resim">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0" name="Rectangle 9"/>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4711616"/>
            <a:ext cx="9613859" cy="453051"/>
          </a:xfrm>
        </p:spPr>
        <p:txBody>
          <a:bodyPr anchor="b">
            <a:normAutofit/>
          </a:bodyPr>
          <a:lstStyle>
            <a:lvl1pPr>
              <a:defRPr sz="240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680322" y="609597"/>
            <a:ext cx="9613859" cy="3589575"/>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680319" y="5169583"/>
            <a:ext cx="9613862" cy="622971"/>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446C117F-5CCF-4837-BE5F-2B92066CAFAF}" type="datetimeFigureOut">
              <a:rPr lang="en-US" dirty="0"/>
              <a:t>9/12/2025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11309"/>
            <a:ext cx="1154151" cy="1090789"/>
          </a:xfrm>
        </p:spPr>
        <p:txBody>
          <a:bodyPr/>
          <a:lstStyle/>
          <a:p>
            <a:fld id="{6D22F896-40B5-4ADD-8801-0D06FADFA09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0" name="Rectangle 9"/>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609597"/>
            <a:ext cx="9613858" cy="3592750"/>
          </a:xfrm>
        </p:spPr>
        <p:txBody>
          <a:bodyPr anchor="ctr"/>
          <a:lstStyle>
            <a:lvl1pPr>
              <a:defRPr sz="3200"/>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680322" y="4711615"/>
            <a:ext cx="9613859" cy="1090789"/>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84EB90BD-B6CE-46B7-997F-7313B992CCDC}" type="datetimeFigureOut">
              <a:rPr lang="en-US" dirty="0"/>
              <a:t>9/12/2025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11615"/>
            <a:ext cx="1154151" cy="1090789"/>
          </a:xfrm>
        </p:spPr>
        <p:txBody>
          <a:bodyPr/>
          <a:lstStyle/>
          <a:p>
            <a:fld id="{6D22F896-40B5-4ADD-8801-0D06FADFA095}" type="slidenum">
              <a:rPr lang="en-US" dirty="0"/>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pic>
        <p:nvPicPr>
          <p:cNvPr id="11" name="Picture 10"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13" name="Picture 12"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4" name="Rectangle 13"/>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127856" y="609598"/>
            <a:ext cx="8718877" cy="3036061"/>
          </a:xfrm>
        </p:spPr>
        <p:txBody>
          <a:bodyPr anchor="ctr"/>
          <a:lstStyle>
            <a:lvl1pPr>
              <a:defRPr sz="3200"/>
            </a:lvl1pPr>
          </a:lstStyle>
          <a:p>
            <a:r>
              <a:rPr lang="tr-TR" smtClean="0"/>
              <a:t>Asıl başlık stili için tıklatın</a:t>
            </a:r>
            <a:endParaRPr lang="en-US" dirty="0"/>
          </a:p>
        </p:txBody>
      </p:sp>
      <p:sp>
        <p:nvSpPr>
          <p:cNvPr id="12" name="Text Placeholder 3"/>
          <p:cNvSpPr>
            <a:spLocks noGrp="1"/>
          </p:cNvSpPr>
          <p:nvPr>
            <p:ph type="body" sz="half" idx="13"/>
          </p:nvPr>
        </p:nvSpPr>
        <p:spPr>
          <a:xfrm>
            <a:off x="1402288" y="3653379"/>
            <a:ext cx="815657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4" name="Text Placeholder 3"/>
          <p:cNvSpPr>
            <a:spLocks noGrp="1"/>
          </p:cNvSpPr>
          <p:nvPr>
            <p:ph type="body" sz="half" idx="2"/>
          </p:nvPr>
        </p:nvSpPr>
        <p:spPr>
          <a:xfrm>
            <a:off x="680322" y="4711615"/>
            <a:ext cx="9613859" cy="1090789"/>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CDB9D11F-B188-461D-B23F-39381795C052}" type="datetimeFigureOut">
              <a:rPr lang="en-US" dirty="0"/>
              <a:t>9/12/2025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09925"/>
            <a:ext cx="1154151" cy="1090789"/>
          </a:xfrm>
        </p:spPr>
        <p:txBody>
          <a:bodyPr/>
          <a:lstStyle/>
          <a:p>
            <a:fld id="{6D22F896-40B5-4ADD-8801-0D06FADFA095}" type="slidenum">
              <a:rPr lang="en-US" dirty="0"/>
              <a:t>‹#›</a:t>
            </a:fld>
            <a:endParaRPr lang="en-US" dirty="0"/>
          </a:p>
        </p:txBody>
      </p:sp>
      <p:sp>
        <p:nvSpPr>
          <p:cNvPr id="16" name="TextBox 15"/>
          <p:cNvSpPr txBox="1"/>
          <p:nvPr/>
        </p:nvSpPr>
        <p:spPr>
          <a:xfrm>
            <a:off x="583572" y="748116"/>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7200" dirty="0">
                <a:solidFill>
                  <a:schemeClr val="tx1"/>
                </a:solidFill>
                <a:effectLst/>
              </a:rPr>
              <a:t>“</a:t>
            </a:r>
          </a:p>
        </p:txBody>
      </p:sp>
      <p:sp>
        <p:nvSpPr>
          <p:cNvPr id="17" name="TextBox 16"/>
          <p:cNvSpPr txBox="1"/>
          <p:nvPr/>
        </p:nvSpPr>
        <p:spPr>
          <a:xfrm>
            <a:off x="9662809" y="303352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72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pic>
        <p:nvPicPr>
          <p:cNvPr id="9" name="Picture 8"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10" name="Picture 9"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1" name="Rectangle 10"/>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Rectangle 11"/>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19" y="4711615"/>
            <a:ext cx="9613862" cy="588535"/>
          </a:xfrm>
        </p:spPr>
        <p:txBody>
          <a:bodyPr anchor="b"/>
          <a:lstStyle>
            <a:lvl1pPr>
              <a:defRPr sz="3200"/>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680320" y="5300149"/>
            <a:ext cx="9613862" cy="502255"/>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52E6D8D9-55A2-4063-B0F3-121F44549695}" type="datetimeFigureOut">
              <a:rPr lang="en-US" dirty="0"/>
              <a:t>9/12/2025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09925"/>
            <a:ext cx="1154151" cy="1090789"/>
          </a:xfrm>
        </p:spPr>
        <p:txBody>
          <a:bodyPr/>
          <a:lstStyle/>
          <a:p>
            <a:fld id="{6D22F896-40B5-4ADD-8801-0D06FADFA095}" type="slidenum">
              <a:rPr lang="en-US" dirty="0"/>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Sütun">
    <p:spTree>
      <p:nvGrpSpPr>
        <p:cNvPr id="1" name=""/>
        <p:cNvGrpSpPr/>
        <p:nvPr/>
      </p:nvGrpSpPr>
      <p:grpSpPr>
        <a:xfrm>
          <a:off x="0" y="0"/>
          <a:ext cx="0" cy="0"/>
          <a:chOff x="0" y="0"/>
          <a:chExt cx="0" cy="0"/>
        </a:xfrm>
      </p:grpSpPr>
      <p:pic>
        <p:nvPicPr>
          <p:cNvPr id="13" name="Picture 12"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4" name="Picture 13"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6" name="Rectangle 15"/>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Rectangle 16"/>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Title 1"/>
          <p:cNvSpPr>
            <a:spLocks noGrp="1"/>
          </p:cNvSpPr>
          <p:nvPr>
            <p:ph type="title"/>
          </p:nvPr>
        </p:nvSpPr>
        <p:spPr>
          <a:xfrm>
            <a:off x="669222" y="753228"/>
            <a:ext cx="9624960" cy="1080938"/>
          </a:xfrm>
        </p:spPr>
        <p:txBody>
          <a:bodyPr/>
          <a:lstStyle/>
          <a:p>
            <a:r>
              <a:rPr lang="tr-TR" smtClean="0"/>
              <a:t>Asıl başlık stili için tıklatın</a:t>
            </a:r>
            <a:endParaRPr lang="en-US" dirty="0"/>
          </a:p>
        </p:txBody>
      </p:sp>
      <p:sp>
        <p:nvSpPr>
          <p:cNvPr id="7" name="Text Placeholder 2"/>
          <p:cNvSpPr>
            <a:spLocks noGrp="1"/>
          </p:cNvSpPr>
          <p:nvPr>
            <p:ph type="body" idx="1"/>
          </p:nvPr>
        </p:nvSpPr>
        <p:spPr>
          <a:xfrm>
            <a:off x="660946" y="2336873"/>
            <a:ext cx="3070034"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8" name="Text Placeholder 3"/>
          <p:cNvSpPr>
            <a:spLocks noGrp="1"/>
          </p:cNvSpPr>
          <p:nvPr>
            <p:ph type="body" sz="half" idx="15"/>
          </p:nvPr>
        </p:nvSpPr>
        <p:spPr>
          <a:xfrm>
            <a:off x="680322" y="3022673"/>
            <a:ext cx="3049702"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9" name="Text Placeholder 4"/>
          <p:cNvSpPr>
            <a:spLocks noGrp="1"/>
          </p:cNvSpPr>
          <p:nvPr>
            <p:ph type="body" sz="quarter" idx="3"/>
          </p:nvPr>
        </p:nvSpPr>
        <p:spPr>
          <a:xfrm>
            <a:off x="3956025" y="2336873"/>
            <a:ext cx="306324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10" name="Text Placeholder 3"/>
          <p:cNvSpPr>
            <a:spLocks noGrp="1"/>
          </p:cNvSpPr>
          <p:nvPr>
            <p:ph type="body" sz="half" idx="16"/>
          </p:nvPr>
        </p:nvSpPr>
        <p:spPr>
          <a:xfrm>
            <a:off x="3945470" y="3022673"/>
            <a:ext cx="3063240"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11" name="Text Placeholder 4"/>
          <p:cNvSpPr>
            <a:spLocks noGrp="1"/>
          </p:cNvSpPr>
          <p:nvPr>
            <p:ph type="body" sz="quarter" idx="13"/>
          </p:nvPr>
        </p:nvSpPr>
        <p:spPr>
          <a:xfrm>
            <a:off x="7224156" y="2336873"/>
            <a:ext cx="307002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12" name="Text Placeholder 3"/>
          <p:cNvSpPr>
            <a:spLocks noGrp="1"/>
          </p:cNvSpPr>
          <p:nvPr>
            <p:ph type="body" sz="half" idx="17"/>
          </p:nvPr>
        </p:nvSpPr>
        <p:spPr>
          <a:xfrm>
            <a:off x="7224156" y="3022673"/>
            <a:ext cx="3070025"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3" name="Date Placeholder 2"/>
          <p:cNvSpPr>
            <a:spLocks noGrp="1"/>
          </p:cNvSpPr>
          <p:nvPr>
            <p:ph type="dt" sz="half" idx="10"/>
          </p:nvPr>
        </p:nvSpPr>
        <p:spPr/>
        <p:txBody>
          <a:bodyPr/>
          <a:lstStyle/>
          <a:p>
            <a:fld id="{D4B24536-994D-4021-A283-9F449C0DB509}" type="datetimeFigureOut">
              <a:rPr lang="en-US" dirty="0"/>
              <a:t>9/12/2025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Resim Sütunu">
    <p:spTree>
      <p:nvGrpSpPr>
        <p:cNvPr id="1" name=""/>
        <p:cNvGrpSpPr/>
        <p:nvPr/>
      </p:nvGrpSpPr>
      <p:grpSpPr>
        <a:xfrm>
          <a:off x="0" y="0"/>
          <a:ext cx="0" cy="0"/>
          <a:chOff x="0" y="0"/>
          <a:chExt cx="0" cy="0"/>
        </a:xfrm>
      </p:grpSpPr>
      <p:pic>
        <p:nvPicPr>
          <p:cNvPr id="15" name="Picture 14"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6" name="Picture 15"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7" name="Rectangle 16"/>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Title 1"/>
          <p:cNvSpPr>
            <a:spLocks noGrp="1"/>
          </p:cNvSpPr>
          <p:nvPr>
            <p:ph type="title"/>
          </p:nvPr>
        </p:nvSpPr>
        <p:spPr>
          <a:xfrm>
            <a:off x="680322" y="753228"/>
            <a:ext cx="9613860" cy="1080938"/>
          </a:xfrm>
        </p:spPr>
        <p:txBody>
          <a:bodyPr/>
          <a:lstStyle/>
          <a:p>
            <a:r>
              <a:rPr lang="tr-TR" smtClean="0"/>
              <a:t>Asıl başlık stili için tıklatın</a:t>
            </a:r>
            <a:endParaRPr lang="en-US" dirty="0"/>
          </a:p>
        </p:txBody>
      </p:sp>
      <p:sp>
        <p:nvSpPr>
          <p:cNvPr id="19" name="Text Placeholder 2"/>
          <p:cNvSpPr>
            <a:spLocks noGrp="1"/>
          </p:cNvSpPr>
          <p:nvPr>
            <p:ph type="body" idx="1"/>
          </p:nvPr>
        </p:nvSpPr>
        <p:spPr>
          <a:xfrm>
            <a:off x="680318" y="4297503"/>
            <a:ext cx="304970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20" name="Picture Placeholder 2"/>
          <p:cNvSpPr>
            <a:spLocks noGrp="1" noChangeAspect="1"/>
          </p:cNvSpPr>
          <p:nvPr>
            <p:ph type="pic" idx="15"/>
          </p:nvPr>
        </p:nvSpPr>
        <p:spPr>
          <a:xfrm>
            <a:off x="680318" y="2336873"/>
            <a:ext cx="3049705"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1" name="Text Placeholder 3"/>
          <p:cNvSpPr>
            <a:spLocks noGrp="1"/>
          </p:cNvSpPr>
          <p:nvPr>
            <p:ph type="body" sz="half" idx="18"/>
          </p:nvPr>
        </p:nvSpPr>
        <p:spPr>
          <a:xfrm>
            <a:off x="680318" y="4873765"/>
            <a:ext cx="3049705"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22" name="Text Placeholder 4"/>
          <p:cNvSpPr>
            <a:spLocks noGrp="1"/>
          </p:cNvSpPr>
          <p:nvPr>
            <p:ph type="body" sz="quarter" idx="3"/>
          </p:nvPr>
        </p:nvSpPr>
        <p:spPr>
          <a:xfrm>
            <a:off x="3945471" y="4297503"/>
            <a:ext cx="306324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23" name="Picture Placeholder 2"/>
          <p:cNvSpPr>
            <a:spLocks noGrp="1" noChangeAspect="1"/>
          </p:cNvSpPr>
          <p:nvPr>
            <p:ph type="pic" idx="21"/>
          </p:nvPr>
        </p:nvSpPr>
        <p:spPr>
          <a:xfrm>
            <a:off x="3945470" y="2336873"/>
            <a:ext cx="3063240"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4" name="Text Placeholder 3"/>
          <p:cNvSpPr>
            <a:spLocks noGrp="1"/>
          </p:cNvSpPr>
          <p:nvPr>
            <p:ph type="body" sz="half" idx="19"/>
          </p:nvPr>
        </p:nvSpPr>
        <p:spPr>
          <a:xfrm>
            <a:off x="3944117" y="4873764"/>
            <a:ext cx="3067297"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25" name="Text Placeholder 4"/>
          <p:cNvSpPr>
            <a:spLocks noGrp="1"/>
          </p:cNvSpPr>
          <p:nvPr>
            <p:ph type="body" sz="quarter" idx="13"/>
          </p:nvPr>
        </p:nvSpPr>
        <p:spPr>
          <a:xfrm>
            <a:off x="7230678" y="4297503"/>
            <a:ext cx="306350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26" name="Picture Placeholder 2"/>
          <p:cNvSpPr>
            <a:spLocks noGrp="1" noChangeAspect="1"/>
          </p:cNvSpPr>
          <p:nvPr>
            <p:ph type="pic" idx="22"/>
          </p:nvPr>
        </p:nvSpPr>
        <p:spPr>
          <a:xfrm>
            <a:off x="7230677" y="2336873"/>
            <a:ext cx="3063505"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7" name="Text Placeholder 3"/>
          <p:cNvSpPr>
            <a:spLocks noGrp="1"/>
          </p:cNvSpPr>
          <p:nvPr>
            <p:ph type="body" sz="half" idx="20"/>
          </p:nvPr>
        </p:nvSpPr>
        <p:spPr>
          <a:xfrm>
            <a:off x="7230553" y="4873762"/>
            <a:ext cx="3067563"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3" name="Date Placeholder 2"/>
          <p:cNvSpPr>
            <a:spLocks noGrp="1"/>
          </p:cNvSpPr>
          <p:nvPr>
            <p:ph type="dt" sz="half" idx="10"/>
          </p:nvPr>
        </p:nvSpPr>
        <p:spPr/>
        <p:txBody>
          <a:bodyPr/>
          <a:lstStyle/>
          <a:p>
            <a:fld id="{3CBBBB78-C96F-47B7-AB17-D852CA960AC9}" type="datetimeFigureOut">
              <a:rPr lang="en-US" dirty="0"/>
              <a:t>9/12/2025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9" name="Rectangle 8"/>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lvl1pPr algn="r">
              <a:defRPr/>
            </a:lvl1p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1FA3F48C-C7C6-4055-9F49-3777875E72AE}" type="datetimeFigureOut">
              <a:rPr lang="en-US" dirty="0"/>
              <a:t>9/12/2025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7" name="Rectangle 6"/>
          <p:cNvSpPr/>
          <p:nvPr/>
        </p:nvSpPr>
        <p:spPr bwMode="ltGray">
          <a:xfrm rot="5400000">
            <a:off x="8116207" y="1869395"/>
            <a:ext cx="5106988"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rot="5400000">
            <a:off x="9868202" y="5372403"/>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10129231" y="609597"/>
            <a:ext cx="1073802" cy="4353760"/>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680322" y="609597"/>
            <a:ext cx="8870004" cy="5326589"/>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a:xfrm>
            <a:off x="6807126" y="5936187"/>
            <a:ext cx="2743200" cy="365125"/>
          </a:xfrm>
        </p:spPr>
        <p:txBody>
          <a:bodyPr/>
          <a:lstStyle/>
          <a:p>
            <a:fld id="{6178E61D-D431-422C-9764-11DAFE33AB63}" type="datetimeFigureOut">
              <a:rPr lang="en-US" dirty="0"/>
              <a:t>9/12/2025</a:t>
            </a:fld>
            <a:endParaRPr lang="en-US" dirty="0"/>
          </a:p>
        </p:txBody>
      </p:sp>
      <p:sp>
        <p:nvSpPr>
          <p:cNvPr id="5" name="Footer Placeholder 4"/>
          <p:cNvSpPr>
            <a:spLocks noGrp="1"/>
          </p:cNvSpPr>
          <p:nvPr>
            <p:ph type="ftr" sz="quarter" idx="11"/>
          </p:nvPr>
        </p:nvSpPr>
        <p:spPr>
          <a:xfrm>
            <a:off x="680321" y="5936188"/>
            <a:ext cx="6126805" cy="365125"/>
          </a:xfrm>
        </p:spPr>
        <p:txBody>
          <a:bodyPr/>
          <a:lstStyle/>
          <a:p>
            <a:endParaRPr lang="en-US" dirty="0"/>
          </a:p>
        </p:txBody>
      </p:sp>
      <p:sp>
        <p:nvSpPr>
          <p:cNvPr id="6" name="Slide Number Placeholder 5"/>
          <p:cNvSpPr>
            <a:spLocks noGrp="1"/>
          </p:cNvSpPr>
          <p:nvPr>
            <p:ph type="sldNum" sz="quarter" idx="12"/>
          </p:nvPr>
        </p:nvSpPr>
        <p:spPr>
          <a:xfrm>
            <a:off x="10097550" y="5398633"/>
            <a:ext cx="1154151" cy="1090789"/>
          </a:xfrm>
        </p:spPr>
        <p:txBody>
          <a:bodyPr anchor="t"/>
          <a:lstStyle>
            <a:lvl1pPr algn="ctr">
              <a:defRPr/>
            </a:lvl1pPr>
          </a:lstStyle>
          <a:p>
            <a:fld id="{6D22F896-40B5-4ADD-8801-0D06FADFA09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pic>
        <p:nvPicPr>
          <p:cNvPr id="15" name="Picture 14"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6" name="Picture 15"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7" name="Rectangle 16"/>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12DE42F4-6EEF-4EF7-8ED4-2208F0F89A08}" type="datetimeFigureOut">
              <a:rPr lang="en-US" dirty="0"/>
              <a:t>9/12/2025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086907"/>
            <a:ext cx="10437812" cy="321164"/>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4" y="4087901"/>
            <a:ext cx="1602997" cy="144270"/>
          </a:xfrm>
          <a:prstGeom prst="rect">
            <a:avLst/>
          </a:prstGeom>
        </p:spPr>
      </p:pic>
      <p:sp>
        <p:nvSpPr>
          <p:cNvPr id="9" name="Rectangle 8"/>
          <p:cNvSpPr/>
          <p:nvPr/>
        </p:nvSpPr>
        <p:spPr bwMode="ltGray">
          <a:xfrm>
            <a:off x="-2" y="2726267"/>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0585825" y="2726267"/>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2869895"/>
            <a:ext cx="9613860" cy="1090788"/>
          </a:xfrm>
        </p:spPr>
        <p:txBody>
          <a:bodyPr anchor="ctr">
            <a:normAutofit/>
          </a:bodyPr>
          <a:lstStyle>
            <a:lvl1pPr algn="r">
              <a:defRPr sz="3600"/>
            </a:lvl1pPr>
          </a:lstStyle>
          <a:p>
            <a:r>
              <a:rPr lang="tr-TR" smtClean="0"/>
              <a:t>Asıl başlık stili için tıklatın</a:t>
            </a:r>
            <a:endParaRPr lang="en-US" dirty="0"/>
          </a:p>
        </p:txBody>
      </p:sp>
      <p:sp>
        <p:nvSpPr>
          <p:cNvPr id="3" name="Text Placeholder 2"/>
          <p:cNvSpPr>
            <a:spLocks noGrp="1"/>
          </p:cNvSpPr>
          <p:nvPr>
            <p:ph type="body" idx="1"/>
          </p:nvPr>
        </p:nvSpPr>
        <p:spPr>
          <a:xfrm>
            <a:off x="680322" y="4232171"/>
            <a:ext cx="9613860" cy="1704017"/>
          </a:xfrm>
        </p:spPr>
        <p:txBody>
          <a:bodyPr>
            <a:normAutofit/>
          </a:bodyPr>
          <a:lstStyle>
            <a:lvl1pPr marL="0" indent="0" algn="r">
              <a:buNone/>
              <a:defRPr sz="20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30578ACC-22D6-47C1-A373-4FD133E34F3C}" type="datetimeFigureOut">
              <a:rPr lang="en-US" dirty="0"/>
              <a:t>9/12/2025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10729455" y="2869895"/>
            <a:ext cx="1154151" cy="1090789"/>
          </a:xfrm>
        </p:spPr>
        <p:txBody>
          <a:bodyPr/>
          <a:lstStyle/>
          <a:p>
            <a:fld id="{6D22F896-40B5-4ADD-8801-0D06FADFA09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680320" y="2336873"/>
            <a:ext cx="4698358" cy="3599316"/>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5594123" y="2336873"/>
            <a:ext cx="4700058" cy="3599316"/>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4E5A6C69-6797-4E8A-BF37-F2C3751466E9}" type="datetimeFigureOut">
              <a:rPr lang="en-US" dirty="0"/>
              <a:t>9/12/2025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pic>
        <p:nvPicPr>
          <p:cNvPr id="10" name="Picture 9"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1" name="Picture 10"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2" name="Rectangle 11"/>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Rectangle 12"/>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19" y="753229"/>
            <a:ext cx="9613863" cy="1080937"/>
          </a:xfrm>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906350" y="2336873"/>
            <a:ext cx="4472327" cy="69313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680322" y="3030008"/>
            <a:ext cx="4698355" cy="2906179"/>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5820154" y="2336873"/>
            <a:ext cx="4474028" cy="69207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5594123" y="3030008"/>
            <a:ext cx="4700059" cy="2906179"/>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D82014A1-A632-4878-A0D3-F52BA7563730}" type="datetimeFigureOut">
              <a:rPr lang="en-US" dirty="0"/>
              <a:t>9/12/2025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pic>
        <p:nvPicPr>
          <p:cNvPr id="6" name="Picture 5"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7" name="Picture 6"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8" name="Rectangle 7"/>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CE99F462-093F-4566-844B-4C71F2739DA5}" type="datetimeFigureOut">
              <a:rPr lang="en-US" dirty="0"/>
              <a:t>9/12/2025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pic>
        <p:nvPicPr>
          <p:cNvPr id="5" name="Picture 4" descr="HD-ShadowShor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6" name="Rectangle 5"/>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Date Placeholder 1"/>
          <p:cNvSpPr>
            <a:spLocks noGrp="1"/>
          </p:cNvSpPr>
          <p:nvPr>
            <p:ph type="dt" sz="half" idx="10"/>
          </p:nvPr>
        </p:nvSpPr>
        <p:spPr/>
        <p:txBody>
          <a:bodyPr/>
          <a:lstStyle/>
          <a:p>
            <a:fld id="{3D24A7AC-904D-4781-85BA-7D10C17ED021}" type="datetimeFigureOut">
              <a:rPr lang="en-US" dirty="0"/>
              <a:t>9/12/2025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1" y="753227"/>
            <a:ext cx="9613859" cy="1080940"/>
          </a:xfrm>
        </p:spPr>
        <p:txBody>
          <a:bodyPr anchor="ctr">
            <a:normAutofit/>
          </a:bodyPr>
          <a:lstStyle>
            <a:lvl1pPr>
              <a:defRPr sz="3600"/>
            </a:lvl1pPr>
          </a:lstStyle>
          <a:p>
            <a:r>
              <a:rPr lang="tr-TR" smtClean="0"/>
              <a:t>Asıl başlık stili için tıklatın</a:t>
            </a:r>
            <a:endParaRPr lang="en-US" dirty="0"/>
          </a:p>
        </p:txBody>
      </p:sp>
      <p:sp>
        <p:nvSpPr>
          <p:cNvPr id="3" name="Content Placeholder 2"/>
          <p:cNvSpPr>
            <a:spLocks noGrp="1"/>
          </p:cNvSpPr>
          <p:nvPr>
            <p:ph idx="1"/>
          </p:nvPr>
        </p:nvSpPr>
        <p:spPr>
          <a:xfrm>
            <a:off x="4685846" y="2336873"/>
            <a:ext cx="5608336" cy="3599313"/>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680322" y="2336872"/>
            <a:ext cx="3790078" cy="3599317"/>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E331444B-B92B-4E27-8C94-BB93EAF5CB18}" type="datetimeFigureOut">
              <a:rPr lang="en-US" dirty="0"/>
              <a:t>9/12/2025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3" y="753228"/>
            <a:ext cx="9613857" cy="1080938"/>
          </a:xfrm>
        </p:spPr>
        <p:txBody>
          <a:bodyPr anchor="ctr">
            <a:normAutofit/>
          </a:bodyPr>
          <a:lstStyle>
            <a:lvl1pPr>
              <a:defRPr sz="360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4868333" y="2336874"/>
            <a:ext cx="5425849" cy="3599312"/>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680323" y="2336873"/>
            <a:ext cx="3876256" cy="3599315"/>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363EFA5E-FA76-400D-B3DC-F0BA90E6D107}" type="datetimeFigureOut">
              <a:rPr lang="en-US" dirty="0"/>
              <a:t>9/12/2025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7" name="Picture 6" descr="hashOverlay-FullResolve.png"/>
          <p:cNvPicPr>
            <a:picLocks noChangeAspect="1"/>
          </p:cNvPicPr>
          <p:nvPr/>
        </p:nvPicPr>
        <p:blipFill>
          <a:blip r:embed="rId19">
            <a:alphaModFix amt="10000"/>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Placeholder 1"/>
          <p:cNvSpPr>
            <a:spLocks noGrp="1"/>
          </p:cNvSpPr>
          <p:nvPr>
            <p:ph type="title"/>
          </p:nvPr>
        </p:nvSpPr>
        <p:spPr>
          <a:xfrm>
            <a:off x="680321" y="753228"/>
            <a:ext cx="9613861" cy="1080938"/>
          </a:xfrm>
          <a:prstGeom prst="rect">
            <a:avLst/>
          </a:prstGeom>
        </p:spPr>
        <p:txBody>
          <a:bodyPr vert="horz" lIns="91440" tIns="45720" rIns="91440" bIns="45720" rtlCol="0" anchor="ctr">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680321" y="2336873"/>
            <a:ext cx="9613861" cy="3599316"/>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7550981" y="5936187"/>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9D6E9DEC-419B-4CC5-A080-3B06BD5A8291}" type="datetimeFigureOut">
              <a:rPr lang="en-US" dirty="0"/>
              <a:t>9/12/2025</a:t>
            </a:fld>
            <a:endParaRPr lang="en-US" dirty="0"/>
          </a:p>
        </p:txBody>
      </p:sp>
      <p:sp>
        <p:nvSpPr>
          <p:cNvPr id="5" name="Footer Placeholder 4"/>
          <p:cNvSpPr>
            <a:spLocks noGrp="1"/>
          </p:cNvSpPr>
          <p:nvPr>
            <p:ph type="ftr" sz="quarter" idx="3"/>
          </p:nvPr>
        </p:nvSpPr>
        <p:spPr>
          <a:xfrm>
            <a:off x="680321" y="5936188"/>
            <a:ext cx="6870660" cy="365125"/>
          </a:xfrm>
          <a:prstGeom prst="rect">
            <a:avLst/>
          </a:prstGeom>
        </p:spPr>
        <p:txBody>
          <a:bodyPr vert="horz" lIns="91440" tIns="45720" rIns="91440" bIns="45720" rtlCol="0" anchor="ctr"/>
          <a:lstStyle>
            <a:lvl1pPr algn="l">
              <a:defRPr sz="105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10729455" y="753227"/>
            <a:ext cx="1154151" cy="1090789"/>
          </a:xfrm>
          <a:prstGeom prst="rect">
            <a:avLst/>
          </a:prstGeom>
        </p:spPr>
        <p:txBody>
          <a:bodyPr vert="horz" lIns="91440" tIns="45720" rIns="91440" bIns="45720" rtlCol="0" anchor="ctr"/>
          <a:lstStyle>
            <a:lvl1pPr algn="l">
              <a:defRPr sz="3600">
                <a:solidFill>
                  <a:schemeClr val="tx1">
                    <a:tint val="75000"/>
                  </a:schemeClr>
                </a:solidFill>
              </a:defRPr>
            </a:lvl1pPr>
          </a:lstStyle>
          <a:p>
            <a:fld id="{6D22F896-40B5-4ADD-8801-0D06FADFA095}"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6" r:id="rId12"/>
    <p:sldLayoutId id="2147483663" r:id="rId13"/>
    <p:sldLayoutId id="2147483667" r:id="rId14"/>
    <p:sldLayoutId id="2147483668" r:id="rId15"/>
    <p:sldLayoutId id="2147483658" r:id="rId16"/>
    <p:sldLayoutId id="2147483659" r:id="rId17"/>
  </p:sldLayoutIdLst>
  <p:hf sldNum="0" hdr="0" ftr="0" dt="0"/>
  <p:txStyles>
    <p:titleStyle>
      <a:lvl1pPr algn="l" defTabSz="914400" rtl="0" eaLnBrk="1" latinLnBrk="0" hangingPunct="1">
        <a:lnSpc>
          <a:spcPct val="90000"/>
        </a:lnSpc>
        <a:spcBef>
          <a:spcPct val="0"/>
        </a:spcBef>
        <a:buNone/>
        <a:defRPr sz="36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dirty="0" smtClean="0"/>
              <a:t>BAĞIMLILIK NEDİR? NASIL BAŞ EDEBİLİRİZ?</a:t>
            </a:r>
            <a:endParaRPr lang="tr-TR" dirty="0"/>
          </a:p>
        </p:txBody>
      </p:sp>
      <p:sp>
        <p:nvSpPr>
          <p:cNvPr id="3" name="Alt Başlık 2"/>
          <p:cNvSpPr>
            <a:spLocks noGrp="1"/>
          </p:cNvSpPr>
          <p:nvPr>
            <p:ph type="subTitle" idx="1"/>
          </p:nvPr>
        </p:nvSpPr>
        <p:spPr/>
        <p:txBody>
          <a:bodyPr/>
          <a:lstStyle/>
          <a:p>
            <a:r>
              <a:rPr lang="tr-TR" dirty="0" smtClean="0"/>
              <a:t>Hazırlayan Ve Sunan: Ayla ŞEKERLİ</a:t>
            </a:r>
          </a:p>
          <a:p>
            <a:r>
              <a:rPr lang="tr-TR" dirty="0" smtClean="0"/>
              <a:t>Şebinkarahisar Rehberlik ve Araştırma Merkezi Müdürü</a:t>
            </a:r>
            <a:endParaRPr lang="tr-TR" dirty="0"/>
          </a:p>
        </p:txBody>
      </p:sp>
    </p:spTree>
    <p:extLst>
      <p:ext uri="{BB962C8B-B14F-4D97-AF65-F5344CB8AC3E}">
        <p14:creationId xmlns:p14="http://schemas.microsoft.com/office/powerpoint/2010/main" val="159637052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BAĞIMLILIK TÜRLERİ VE ÖZELLİKLERİ</a:t>
            </a:r>
            <a:endParaRPr lang="tr-TR" dirty="0"/>
          </a:p>
        </p:txBody>
      </p:sp>
      <p:sp>
        <p:nvSpPr>
          <p:cNvPr id="3" name="İçerik Yer Tutucusu 2"/>
          <p:cNvSpPr>
            <a:spLocks noGrp="1"/>
          </p:cNvSpPr>
          <p:nvPr>
            <p:ph idx="1"/>
          </p:nvPr>
        </p:nvSpPr>
        <p:spPr/>
        <p:txBody>
          <a:bodyPr/>
          <a:lstStyle/>
          <a:p>
            <a:endParaRPr lang="tr-TR" dirty="0"/>
          </a:p>
        </p:txBody>
      </p:sp>
      <p:sp>
        <p:nvSpPr>
          <p:cNvPr id="4" name="Dikdörtgen 3"/>
          <p:cNvSpPr/>
          <p:nvPr/>
        </p:nvSpPr>
        <p:spPr>
          <a:xfrm>
            <a:off x="1024759" y="2336873"/>
            <a:ext cx="4051738" cy="300763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b="1" dirty="0" smtClean="0"/>
              <a:t>KİMYASAL BAĞIMLILIKLAR</a:t>
            </a:r>
          </a:p>
          <a:p>
            <a:pPr algn="ctr"/>
            <a:r>
              <a:rPr lang="tr-TR" dirty="0" smtClean="0"/>
              <a:t>Bir </a:t>
            </a:r>
            <a:r>
              <a:rPr lang="tr-TR" dirty="0"/>
              <a:t>madde vücuda alınır ve bu maddeye bağımlı olunur. Sigara, alkol ve uyuşturucu madde, </a:t>
            </a:r>
            <a:r>
              <a:rPr lang="tr-TR" dirty="0" err="1"/>
              <a:t>vb</a:t>
            </a:r>
            <a:r>
              <a:rPr lang="tr-TR" dirty="0"/>
              <a:t>…</a:t>
            </a:r>
          </a:p>
        </p:txBody>
      </p:sp>
      <p:sp>
        <p:nvSpPr>
          <p:cNvPr id="5" name="Dikdörtgen 4"/>
          <p:cNvSpPr/>
          <p:nvPr/>
        </p:nvSpPr>
        <p:spPr>
          <a:xfrm>
            <a:off x="5785945" y="2336873"/>
            <a:ext cx="4272455" cy="284998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b="1" dirty="0" smtClean="0"/>
              <a:t>DAVRANIŞSAL BAĞIMLILIKLAR </a:t>
            </a:r>
          </a:p>
          <a:p>
            <a:pPr algn="ctr"/>
            <a:r>
              <a:rPr lang="tr-TR" dirty="0" smtClean="0"/>
              <a:t>Bir </a:t>
            </a:r>
            <a:r>
              <a:rPr lang="tr-TR" dirty="0"/>
              <a:t>davranış artan miktarda tekrar eder ve bu davranışa bağımlı olunur. İnternet, oyun ve sosyal medya, </a:t>
            </a:r>
            <a:r>
              <a:rPr lang="tr-TR" dirty="0" err="1"/>
              <a:t>vb</a:t>
            </a:r>
            <a:r>
              <a:rPr lang="tr-TR" dirty="0"/>
              <a:t>…</a:t>
            </a:r>
          </a:p>
        </p:txBody>
      </p:sp>
    </p:spTree>
    <p:extLst>
      <p:ext uri="{BB962C8B-B14F-4D97-AF65-F5344CB8AC3E}">
        <p14:creationId xmlns:p14="http://schemas.microsoft.com/office/powerpoint/2010/main" val="36205671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TÜTÜN BAĞIMLILIĞI</a:t>
            </a:r>
          </a:p>
        </p:txBody>
      </p:sp>
      <p:sp>
        <p:nvSpPr>
          <p:cNvPr id="3" name="İçerik Yer Tutucusu 2"/>
          <p:cNvSpPr>
            <a:spLocks noGrp="1"/>
          </p:cNvSpPr>
          <p:nvPr>
            <p:ph idx="1"/>
          </p:nvPr>
        </p:nvSpPr>
        <p:spPr/>
        <p:txBody>
          <a:bodyPr/>
          <a:lstStyle/>
          <a:p>
            <a:r>
              <a:rPr lang="tr-TR" dirty="0"/>
              <a:t>Sigara, nargile ve elektronik sigara günümüzde yaygın olarak kullanılan tütün </a:t>
            </a:r>
            <a:r>
              <a:rPr lang="tr-TR" dirty="0" smtClean="0"/>
              <a:t>ürünleridir.</a:t>
            </a:r>
          </a:p>
          <a:p>
            <a:r>
              <a:rPr lang="tr-TR" dirty="0"/>
              <a:t>Tütün ürünlerinde bağımlılık yapan madde, içinde bulunan nikotindir. Nikotin beyinde keyif verici kimyasalların salgılanmasına ve kısa bir süre için kişinin kendini iyi hissetmesine, bu yüzden daha fazla nikotin istemesine yol açar. Nikotine olan bu bağımlılık sigara veya diğer tütün ürünlerini bırakmayı zorlaştırabilir. </a:t>
            </a:r>
          </a:p>
        </p:txBody>
      </p:sp>
    </p:spTree>
    <p:extLst>
      <p:ext uri="{BB962C8B-B14F-4D97-AF65-F5344CB8AC3E}">
        <p14:creationId xmlns:p14="http://schemas.microsoft.com/office/powerpoint/2010/main" val="78701502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a:xfrm>
            <a:off x="522666" y="2317531"/>
            <a:ext cx="9613861" cy="3352434"/>
          </a:xfrm>
        </p:spPr>
        <p:txBody>
          <a:bodyPr/>
          <a:lstStyle/>
          <a:p>
            <a:r>
              <a:rPr lang="tr-TR" dirty="0"/>
              <a:t>Kişi tütün kullanımına ne kadar erken yaşta başlarsa nikotin bağımlılığı riski de o kadar yükselir. Yapılan araştırmalar, ülkemizde tütüne başlama yaşının erkekler arasında ortalama 16,7; kadınlar arasında ise 17,9 olduğunu göstermektedir.</a:t>
            </a:r>
          </a:p>
        </p:txBody>
      </p:sp>
    </p:spTree>
    <p:extLst>
      <p:ext uri="{BB962C8B-B14F-4D97-AF65-F5344CB8AC3E}">
        <p14:creationId xmlns:p14="http://schemas.microsoft.com/office/powerpoint/2010/main" val="77700879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a:t>Tütün ürünleri kullanımının erken yaşlarda başlamasının nedenlerinden biri tütün endüstrisidir. Tütün endüstrisi çocukların algılarını yönetmenin daha kolay olduğunu bildikleri için çocuk ve gençleri hedeflemektedir. İzlediğiniz dizileri, filmleri düşünün; zeki, güzel, havalı karakterlerin sigara ve diğer tütün ürünlerini içtiklerini görmüşsünüzdür. Sizce bunların hedef kitlesi kimdir? Amacı nedir? Tabii ki gençlerdir ve amaçları da gençlerde tütün ürünlerine karşı olumlu algılar geliştirmektir.</a:t>
            </a:r>
          </a:p>
        </p:txBody>
      </p:sp>
    </p:spTree>
    <p:extLst>
      <p:ext uri="{BB962C8B-B14F-4D97-AF65-F5344CB8AC3E}">
        <p14:creationId xmlns:p14="http://schemas.microsoft.com/office/powerpoint/2010/main" val="365722553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ALKOL BAĞIMLILIĞI</a:t>
            </a:r>
          </a:p>
        </p:txBody>
      </p:sp>
      <p:sp>
        <p:nvSpPr>
          <p:cNvPr id="3" name="İçerik Yer Tutucusu 2"/>
          <p:cNvSpPr>
            <a:spLocks noGrp="1"/>
          </p:cNvSpPr>
          <p:nvPr>
            <p:ph idx="1"/>
          </p:nvPr>
        </p:nvSpPr>
        <p:spPr/>
        <p:txBody>
          <a:bodyPr/>
          <a:lstStyle/>
          <a:p>
            <a:r>
              <a:rPr lang="tr-TR" dirty="0"/>
              <a:t>Yapılan araştırmalar alkol kullanımının artmakta olduğunu, alkole başlama yaşının 12’ye kadar düştüğünü gösteriyor. </a:t>
            </a:r>
            <a:endParaRPr lang="tr-TR" dirty="0" smtClean="0"/>
          </a:p>
          <a:p>
            <a:r>
              <a:rPr lang="tr-TR" dirty="0" smtClean="0"/>
              <a:t>Alkol </a:t>
            </a:r>
            <a:r>
              <a:rPr lang="tr-TR" dirty="0"/>
              <a:t>kullanımı gençler için çok daha zarar vericidir. Çünkü gençlerin beyin gelişimi henüz tamamlanmamıştır. Genç yaşlarda alkol kullanımı, beynin hafıza, kontrol ve koordinasyonla ilgili bölgelerinde hasar oluşturabilir. Bu da önemli sağlık sorunlarına sebep olabilir. </a:t>
            </a:r>
          </a:p>
        </p:txBody>
      </p:sp>
    </p:spTree>
    <p:extLst>
      <p:ext uri="{BB962C8B-B14F-4D97-AF65-F5344CB8AC3E}">
        <p14:creationId xmlns:p14="http://schemas.microsoft.com/office/powerpoint/2010/main" val="106069474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a:t>Ailenizde alkolle ilgili kuralların olması sizi katı ve kuralcı ebeveyn yapmaz. Aksine çocuğunuzun sağlığını düşünen, sınırları olan bir ebeveyn yapar</a:t>
            </a:r>
            <a:r>
              <a:rPr lang="tr-TR" dirty="0" smtClean="0"/>
              <a:t>.</a:t>
            </a:r>
          </a:p>
          <a:p>
            <a:endParaRPr lang="tr-TR" dirty="0"/>
          </a:p>
          <a:p>
            <a:endParaRPr lang="tr-TR" dirty="0"/>
          </a:p>
        </p:txBody>
      </p:sp>
      <p:sp>
        <p:nvSpPr>
          <p:cNvPr id="4" name="Sağ Ok 3"/>
          <p:cNvSpPr/>
          <p:nvPr/>
        </p:nvSpPr>
        <p:spPr>
          <a:xfrm>
            <a:off x="2317531" y="3988676"/>
            <a:ext cx="6684579" cy="1860331"/>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b="1" dirty="0" smtClean="0">
                <a:solidFill>
                  <a:schemeClr val="bg1"/>
                </a:solidFill>
              </a:rPr>
              <a:t>EN İYİ ÇÖZÜM: HİÇ BAŞLAMAMAKTIR.</a:t>
            </a:r>
            <a:endParaRPr lang="tr-TR" b="1" dirty="0">
              <a:solidFill>
                <a:schemeClr val="bg1"/>
              </a:solidFill>
            </a:endParaRPr>
          </a:p>
        </p:txBody>
      </p:sp>
    </p:spTree>
    <p:extLst>
      <p:ext uri="{BB962C8B-B14F-4D97-AF65-F5344CB8AC3E}">
        <p14:creationId xmlns:p14="http://schemas.microsoft.com/office/powerpoint/2010/main" val="283557983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MADDE BAĞIMLILIĞI</a:t>
            </a:r>
          </a:p>
        </p:txBody>
      </p:sp>
      <p:sp>
        <p:nvSpPr>
          <p:cNvPr id="3" name="İçerik Yer Tutucusu 2"/>
          <p:cNvSpPr>
            <a:spLocks noGrp="1"/>
          </p:cNvSpPr>
          <p:nvPr>
            <p:ph idx="1"/>
          </p:nvPr>
        </p:nvSpPr>
        <p:spPr/>
        <p:txBody>
          <a:bodyPr/>
          <a:lstStyle/>
          <a:p>
            <a:r>
              <a:rPr lang="tr-TR" dirty="0"/>
              <a:t>Kişi uyuşturucu madde kullandığında, kısa bir süre için haz ve mutluluk hisseder ve daha fazla haz almak için kullanılan miktarı artırır. Kullanılan miktar artsa da kişi ilk denemesindeki gibi haz alamamaya </a:t>
            </a:r>
            <a:r>
              <a:rPr lang="tr-TR" dirty="0" smtClean="0"/>
              <a:t>başlar; </a:t>
            </a:r>
            <a:r>
              <a:rPr lang="tr-TR" dirty="0"/>
              <a:t>fakat fiziksel ve duygusal olarak bağımlılık geliştirir. Fiziksel ve psikolojik zararların yanı sıra ölüm riski de yükselir. </a:t>
            </a:r>
          </a:p>
        </p:txBody>
      </p:sp>
    </p:spTree>
    <p:extLst>
      <p:ext uri="{BB962C8B-B14F-4D97-AF65-F5344CB8AC3E}">
        <p14:creationId xmlns:p14="http://schemas.microsoft.com/office/powerpoint/2010/main" val="71809809"/>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a:t>Yapılan çalışmalarda, yaşam boyu en az bir kere madde kullananların yaş gruplarına göre dağılımı incelendiğinde; en yoğun yaş grubunun 15-34 yaş olduğu görülüyor. Madde kullanımını ilk tanıtan ve kullanıma teşvik eden </a:t>
            </a:r>
            <a:r>
              <a:rPr lang="tr-TR" dirty="0">
                <a:solidFill>
                  <a:schemeClr val="bg1"/>
                </a:solidFill>
              </a:rPr>
              <a:t>yakın arkadaşlar </a:t>
            </a:r>
            <a:r>
              <a:rPr lang="tr-TR" dirty="0"/>
              <a:t>olabiliyor. Gençler korksa da </a:t>
            </a:r>
            <a:r>
              <a:rPr lang="tr-TR" dirty="0">
                <a:solidFill>
                  <a:schemeClr val="bg1"/>
                </a:solidFill>
              </a:rPr>
              <a:t>arkadaş ortamından dışlanmamak </a:t>
            </a:r>
            <a:r>
              <a:rPr lang="tr-TR" dirty="0"/>
              <a:t>için veya bir kereden bir şey olmayacağını düşünerek deneyebiliyorlar. Fakat </a:t>
            </a:r>
            <a:r>
              <a:rPr lang="tr-TR" b="1" dirty="0">
                <a:solidFill>
                  <a:schemeClr val="accent3"/>
                </a:solidFill>
              </a:rPr>
              <a:t>uyuşturucu maddeleri bir kere denemek bile bağımlılığa </a:t>
            </a:r>
            <a:r>
              <a:rPr lang="tr-TR" dirty="0"/>
              <a:t>neden</a:t>
            </a:r>
            <a:r>
              <a:rPr lang="tr-TR" b="1" dirty="0">
                <a:solidFill>
                  <a:schemeClr val="accent3"/>
                </a:solidFill>
              </a:rPr>
              <a:t> </a:t>
            </a:r>
            <a:r>
              <a:rPr lang="tr-TR" dirty="0"/>
              <a:t>olabiliyor.</a:t>
            </a:r>
          </a:p>
        </p:txBody>
      </p:sp>
    </p:spTree>
    <p:extLst>
      <p:ext uri="{BB962C8B-B14F-4D97-AF65-F5344CB8AC3E}">
        <p14:creationId xmlns:p14="http://schemas.microsoft.com/office/powerpoint/2010/main" val="3040661783"/>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TEKNOLOJİ - İNTERNET BAĞIMLILIĞI</a:t>
            </a:r>
          </a:p>
        </p:txBody>
      </p:sp>
      <p:sp>
        <p:nvSpPr>
          <p:cNvPr id="3" name="İçerik Yer Tutucusu 2"/>
          <p:cNvSpPr>
            <a:spLocks noGrp="1"/>
          </p:cNvSpPr>
          <p:nvPr>
            <p:ph idx="1"/>
          </p:nvPr>
        </p:nvSpPr>
        <p:spPr/>
        <p:txBody>
          <a:bodyPr/>
          <a:lstStyle/>
          <a:p>
            <a:r>
              <a:rPr lang="tr-TR" dirty="0"/>
              <a:t>Teknoloji ve internet, artık hayatımızın vazgeçilmez bir parçası haline gelmiştir. Teknolojinin zararları, teknolojiyi kullanmaktan ziyade </a:t>
            </a:r>
            <a:r>
              <a:rPr lang="tr-TR" dirty="0">
                <a:solidFill>
                  <a:schemeClr val="bg1"/>
                </a:solidFill>
              </a:rPr>
              <a:t>kullanım şekline, amacına, süresine ve içeriğine</a:t>
            </a:r>
            <a:r>
              <a:rPr lang="tr-TR" dirty="0"/>
              <a:t> bağlıdır. </a:t>
            </a:r>
            <a:r>
              <a:rPr lang="tr-TR" dirty="0">
                <a:solidFill>
                  <a:schemeClr val="bg1"/>
                </a:solidFill>
              </a:rPr>
              <a:t>Kontrolsüz</a:t>
            </a:r>
            <a:r>
              <a:rPr lang="tr-TR" dirty="0"/>
              <a:t> kullanıldığında kişiler için problemler ortaya çıkmaktadır.</a:t>
            </a:r>
          </a:p>
        </p:txBody>
      </p:sp>
    </p:spTree>
    <p:extLst>
      <p:ext uri="{BB962C8B-B14F-4D97-AF65-F5344CB8AC3E}">
        <p14:creationId xmlns:p14="http://schemas.microsoft.com/office/powerpoint/2010/main" val="4179169857"/>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b="1" dirty="0">
                <a:solidFill>
                  <a:schemeClr val="bg1"/>
                </a:solidFill>
              </a:rPr>
              <a:t>Teknoloji ya da internet bağımlılığı; dijital oyun, sosyal medya, mobil cihaz, online kumar ve online cinsellik bağımlılıklarını kapsamaktadır.</a:t>
            </a:r>
          </a:p>
        </p:txBody>
      </p:sp>
    </p:spTree>
    <p:extLst>
      <p:ext uri="{BB962C8B-B14F-4D97-AF65-F5344CB8AC3E}">
        <p14:creationId xmlns:p14="http://schemas.microsoft.com/office/powerpoint/2010/main" val="251856505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BAĞIMLILIK NEDİR?</a:t>
            </a:r>
            <a:endParaRPr lang="tr-TR" dirty="0"/>
          </a:p>
        </p:txBody>
      </p:sp>
      <p:sp>
        <p:nvSpPr>
          <p:cNvPr id="3" name="İçerik Yer Tutucusu 2"/>
          <p:cNvSpPr>
            <a:spLocks noGrp="1"/>
          </p:cNvSpPr>
          <p:nvPr>
            <p:ph idx="1"/>
          </p:nvPr>
        </p:nvSpPr>
        <p:spPr/>
        <p:txBody>
          <a:bodyPr/>
          <a:lstStyle/>
          <a:p>
            <a:r>
              <a:rPr lang="tr-TR" dirty="0"/>
              <a:t>Bağımlılık, kısaca kullanılan bir nesne veya gerçekleştirilen bir eylem üzerinde kontrolün kaybedilmesi ve zararı açıkça görülse bile bırakılamaması olarak tanımlanabilir.</a:t>
            </a:r>
          </a:p>
        </p:txBody>
      </p:sp>
    </p:spTree>
    <p:extLst>
      <p:ext uri="{BB962C8B-B14F-4D97-AF65-F5344CB8AC3E}">
        <p14:creationId xmlns:p14="http://schemas.microsoft.com/office/powerpoint/2010/main" val="3875798770"/>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endParaRPr lang="tr-TR"/>
          </a:p>
        </p:txBody>
      </p:sp>
      <p:sp>
        <p:nvSpPr>
          <p:cNvPr id="4" name="Yuvarlatılmış Dikdörtgen 3"/>
          <p:cNvSpPr/>
          <p:nvPr/>
        </p:nvSpPr>
        <p:spPr>
          <a:xfrm>
            <a:off x="1213945" y="2336873"/>
            <a:ext cx="8198069" cy="3291417"/>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2800" dirty="0"/>
              <a:t>Türkiye’de yapılan teknoloji </a:t>
            </a:r>
            <a:r>
              <a:rPr lang="tr-TR" sz="2800" dirty="0" smtClean="0"/>
              <a:t>bağımlılığı ile ilgili bir </a:t>
            </a:r>
            <a:r>
              <a:rPr lang="tr-TR" sz="2800" dirty="0"/>
              <a:t>araştırma </a:t>
            </a:r>
            <a:r>
              <a:rPr lang="tr-TR" sz="2800" dirty="0" smtClean="0"/>
              <a:t>sonucuna göre;  </a:t>
            </a:r>
            <a:r>
              <a:rPr lang="tr-TR" sz="2800" dirty="0"/>
              <a:t>teknoloji bağımlılığında </a:t>
            </a:r>
            <a:r>
              <a:rPr lang="tr-TR" sz="2800" dirty="0">
                <a:solidFill>
                  <a:srgbClr val="FF0000"/>
                </a:solidFill>
              </a:rPr>
              <a:t>en riskli grubun 12-18 yaş arası ergenler</a:t>
            </a:r>
            <a:r>
              <a:rPr lang="tr-TR" sz="2800" dirty="0"/>
              <a:t> olduğu ortaya çıkmıştır. Aynı zamanda internet bağımlılığı erkeklerde kadınlarda olduğundan 3 kat daha fazladır.</a:t>
            </a:r>
          </a:p>
        </p:txBody>
      </p:sp>
    </p:spTree>
    <p:extLst>
      <p:ext uri="{BB962C8B-B14F-4D97-AF65-F5344CB8AC3E}">
        <p14:creationId xmlns:p14="http://schemas.microsoft.com/office/powerpoint/2010/main" val="3169227932"/>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a:t>Telefon ve tabletler aile denetiminde kullanıldığında çocuklarınıza fayda sağlarken; aile denetiminden uzak, tek başına uzun saatler kullanıldığında dikkat eksikliği ve hiperaktivite bozukluğu (DEHB), konuşma bozuklukları, davranış bozuklukları, öfke ve saldırganlık gibi problemlere neden olabilmektedir.</a:t>
            </a:r>
            <a:endParaRPr lang="tr-TR" dirty="0"/>
          </a:p>
        </p:txBody>
      </p:sp>
    </p:spTree>
    <p:extLst>
      <p:ext uri="{BB962C8B-B14F-4D97-AF65-F5344CB8AC3E}">
        <p14:creationId xmlns:p14="http://schemas.microsoft.com/office/powerpoint/2010/main" val="4218981333"/>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0" y="627104"/>
            <a:ext cx="9613861" cy="1080938"/>
          </a:xfrm>
        </p:spPr>
        <p:txBody>
          <a:bodyPr/>
          <a:lstStyle/>
          <a:p>
            <a:r>
              <a:rPr lang="tr-TR" dirty="0"/>
              <a:t>Oyun Bağımlılığı</a:t>
            </a:r>
          </a:p>
        </p:txBody>
      </p:sp>
      <p:sp>
        <p:nvSpPr>
          <p:cNvPr id="3" name="İçerik Yer Tutucusu 2"/>
          <p:cNvSpPr>
            <a:spLocks noGrp="1"/>
          </p:cNvSpPr>
          <p:nvPr>
            <p:ph idx="1"/>
          </p:nvPr>
        </p:nvSpPr>
        <p:spPr/>
        <p:txBody>
          <a:bodyPr>
            <a:normAutofit lnSpcReduction="10000"/>
          </a:bodyPr>
          <a:lstStyle/>
          <a:p>
            <a:r>
              <a:rPr lang="tr-TR" dirty="0"/>
              <a:t>Dijital oyunlar gittikçe popülerleşmektedir. Oyunların kişiyi daha uzun süre oyunda tutmak için tasarlanması, bağımlılık riskini de artırmaktadır. Bazı dijital oyunlar ise bireyleri takıntılı bir şekilde oyun oynamaya çeken yapısal özelliklere sahiptir. Örneğin kitlesel online oyunlar; belli bir sonu olmayan, oyuncuya içinde bulunduğu çevrim içi kitle içerisinde topladığı kupa ve elde ettiği başarılar neticesinde ün kazandıran oyunlardır. Çevrim içi oyunların cazibesini artıran sebeplerden biri de oyunlarda başarıyı elde etmenin daha kolay olmasıdır. Kişiler, gerçek hayatta erişemeyeceklerini düşündükleri başarı hissini çevrim içi oyunlarda kolayca elde edebilirler. </a:t>
            </a:r>
          </a:p>
        </p:txBody>
      </p:sp>
    </p:spTree>
    <p:extLst>
      <p:ext uri="{BB962C8B-B14F-4D97-AF65-F5344CB8AC3E}">
        <p14:creationId xmlns:p14="http://schemas.microsoft.com/office/powerpoint/2010/main" val="1622296419"/>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220717" y="753228"/>
            <a:ext cx="10073465" cy="1080938"/>
          </a:xfrm>
        </p:spPr>
        <p:txBody>
          <a:bodyPr/>
          <a:lstStyle/>
          <a:p>
            <a:r>
              <a:rPr lang="tr-TR" dirty="0"/>
              <a:t>Oyun Bağımlılığı</a:t>
            </a:r>
          </a:p>
        </p:txBody>
      </p:sp>
      <p:sp>
        <p:nvSpPr>
          <p:cNvPr id="3" name="İçerik Yer Tutucusu 2"/>
          <p:cNvSpPr>
            <a:spLocks noGrp="1"/>
          </p:cNvSpPr>
          <p:nvPr>
            <p:ph idx="1"/>
          </p:nvPr>
        </p:nvSpPr>
        <p:spPr>
          <a:xfrm>
            <a:off x="602344" y="2210749"/>
            <a:ext cx="9613861" cy="3599316"/>
          </a:xfrm>
        </p:spPr>
        <p:txBody>
          <a:bodyPr/>
          <a:lstStyle/>
          <a:p>
            <a:r>
              <a:rPr lang="tr-TR" dirty="0"/>
              <a:t>Dijital oyunları oynamanın yarattığı haz, beynin ödüllendirme sistemini etkilemekte ve zamanla zihinsel yapının değişmesine sebep olmaktadır</a:t>
            </a:r>
            <a:r>
              <a:rPr lang="tr-TR" dirty="0" smtClean="0"/>
              <a:t>.</a:t>
            </a:r>
          </a:p>
          <a:p>
            <a:r>
              <a:rPr lang="tr-TR" dirty="0"/>
              <a:t>Akıllı telefonlar herkesin kolaylıkla kavrayarak kullanabilmesi için geliştirilmiştir ve kullanım becerisinin zeka ile ilişkisi bulunmamaktadır. Tam tersine, erken yaşlarda teknolojiyle çok fazla zaman geçirmenin beyne ve zihinsel becerilere olumsuz etkileri vardır.</a:t>
            </a:r>
          </a:p>
        </p:txBody>
      </p:sp>
    </p:spTree>
    <p:extLst>
      <p:ext uri="{BB962C8B-B14F-4D97-AF65-F5344CB8AC3E}">
        <p14:creationId xmlns:p14="http://schemas.microsoft.com/office/powerpoint/2010/main" val="672792722"/>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Kumar ve Oyun İlişkisi </a:t>
            </a:r>
          </a:p>
        </p:txBody>
      </p:sp>
      <p:sp>
        <p:nvSpPr>
          <p:cNvPr id="3" name="İçerik Yer Tutucusu 2"/>
          <p:cNvSpPr>
            <a:spLocks noGrp="1"/>
          </p:cNvSpPr>
          <p:nvPr>
            <p:ph idx="1"/>
          </p:nvPr>
        </p:nvSpPr>
        <p:spPr>
          <a:xfrm>
            <a:off x="268015" y="2049517"/>
            <a:ext cx="10026168" cy="3886672"/>
          </a:xfrm>
        </p:spPr>
        <p:txBody>
          <a:bodyPr>
            <a:normAutofit/>
          </a:bodyPr>
          <a:lstStyle/>
          <a:p>
            <a:r>
              <a:rPr lang="tr-TR" sz="3200" dirty="0"/>
              <a:t>Kumar ve oyun arasındaki sınırların bulanıklaşması ile küçük yaşlardaki çocuklar da kumar öğeleriyle tanışabilmektedir. Araştırmalar çocuklar ve </a:t>
            </a:r>
            <a:r>
              <a:rPr lang="tr-TR" sz="3200" dirty="0">
                <a:solidFill>
                  <a:schemeClr val="bg1"/>
                </a:solidFill>
              </a:rPr>
              <a:t>gençlerin oyundan kumara geçme </a:t>
            </a:r>
            <a:r>
              <a:rPr lang="tr-TR" sz="3200" dirty="0"/>
              <a:t>konusunda oldukça savunmasız olduğunu göstermektedir.</a:t>
            </a:r>
          </a:p>
        </p:txBody>
      </p:sp>
    </p:spTree>
    <p:extLst>
      <p:ext uri="{BB962C8B-B14F-4D97-AF65-F5344CB8AC3E}">
        <p14:creationId xmlns:p14="http://schemas.microsoft.com/office/powerpoint/2010/main" val="2671503140"/>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a:xfrm>
            <a:off x="425669" y="2144110"/>
            <a:ext cx="9868513" cy="3792079"/>
          </a:xfrm>
        </p:spPr>
        <p:txBody>
          <a:bodyPr/>
          <a:lstStyle/>
          <a:p>
            <a:r>
              <a:rPr lang="tr-TR" dirty="0"/>
              <a:t>Ganimet kutuları (</a:t>
            </a:r>
            <a:r>
              <a:rPr lang="tr-TR" dirty="0" err="1"/>
              <a:t>loot</a:t>
            </a:r>
            <a:r>
              <a:rPr lang="tr-TR" dirty="0"/>
              <a:t> </a:t>
            </a:r>
            <a:r>
              <a:rPr lang="tr-TR" dirty="0" err="1" smtClean="0"/>
              <a:t>box</a:t>
            </a:r>
            <a:r>
              <a:rPr lang="tr-TR" dirty="0" smtClean="0"/>
              <a:t>), son </a:t>
            </a:r>
            <a:r>
              <a:rPr lang="tr-TR" dirty="0"/>
              <a:t>yıllarda oyunlarda oldukça popülerlik kazanmıştır. Bunlar, katılımcıların oyun içindeki öğelere erişmek için satın aldığı ve içinden rastgele ödüller çıkan sanal sandıklardır. Satın alma anında kutunun içindekilerin değeri bilinmemekte; kutu içinden oyunda çok nadir ve değerli ya da tam tersi çok sıradan ve değersiz bir eşya çıkabilmektedir</a:t>
            </a:r>
          </a:p>
        </p:txBody>
      </p:sp>
    </p:spTree>
    <p:extLst>
      <p:ext uri="{BB962C8B-B14F-4D97-AF65-F5344CB8AC3E}">
        <p14:creationId xmlns:p14="http://schemas.microsoft.com/office/powerpoint/2010/main" val="1966488942"/>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a:t>Ganimet kutularının kumar ile benzerliği ve bu oyunların yaş grubu göz önüne alınarak; ganimet kutuları bazı ülkelerde tamamen veya kısmen </a:t>
            </a:r>
            <a:r>
              <a:rPr lang="tr-TR" dirty="0" smtClean="0"/>
              <a:t>yasaklanmıştır.</a:t>
            </a:r>
          </a:p>
          <a:p>
            <a:r>
              <a:rPr lang="tr-TR" dirty="0"/>
              <a:t>Bu yüzden ailelerin çocuklarının oynadıkları oyunların konu ve içerikleri hakkında bilgi sahibi olması ve karşılaşılabilecek riskler ile ilgili yeterli farkındalık geliştirmeleri çocukların korunması için gereklidir.</a:t>
            </a:r>
          </a:p>
          <a:p>
            <a:endParaRPr lang="tr-TR" dirty="0"/>
          </a:p>
        </p:txBody>
      </p:sp>
    </p:spTree>
    <p:extLst>
      <p:ext uri="{BB962C8B-B14F-4D97-AF65-F5344CB8AC3E}">
        <p14:creationId xmlns:p14="http://schemas.microsoft.com/office/powerpoint/2010/main" val="1780964642"/>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a:xfrm>
            <a:off x="412307" y="2116157"/>
            <a:ext cx="9613861" cy="3599316"/>
          </a:xfrm>
        </p:spPr>
        <p:txBody>
          <a:bodyPr/>
          <a:lstStyle/>
          <a:p>
            <a:r>
              <a:rPr lang="tr-TR" dirty="0"/>
              <a:t>Çocuklar, internette gezinirken bazı sitelerde karşılarına bir anda pencereler çıkabilir ve yanlışlıkla onlara tıklayarak zararlı sitelere girebilirler. Benzer şekilde, uygunsuz siteler internette en çok aratılan kelimeleri sitelerinde kullanarak, çocukların bu sitelere girmelerini, böylece cinsellik ve kumar gibi uygunsuz içerikleri görmelerini sağlayabilirler. </a:t>
            </a:r>
          </a:p>
        </p:txBody>
      </p:sp>
    </p:spTree>
    <p:extLst>
      <p:ext uri="{BB962C8B-B14F-4D97-AF65-F5344CB8AC3E}">
        <p14:creationId xmlns:p14="http://schemas.microsoft.com/office/powerpoint/2010/main" val="2772039419"/>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KUMAR BAĞIMLILIĞI</a:t>
            </a:r>
          </a:p>
        </p:txBody>
      </p:sp>
      <p:sp>
        <p:nvSpPr>
          <p:cNvPr id="3" name="İçerik Yer Tutucusu 2"/>
          <p:cNvSpPr>
            <a:spLocks noGrp="1"/>
          </p:cNvSpPr>
          <p:nvPr>
            <p:ph idx="1"/>
          </p:nvPr>
        </p:nvSpPr>
        <p:spPr/>
        <p:txBody>
          <a:bodyPr/>
          <a:lstStyle/>
          <a:p>
            <a:endParaRPr lang="tr-TR" dirty="0"/>
          </a:p>
        </p:txBody>
      </p:sp>
      <p:sp>
        <p:nvSpPr>
          <p:cNvPr id="4" name="Köşeleri Yuvarlanmış Dikdörtgen Belirtme Çizgisi 3"/>
          <p:cNvSpPr/>
          <p:nvPr/>
        </p:nvSpPr>
        <p:spPr>
          <a:xfrm>
            <a:off x="5265683" y="7394028"/>
            <a:ext cx="173420" cy="126124"/>
          </a:xfrm>
          <a:prstGeom prst="wedgeRoundRect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5" name="Oval Belirtme Çizgisi 4"/>
          <p:cNvSpPr/>
          <p:nvPr/>
        </p:nvSpPr>
        <p:spPr>
          <a:xfrm>
            <a:off x="1135117" y="2336873"/>
            <a:ext cx="9285890" cy="3212589"/>
          </a:xfrm>
          <a:prstGeom prst="wedgeEllipse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b="1" dirty="0">
                <a:solidFill>
                  <a:schemeClr val="bg1"/>
                </a:solidFill>
              </a:rPr>
              <a:t>Son yıllarda dünyada ve ülkemizde kumar oynama sıklığı giderek artmıştır. Kumar oynama yaşı ise 9’a kadar inmiştir. Kumar bağımlılığı, yetişkinlere göre gençlerde daha yaygındır. Çocuk ve ergenlerin riskli grup olması nedeniyle ailelerin kumar ve sonuçları konusunda bilgi sahibi olması gerekir. </a:t>
            </a:r>
          </a:p>
        </p:txBody>
      </p:sp>
    </p:spTree>
    <p:extLst>
      <p:ext uri="{BB962C8B-B14F-4D97-AF65-F5344CB8AC3E}">
        <p14:creationId xmlns:p14="http://schemas.microsoft.com/office/powerpoint/2010/main" val="789936923"/>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a:xfrm>
            <a:off x="299545" y="2049517"/>
            <a:ext cx="9994637" cy="3886672"/>
          </a:xfrm>
        </p:spPr>
        <p:txBody>
          <a:bodyPr/>
          <a:lstStyle/>
          <a:p>
            <a:r>
              <a:rPr lang="tr-TR" dirty="0"/>
              <a:t>Herhangi bir şeyin daha yüksek değerde bir şey kazanmak için riske atıldığı her türlü aktivite </a:t>
            </a:r>
            <a:r>
              <a:rPr lang="tr-TR" dirty="0">
                <a:solidFill>
                  <a:schemeClr val="bg1"/>
                </a:solidFill>
              </a:rPr>
              <a:t>kumar</a:t>
            </a:r>
            <a:r>
              <a:rPr lang="tr-TR" dirty="0"/>
              <a:t> olarak kabul edilebilir. Bir şeyin kumar olabilmesi için; </a:t>
            </a:r>
            <a:endParaRPr lang="tr-TR" dirty="0" smtClean="0"/>
          </a:p>
          <a:p>
            <a:r>
              <a:rPr lang="tr-TR" dirty="0" smtClean="0"/>
              <a:t> </a:t>
            </a:r>
            <a:r>
              <a:rPr lang="tr-TR" dirty="0"/>
              <a:t>Para veya maddi değeri olan başka bir şeyin bahse konulması</a:t>
            </a:r>
            <a:r>
              <a:rPr lang="tr-TR" dirty="0" smtClean="0"/>
              <a:t>,</a:t>
            </a:r>
          </a:p>
          <a:p>
            <a:r>
              <a:rPr lang="tr-TR" dirty="0" smtClean="0"/>
              <a:t>  </a:t>
            </a:r>
            <a:r>
              <a:rPr lang="tr-TR" dirty="0"/>
              <a:t>Bahse giren kişinin amacının, doğru tahminler yapmaya çalışarak ek para veya maddi değeri olan eşya kazanımı olması </a:t>
            </a:r>
            <a:endParaRPr lang="tr-TR" dirty="0" smtClean="0"/>
          </a:p>
          <a:p>
            <a:r>
              <a:rPr lang="tr-TR" dirty="0" smtClean="0"/>
              <a:t> </a:t>
            </a:r>
            <a:r>
              <a:rPr lang="tr-TR" dirty="0"/>
              <a:t>Olayın sonucunun belirsiz olması gerekir.</a:t>
            </a:r>
          </a:p>
        </p:txBody>
      </p:sp>
    </p:spTree>
    <p:extLst>
      <p:ext uri="{BB962C8B-B14F-4D97-AF65-F5344CB8AC3E}">
        <p14:creationId xmlns:p14="http://schemas.microsoft.com/office/powerpoint/2010/main" val="383999816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BAĞIMLILIK, BİR SORUN MUDUR?</a:t>
            </a:r>
            <a:endParaRPr lang="tr-TR" dirty="0"/>
          </a:p>
        </p:txBody>
      </p:sp>
      <p:sp>
        <p:nvSpPr>
          <p:cNvPr id="3" name="İçerik Yer Tutucusu 2"/>
          <p:cNvSpPr>
            <a:spLocks noGrp="1"/>
          </p:cNvSpPr>
          <p:nvPr>
            <p:ph idx="1"/>
          </p:nvPr>
        </p:nvSpPr>
        <p:spPr/>
        <p:txBody>
          <a:bodyPr/>
          <a:lstStyle/>
          <a:p>
            <a:r>
              <a:rPr lang="tr-TR" dirty="0" smtClean="0"/>
              <a:t>Bağımlılık, CİDDİ bir sorundur. </a:t>
            </a:r>
          </a:p>
          <a:p>
            <a:r>
              <a:rPr lang="tr-TR" dirty="0"/>
              <a:t>Bağımlılık hayatın her alanında problemlere yol açar. Dünyada bir </a:t>
            </a:r>
            <a:r>
              <a:rPr lang="tr-TR" dirty="0">
                <a:solidFill>
                  <a:schemeClr val="bg1"/>
                </a:solidFill>
              </a:rPr>
              <a:t>halk sağlığı </a:t>
            </a:r>
            <a:r>
              <a:rPr lang="tr-TR" dirty="0"/>
              <a:t>problemi olarak kabul edilen bağımlılığın önlenmesi ve tedavi edilmesi için yoğun çalışmalar yapılmaktadır. Yapılan araştırmalar, bağımlılığa neden olabilecek unsurların </a:t>
            </a:r>
            <a:r>
              <a:rPr lang="tr-TR" u="sng" dirty="0"/>
              <a:t>erken</a:t>
            </a:r>
            <a:r>
              <a:rPr lang="tr-TR" dirty="0"/>
              <a:t> </a:t>
            </a:r>
            <a:r>
              <a:rPr lang="tr-TR" u="sng" dirty="0"/>
              <a:t>yaşlarda</a:t>
            </a:r>
            <a:r>
              <a:rPr lang="tr-TR" dirty="0"/>
              <a:t> görülmeye başladığını göstermektedir.</a:t>
            </a:r>
          </a:p>
        </p:txBody>
      </p:sp>
    </p:spTree>
    <p:extLst>
      <p:ext uri="{BB962C8B-B14F-4D97-AF65-F5344CB8AC3E}">
        <p14:creationId xmlns:p14="http://schemas.microsoft.com/office/powerpoint/2010/main" val="3747670128"/>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endParaRPr lang="tr-TR"/>
          </a:p>
        </p:txBody>
      </p:sp>
      <p:sp>
        <p:nvSpPr>
          <p:cNvPr id="4" name="Köşeleri Yuvarlanmış Dikdörtgen Belirtme Çizgisi 3"/>
          <p:cNvSpPr/>
          <p:nvPr/>
        </p:nvSpPr>
        <p:spPr>
          <a:xfrm>
            <a:off x="1166648" y="2538248"/>
            <a:ext cx="8576442" cy="2270235"/>
          </a:xfrm>
          <a:prstGeom prst="wedgeRoundRect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2400" dirty="0">
                <a:solidFill>
                  <a:schemeClr val="bg1"/>
                </a:solidFill>
              </a:rPr>
              <a:t>Gençlerin yaklaşık %10 - %15’i kumarla ilgili sorunlar yaşamakta ve bu kişilerin %1 - %6’sı da kumar bağımlılığı belirtileri göstermektedir. Özellikle çevrim içi kumar oynama, çocuk ve gençlerde daha yaygındır.</a:t>
            </a:r>
          </a:p>
        </p:txBody>
      </p:sp>
    </p:spTree>
    <p:extLst>
      <p:ext uri="{BB962C8B-B14F-4D97-AF65-F5344CB8AC3E}">
        <p14:creationId xmlns:p14="http://schemas.microsoft.com/office/powerpoint/2010/main" val="3848276718"/>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endParaRPr lang="tr-TR" dirty="0"/>
          </a:p>
        </p:txBody>
      </p:sp>
      <p:sp>
        <p:nvSpPr>
          <p:cNvPr id="4" name="Oval Belirtme Çizgisi 3"/>
          <p:cNvSpPr/>
          <p:nvPr/>
        </p:nvSpPr>
        <p:spPr>
          <a:xfrm>
            <a:off x="1229710" y="2522483"/>
            <a:ext cx="8607973" cy="2822027"/>
          </a:xfrm>
          <a:prstGeom prst="wedgeEllipse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2000" dirty="0">
                <a:solidFill>
                  <a:schemeClr val="bg1"/>
                </a:solidFill>
              </a:rPr>
              <a:t>Kumar bağımlılığı, gizli bağımlılık olarak adlandırılır. Alkol ve uyuşturucu kullanımının aksine, fark edilebilen belirtileri az olduğu için saklanması daha kolaydır. Birçok kumar bağımlısı, kumar sorunu yaşadığının farkına varmaz ve keşfedilmesinin ardından genellikle inkâr eder.</a:t>
            </a:r>
          </a:p>
        </p:txBody>
      </p:sp>
    </p:spTree>
    <p:extLst>
      <p:ext uri="{BB962C8B-B14F-4D97-AF65-F5344CB8AC3E}">
        <p14:creationId xmlns:p14="http://schemas.microsoft.com/office/powerpoint/2010/main" val="1632055850"/>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a:xfrm>
            <a:off x="680321" y="2033752"/>
            <a:ext cx="10592024" cy="3902437"/>
          </a:xfrm>
        </p:spPr>
        <p:txBody>
          <a:bodyPr/>
          <a:lstStyle/>
          <a:p>
            <a:r>
              <a:rPr lang="tr-TR" dirty="0"/>
              <a:t>Para karşılığı olmayan kumar oyunlarının sayısı gittikçe artmaktadır. Birçok kumar operatörü de, oyunların ücretsiz deneme sürümlerini piyasaya sunmaktadır. Bu durum, kumarı daha küçük yaş gruplarına duyurmayı amaçlayan riskli reklamlara da olanak tanır. Bu oyunlar, kumar oyunlarını sınırlı sayıda ücretsiz deneme şansı sunarak, çevrim içi odalarda karakterlere poker oynatarak, macera oyunlarına </a:t>
            </a:r>
            <a:r>
              <a:rPr lang="tr-TR" dirty="0" err="1"/>
              <a:t>slot</a:t>
            </a:r>
            <a:r>
              <a:rPr lang="tr-TR" dirty="0"/>
              <a:t> makineleri koyarak ve diğer farklı yöntemlerle gerçek para ile kumar oynamayı teşvik etmekte ve kumar problemlerine kapı aralamaktadır.</a:t>
            </a:r>
          </a:p>
        </p:txBody>
      </p:sp>
    </p:spTree>
    <p:extLst>
      <p:ext uri="{BB962C8B-B14F-4D97-AF65-F5344CB8AC3E}">
        <p14:creationId xmlns:p14="http://schemas.microsoft.com/office/powerpoint/2010/main" val="2380024652"/>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a:xfrm>
            <a:off x="680321" y="2053093"/>
            <a:ext cx="9613861" cy="4379237"/>
          </a:xfrm>
        </p:spPr>
        <p:txBody>
          <a:bodyPr/>
          <a:lstStyle/>
          <a:p>
            <a:endParaRPr lang="tr-TR" dirty="0"/>
          </a:p>
        </p:txBody>
      </p:sp>
      <p:sp>
        <p:nvSpPr>
          <p:cNvPr id="4" name="Köşeleri Yuvarlanmış Dikdörtgen Belirtme Çizgisi 3"/>
          <p:cNvSpPr/>
          <p:nvPr/>
        </p:nvSpPr>
        <p:spPr>
          <a:xfrm>
            <a:off x="882868" y="2238703"/>
            <a:ext cx="8686800" cy="3216166"/>
          </a:xfrm>
          <a:prstGeom prst="wedgeRoundRect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2400" dirty="0">
                <a:solidFill>
                  <a:schemeClr val="bg1"/>
                </a:solidFill>
              </a:rPr>
              <a:t>Kumar bağımlısı, sık sık veya seyrek olarak kumar oynayabilir. Bir kişinin kumar oynaması kendisi ve etrafındakiler için psikolojik, ekonomik, duygusal, yasal sorunlara, ailesiyle ilgili sorunlara veya benzeri zorluklara neden oluyorsa kişinin kumar bağımlılığı sorunu var demektir.</a:t>
            </a:r>
          </a:p>
        </p:txBody>
      </p:sp>
    </p:spTree>
    <p:extLst>
      <p:ext uri="{BB962C8B-B14F-4D97-AF65-F5344CB8AC3E}">
        <p14:creationId xmlns:p14="http://schemas.microsoft.com/office/powerpoint/2010/main" val="2646668478"/>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endParaRPr lang="tr-TR" dirty="0" smtClean="0"/>
          </a:p>
          <a:p>
            <a:r>
              <a:rPr lang="tr-TR" dirty="0"/>
              <a:t>  Bağımlılık bir neden değil, sonuçtur. Bağımlılık, olumsuz aile ve arkadaşlık ilişkilerinin, akademik başarısızlıkların ve sorun çözme gibi önemli yaşam becerilerinin yetersiz olmasının sonucudur.</a:t>
            </a:r>
          </a:p>
        </p:txBody>
      </p:sp>
      <p:sp>
        <p:nvSpPr>
          <p:cNvPr id="4" name="Çerçeve 3"/>
          <p:cNvSpPr/>
          <p:nvPr/>
        </p:nvSpPr>
        <p:spPr>
          <a:xfrm>
            <a:off x="680320" y="2336873"/>
            <a:ext cx="9613861" cy="3279227"/>
          </a:xfrm>
          <a:prstGeom prst="fram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solidFill>
                <a:schemeClr val="tx1"/>
              </a:solidFill>
            </a:endParaRPr>
          </a:p>
        </p:txBody>
      </p:sp>
    </p:spTree>
    <p:extLst>
      <p:ext uri="{BB962C8B-B14F-4D97-AF65-F5344CB8AC3E}">
        <p14:creationId xmlns:p14="http://schemas.microsoft.com/office/powerpoint/2010/main" val="3785267026"/>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BAĞIMLILIK, aslında bir aile problemidir.</a:t>
            </a:r>
            <a:endParaRPr lang="tr-TR" dirty="0"/>
          </a:p>
        </p:txBody>
      </p:sp>
      <p:sp>
        <p:nvSpPr>
          <p:cNvPr id="3" name="İçerik Yer Tutucusu 2"/>
          <p:cNvSpPr>
            <a:spLocks noGrp="1"/>
          </p:cNvSpPr>
          <p:nvPr>
            <p:ph idx="1"/>
          </p:nvPr>
        </p:nvSpPr>
        <p:spPr/>
        <p:txBody>
          <a:bodyPr/>
          <a:lstStyle/>
          <a:p>
            <a:r>
              <a:rPr lang="tr-TR" dirty="0"/>
              <a:t>Sosyal medya, dizi ve filmler, arkadaş çevresi ve pek çok diğer dış faktöre karşı </a:t>
            </a:r>
            <a:r>
              <a:rPr lang="tr-TR" dirty="0">
                <a:solidFill>
                  <a:schemeClr val="bg1"/>
                </a:solidFill>
              </a:rPr>
              <a:t>ailenin koruyucu gücü </a:t>
            </a:r>
            <a:r>
              <a:rPr lang="tr-TR" dirty="0"/>
              <a:t>yadsınamaz. Çocuklarınızı bağımlılıklara götürebilecek teklif veya baskılardan korumak için onları </a:t>
            </a:r>
            <a:r>
              <a:rPr lang="tr-TR" dirty="0">
                <a:solidFill>
                  <a:schemeClr val="bg1"/>
                </a:solidFill>
              </a:rPr>
              <a:t>farklı becerilerle donatabilirsiniz</a:t>
            </a:r>
            <a:r>
              <a:rPr lang="tr-TR" dirty="0"/>
              <a:t>. Ebeveynler olarak, çocuklarınızın ilk rol modeli </a:t>
            </a:r>
            <a:r>
              <a:rPr lang="tr-TR" dirty="0">
                <a:solidFill>
                  <a:schemeClr val="bg1"/>
                </a:solidFill>
              </a:rPr>
              <a:t>sizsiniz</a:t>
            </a:r>
            <a:r>
              <a:rPr lang="tr-TR" dirty="0"/>
              <a:t> ve onları en iyi tanıyan kişi de </a:t>
            </a:r>
            <a:r>
              <a:rPr lang="tr-TR" dirty="0">
                <a:solidFill>
                  <a:schemeClr val="bg1"/>
                </a:solidFill>
              </a:rPr>
              <a:t>sizsiniz. Çocuğunuzla olan ilişkiniz</a:t>
            </a:r>
            <a:r>
              <a:rPr lang="tr-TR" dirty="0"/>
              <a:t>, onu pek çok yönde besleyerek, gelişimsel ihtiyaç ve arayışlarını daha doğru kanallara yöneltmesine yardımcı olacaktır. </a:t>
            </a:r>
          </a:p>
        </p:txBody>
      </p:sp>
    </p:spTree>
    <p:extLst>
      <p:ext uri="{BB962C8B-B14F-4D97-AF65-F5344CB8AC3E}">
        <p14:creationId xmlns:p14="http://schemas.microsoft.com/office/powerpoint/2010/main" val="618745982"/>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GÜÇLÜ AİLE MODELİ</a:t>
            </a:r>
            <a:endParaRPr lang="tr-TR" dirty="0"/>
          </a:p>
        </p:txBody>
      </p:sp>
      <p:sp>
        <p:nvSpPr>
          <p:cNvPr id="3" name="İçerik Yer Tutucusu 2"/>
          <p:cNvSpPr>
            <a:spLocks noGrp="1"/>
          </p:cNvSpPr>
          <p:nvPr>
            <p:ph idx="1"/>
          </p:nvPr>
        </p:nvSpPr>
        <p:spPr>
          <a:xfrm>
            <a:off x="680321" y="2084625"/>
            <a:ext cx="9613861" cy="3599316"/>
          </a:xfrm>
        </p:spPr>
        <p:txBody>
          <a:bodyPr/>
          <a:lstStyle/>
          <a:p>
            <a:r>
              <a:rPr lang="tr-TR" dirty="0"/>
              <a:t>Pozitif ebeveynlik tutumu </a:t>
            </a:r>
            <a:r>
              <a:rPr lang="tr-TR" dirty="0" smtClean="0"/>
              <a:t>sergileme</a:t>
            </a:r>
          </a:p>
          <a:p>
            <a:r>
              <a:rPr lang="tr-TR" dirty="0" smtClean="0"/>
              <a:t> </a:t>
            </a:r>
            <a:r>
              <a:rPr lang="tr-TR" dirty="0"/>
              <a:t>Olumlu rol model </a:t>
            </a:r>
            <a:r>
              <a:rPr lang="tr-TR" dirty="0" smtClean="0"/>
              <a:t>olma</a:t>
            </a:r>
          </a:p>
          <a:p>
            <a:r>
              <a:rPr lang="tr-TR" dirty="0" smtClean="0"/>
              <a:t> </a:t>
            </a:r>
            <a:r>
              <a:rPr lang="tr-TR" dirty="0"/>
              <a:t>Stresi etkili </a:t>
            </a:r>
            <a:r>
              <a:rPr lang="tr-TR" dirty="0" smtClean="0"/>
              <a:t>yönetebilme</a:t>
            </a:r>
          </a:p>
          <a:p>
            <a:r>
              <a:rPr lang="tr-TR" dirty="0"/>
              <a:t>Aile içi güçlü iletişim kurabilme </a:t>
            </a:r>
            <a:endParaRPr lang="tr-TR" dirty="0" smtClean="0"/>
          </a:p>
          <a:p>
            <a:r>
              <a:rPr lang="tr-TR" dirty="0" smtClean="0"/>
              <a:t>Sınır </a:t>
            </a:r>
            <a:r>
              <a:rPr lang="tr-TR" dirty="0"/>
              <a:t>koyma ve pozitif disiplin </a:t>
            </a:r>
            <a:r>
              <a:rPr lang="tr-TR" dirty="0" smtClean="0"/>
              <a:t>uygulayabilme</a:t>
            </a:r>
          </a:p>
          <a:p>
            <a:r>
              <a:rPr lang="tr-TR" dirty="0" smtClean="0"/>
              <a:t> </a:t>
            </a:r>
            <a:r>
              <a:rPr lang="tr-TR" dirty="0"/>
              <a:t>Çocukları etkili izleme </a:t>
            </a:r>
            <a:r>
              <a:rPr lang="tr-TR" dirty="0" smtClean="0"/>
              <a:t>becerileri,</a:t>
            </a:r>
          </a:p>
          <a:p>
            <a:r>
              <a:rPr lang="tr-TR" dirty="0" smtClean="0"/>
              <a:t>Çocuğa HAYIR diyebilme; HAYIR demeyi öğretme.</a:t>
            </a:r>
            <a:endParaRPr lang="tr-TR" dirty="0"/>
          </a:p>
        </p:txBody>
      </p:sp>
    </p:spTree>
    <p:extLst>
      <p:ext uri="{BB962C8B-B14F-4D97-AF65-F5344CB8AC3E}">
        <p14:creationId xmlns:p14="http://schemas.microsoft.com/office/powerpoint/2010/main" val="298180875"/>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SAĞLIKLI YARINLAR, SAĞLIKLI NESİL YETİŞTİRMEKLE BAŞLAR.</a:t>
            </a:r>
            <a:endParaRPr lang="tr-TR" dirty="0"/>
          </a:p>
        </p:txBody>
      </p:sp>
      <p:sp>
        <p:nvSpPr>
          <p:cNvPr id="3" name="İçerik Yer Tutucusu 2"/>
          <p:cNvSpPr>
            <a:spLocks noGrp="1"/>
          </p:cNvSpPr>
          <p:nvPr>
            <p:ph idx="1"/>
          </p:nvPr>
        </p:nvSpPr>
        <p:spPr/>
        <p:txBody>
          <a:bodyPr/>
          <a:lstStyle/>
          <a:p>
            <a:r>
              <a:rPr lang="tr-TR" sz="6600" dirty="0" smtClean="0"/>
              <a:t>İZLEDİĞİNİZ VE DİNLEDİĞİNİZ İÇİN TEŞEKKÜR EDERİM</a:t>
            </a:r>
            <a:r>
              <a:rPr lang="tr-TR" dirty="0" smtClean="0"/>
              <a:t>.</a:t>
            </a:r>
            <a:endParaRPr lang="tr-TR" dirty="0"/>
          </a:p>
        </p:txBody>
      </p:sp>
    </p:spTree>
    <p:extLst>
      <p:ext uri="{BB962C8B-B14F-4D97-AF65-F5344CB8AC3E}">
        <p14:creationId xmlns:p14="http://schemas.microsoft.com/office/powerpoint/2010/main" val="122919301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BAĞIMLILIK, BİR SÜREÇ MİDİR?</a:t>
            </a:r>
            <a:endParaRPr lang="tr-TR" dirty="0"/>
          </a:p>
        </p:txBody>
      </p:sp>
      <p:sp>
        <p:nvSpPr>
          <p:cNvPr id="3" name="İçerik Yer Tutucusu 2"/>
          <p:cNvSpPr>
            <a:spLocks noGrp="1"/>
          </p:cNvSpPr>
          <p:nvPr>
            <p:ph idx="1"/>
          </p:nvPr>
        </p:nvSpPr>
        <p:spPr>
          <a:xfrm>
            <a:off x="0" y="1952535"/>
            <a:ext cx="9613861" cy="3599316"/>
          </a:xfrm>
        </p:spPr>
        <p:txBody>
          <a:bodyPr/>
          <a:lstStyle/>
          <a:p>
            <a:r>
              <a:rPr lang="tr-TR" dirty="0" smtClean="0"/>
              <a:t>BAĞIMLILIK, bir süreçtir:</a:t>
            </a:r>
          </a:p>
          <a:p>
            <a:endParaRPr lang="tr-TR" dirty="0"/>
          </a:p>
        </p:txBody>
      </p:sp>
      <p:sp>
        <p:nvSpPr>
          <p:cNvPr id="4" name="Oval 3"/>
          <p:cNvSpPr/>
          <p:nvPr/>
        </p:nvSpPr>
        <p:spPr>
          <a:xfrm>
            <a:off x="0" y="2427889"/>
            <a:ext cx="3090042" cy="77251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smtClean="0"/>
              <a:t>Deneme</a:t>
            </a:r>
            <a:endParaRPr lang="tr-TR" dirty="0"/>
          </a:p>
        </p:txBody>
      </p:sp>
      <p:sp>
        <p:nvSpPr>
          <p:cNvPr id="5" name="Oval 4"/>
          <p:cNvSpPr/>
          <p:nvPr/>
        </p:nvSpPr>
        <p:spPr>
          <a:xfrm>
            <a:off x="2916621" y="3068780"/>
            <a:ext cx="3090041" cy="121394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smtClean="0"/>
              <a:t>Düzenli Kullanım</a:t>
            </a:r>
            <a:endParaRPr lang="tr-TR" dirty="0"/>
          </a:p>
        </p:txBody>
      </p:sp>
      <p:sp>
        <p:nvSpPr>
          <p:cNvPr id="6" name="Oval 5"/>
          <p:cNvSpPr/>
          <p:nvPr/>
        </p:nvSpPr>
        <p:spPr>
          <a:xfrm>
            <a:off x="6117021" y="3988676"/>
            <a:ext cx="3657600" cy="129277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smtClean="0"/>
              <a:t>BAĞIMLILIK</a:t>
            </a:r>
            <a:endParaRPr lang="tr-TR" dirty="0"/>
          </a:p>
        </p:txBody>
      </p:sp>
    </p:spTree>
    <p:extLst>
      <p:ext uri="{BB962C8B-B14F-4D97-AF65-F5344CB8AC3E}">
        <p14:creationId xmlns:p14="http://schemas.microsoft.com/office/powerpoint/2010/main" val="275989079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KİMLER BAĞIMLI OLUR?</a:t>
            </a:r>
            <a:endParaRPr lang="tr-TR" dirty="0"/>
          </a:p>
        </p:txBody>
      </p:sp>
      <p:sp>
        <p:nvSpPr>
          <p:cNvPr id="3" name="İçerik Yer Tutucusu 2"/>
          <p:cNvSpPr>
            <a:spLocks noGrp="1"/>
          </p:cNvSpPr>
          <p:nvPr>
            <p:ph idx="1"/>
          </p:nvPr>
        </p:nvSpPr>
        <p:spPr/>
        <p:txBody>
          <a:bodyPr/>
          <a:lstStyle/>
          <a:p>
            <a:endParaRPr lang="tr-TR" dirty="0"/>
          </a:p>
        </p:txBody>
      </p:sp>
      <p:sp>
        <p:nvSpPr>
          <p:cNvPr id="4" name="Yuvarlatılmış Dikdörtgen 3"/>
          <p:cNvSpPr/>
          <p:nvPr/>
        </p:nvSpPr>
        <p:spPr>
          <a:xfrm>
            <a:off x="1008993" y="2427890"/>
            <a:ext cx="8907517" cy="318463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2400" dirty="0">
                <a:solidFill>
                  <a:schemeClr val="bg1"/>
                </a:solidFill>
              </a:rPr>
              <a:t>Herkes</a:t>
            </a:r>
            <a:r>
              <a:rPr lang="tr-TR" sz="2400" dirty="0"/>
              <a:t> bağımlı olabilir. Bağımlılık bir irade meselesi veya kişilik bozukluğu değil, bir </a:t>
            </a:r>
            <a:r>
              <a:rPr lang="tr-TR" sz="2400" dirty="0">
                <a:solidFill>
                  <a:schemeClr val="bg1"/>
                </a:solidFill>
              </a:rPr>
              <a:t>beyin hastalığıdır</a:t>
            </a:r>
            <a:r>
              <a:rPr lang="tr-TR" sz="2400" dirty="0"/>
              <a:t>. Farklı risk ve koruyucu faktörler söz konusu olsa da herkesin, ortak beyin mekanizmaları sebebiyle bağımlı olma riski vardır. Bu sebeple, kendimizi ve ailemizi bağımlılıklardan korumak için </a:t>
            </a:r>
            <a:r>
              <a:rPr lang="tr-TR" sz="2400" dirty="0">
                <a:solidFill>
                  <a:schemeClr val="bg1"/>
                </a:solidFill>
              </a:rPr>
              <a:t>farkındalığımızı</a:t>
            </a:r>
            <a:r>
              <a:rPr lang="tr-TR" sz="2400" dirty="0"/>
              <a:t> artırmak önemlidir.</a:t>
            </a:r>
          </a:p>
        </p:txBody>
      </p:sp>
    </p:spTree>
    <p:extLst>
      <p:ext uri="{BB962C8B-B14F-4D97-AF65-F5344CB8AC3E}">
        <p14:creationId xmlns:p14="http://schemas.microsoft.com/office/powerpoint/2010/main" val="107919302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BAĞIMLILIK, tekrarlanan bir hastalık mıdır?</a:t>
            </a:r>
            <a:endParaRPr lang="tr-TR" dirty="0"/>
          </a:p>
        </p:txBody>
      </p:sp>
      <p:sp>
        <p:nvSpPr>
          <p:cNvPr id="3" name="İçerik Yer Tutucusu 2"/>
          <p:cNvSpPr>
            <a:spLocks noGrp="1"/>
          </p:cNvSpPr>
          <p:nvPr>
            <p:ph idx="1"/>
          </p:nvPr>
        </p:nvSpPr>
        <p:spPr/>
        <p:txBody>
          <a:bodyPr/>
          <a:lstStyle/>
          <a:p>
            <a:r>
              <a:rPr lang="tr-TR" dirty="0" smtClean="0"/>
              <a:t>Ne yazık ki EVET!</a:t>
            </a:r>
          </a:p>
          <a:p>
            <a:r>
              <a:rPr lang="tr-TR" dirty="0" smtClean="0"/>
              <a:t>İyileşme görüldükten sonra, ‘Nasıl Olsa Kurtulurum; Bir kere başardım; bir daha başarırım’ deyip tekrar aynı olumsuz duruma başlandığında yeniden BAĞIMLILIK nükseder; yani BAŞLAR. Bunun için Önce FARKINDALIK sonra ise ÖNLEME girişimlerinde bulunulmalıdır: Unutulmamalıdır ki; BAĞIMLILIĞIN önlenmesi için SABIRLI olmak önemlidir.</a:t>
            </a:r>
            <a:endParaRPr lang="tr-TR" dirty="0"/>
          </a:p>
        </p:txBody>
      </p:sp>
    </p:spTree>
    <p:extLst>
      <p:ext uri="{BB962C8B-B14F-4D97-AF65-F5344CB8AC3E}">
        <p14:creationId xmlns:p14="http://schemas.microsoft.com/office/powerpoint/2010/main" val="69051265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ÖNLEME</a:t>
            </a:r>
            <a:endParaRPr lang="tr-TR" dirty="0"/>
          </a:p>
        </p:txBody>
      </p:sp>
      <p:sp>
        <p:nvSpPr>
          <p:cNvPr id="3" name="İçerik Yer Tutucusu 2"/>
          <p:cNvSpPr>
            <a:spLocks noGrp="1"/>
          </p:cNvSpPr>
          <p:nvPr>
            <p:ph idx="1"/>
          </p:nvPr>
        </p:nvSpPr>
        <p:spPr/>
        <p:txBody>
          <a:bodyPr/>
          <a:lstStyle/>
          <a:p>
            <a:r>
              <a:rPr lang="tr-TR" dirty="0" smtClean="0"/>
              <a:t>ÖNLEME, ailede başlar.</a:t>
            </a:r>
          </a:p>
          <a:p>
            <a:r>
              <a:rPr lang="tr-TR" dirty="0" smtClean="0"/>
              <a:t>Çocuğunu</a:t>
            </a:r>
          </a:p>
          <a:p>
            <a:r>
              <a:rPr lang="tr-TR" dirty="0"/>
              <a:t> </a:t>
            </a:r>
            <a:r>
              <a:rPr lang="tr-TR" dirty="0" smtClean="0"/>
              <a:t>             DİNLEYEN,</a:t>
            </a:r>
          </a:p>
          <a:p>
            <a:r>
              <a:rPr lang="tr-TR" dirty="0" smtClean="0"/>
              <a:t>                              DESTEKLEYEN,</a:t>
            </a:r>
          </a:p>
          <a:p>
            <a:r>
              <a:rPr lang="tr-TR" dirty="0"/>
              <a:t> </a:t>
            </a:r>
            <a:r>
              <a:rPr lang="tr-TR" dirty="0" smtClean="0"/>
              <a:t>                                                   GÖZETEN</a:t>
            </a:r>
          </a:p>
          <a:p>
            <a:r>
              <a:rPr lang="tr-TR" dirty="0"/>
              <a:t> </a:t>
            </a:r>
            <a:r>
              <a:rPr lang="tr-TR" dirty="0" smtClean="0"/>
              <a:t>                                                                 ailelerde yetişen </a:t>
            </a:r>
            <a:r>
              <a:rPr lang="tr-TR" dirty="0" err="1" smtClean="0"/>
              <a:t>çocularda</a:t>
            </a:r>
            <a:r>
              <a:rPr lang="tr-TR" dirty="0" smtClean="0"/>
              <a:t>, bağımlılık görülme olasılığı düşüktür.</a:t>
            </a:r>
          </a:p>
          <a:p>
            <a:endParaRPr lang="tr-TR" dirty="0"/>
          </a:p>
        </p:txBody>
      </p:sp>
    </p:spTree>
    <p:extLst>
      <p:ext uri="{BB962C8B-B14F-4D97-AF65-F5344CB8AC3E}">
        <p14:creationId xmlns:p14="http://schemas.microsoft.com/office/powerpoint/2010/main" val="64847159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Bağımlılıklar, önlenmediği takdirde çocuklarda görülebilecek olumsuz sonuçlar:</a:t>
            </a:r>
          </a:p>
        </p:txBody>
      </p:sp>
      <p:sp>
        <p:nvSpPr>
          <p:cNvPr id="3" name="İçerik Yer Tutucusu 2"/>
          <p:cNvSpPr>
            <a:spLocks noGrp="1"/>
          </p:cNvSpPr>
          <p:nvPr>
            <p:ph idx="1"/>
          </p:nvPr>
        </p:nvSpPr>
        <p:spPr/>
        <p:txBody>
          <a:bodyPr/>
          <a:lstStyle/>
          <a:p>
            <a:r>
              <a:rPr lang="tr-TR" dirty="0"/>
              <a:t>Sağlık </a:t>
            </a:r>
            <a:r>
              <a:rPr lang="tr-TR" dirty="0" smtClean="0"/>
              <a:t>sorunları</a:t>
            </a:r>
          </a:p>
          <a:p>
            <a:r>
              <a:rPr lang="tr-TR" dirty="0" smtClean="0"/>
              <a:t> </a:t>
            </a:r>
            <a:r>
              <a:rPr lang="tr-TR" dirty="0"/>
              <a:t>Hayata karşı mutsuzluk ve isteksizlik </a:t>
            </a:r>
            <a:endParaRPr lang="tr-TR" dirty="0" smtClean="0"/>
          </a:p>
          <a:p>
            <a:r>
              <a:rPr lang="tr-TR" dirty="0" smtClean="0"/>
              <a:t>Yanlış </a:t>
            </a:r>
            <a:r>
              <a:rPr lang="tr-TR" dirty="0"/>
              <a:t>seçimler yapma </a:t>
            </a:r>
            <a:endParaRPr lang="tr-TR" dirty="0" smtClean="0"/>
          </a:p>
          <a:p>
            <a:r>
              <a:rPr lang="tr-TR" dirty="0" smtClean="0"/>
              <a:t>Çevreyle </a:t>
            </a:r>
            <a:r>
              <a:rPr lang="tr-TR" dirty="0"/>
              <a:t>sağlıklı ilişkiler </a:t>
            </a:r>
            <a:r>
              <a:rPr lang="tr-TR" dirty="0" smtClean="0"/>
              <a:t>kuramama</a:t>
            </a:r>
          </a:p>
          <a:p>
            <a:r>
              <a:rPr lang="tr-TR" dirty="0" smtClean="0"/>
              <a:t> </a:t>
            </a:r>
            <a:r>
              <a:rPr lang="tr-TR" dirty="0"/>
              <a:t>Zorluklarla başa çıkmakta </a:t>
            </a:r>
            <a:r>
              <a:rPr lang="tr-TR" dirty="0" smtClean="0"/>
              <a:t>zorlanma</a:t>
            </a:r>
          </a:p>
          <a:p>
            <a:r>
              <a:rPr lang="tr-TR" dirty="0" smtClean="0"/>
              <a:t> </a:t>
            </a:r>
            <a:r>
              <a:rPr lang="tr-TR" dirty="0"/>
              <a:t>Okulda başarısızlık </a:t>
            </a:r>
          </a:p>
        </p:txBody>
      </p:sp>
    </p:spTree>
    <p:extLst>
      <p:ext uri="{BB962C8B-B14F-4D97-AF65-F5344CB8AC3E}">
        <p14:creationId xmlns:p14="http://schemas.microsoft.com/office/powerpoint/2010/main" val="232864256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……………….BAĞIMLI OLDUĞU NASIL ANLAŞILIR?</a:t>
            </a:r>
            <a:endParaRPr lang="tr-TR" dirty="0"/>
          </a:p>
        </p:txBody>
      </p:sp>
      <p:sp>
        <p:nvSpPr>
          <p:cNvPr id="3" name="İçerik Yer Tutucusu 2"/>
          <p:cNvSpPr>
            <a:spLocks noGrp="1"/>
          </p:cNvSpPr>
          <p:nvPr>
            <p:ph idx="1"/>
          </p:nvPr>
        </p:nvSpPr>
        <p:spPr/>
        <p:txBody>
          <a:bodyPr/>
          <a:lstStyle/>
          <a:p>
            <a:r>
              <a:rPr lang="tr-TR" dirty="0" smtClean="0"/>
              <a:t>Bağımlı olunan madde; telefon, sigara, madde, alkol, kumarsız yapamama; yani ONSUZ OLAMAMA durumu,,</a:t>
            </a:r>
          </a:p>
          <a:p>
            <a:r>
              <a:rPr lang="tr-TR" dirty="0" smtClean="0"/>
              <a:t>YOKSUNLUĞUNU yaşama; kriz anları: Yok etme veya sonlandırma isteğini engelleyememe durumu.</a:t>
            </a:r>
          </a:p>
          <a:p>
            <a:r>
              <a:rPr lang="tr-TR" dirty="0" smtClean="0"/>
              <a:t>‘HAYIR’ diyememe hali.</a:t>
            </a:r>
          </a:p>
          <a:p>
            <a:r>
              <a:rPr lang="tr-TR" dirty="0" smtClean="0"/>
              <a:t>Bağımlı olduğunu </a:t>
            </a:r>
            <a:r>
              <a:rPr lang="tr-TR" dirty="0" err="1" smtClean="0"/>
              <a:t>farkettiği</a:t>
            </a:r>
            <a:r>
              <a:rPr lang="tr-TR" dirty="0" smtClean="0"/>
              <a:t> halde bunu inkar etme,</a:t>
            </a:r>
            <a:endParaRPr lang="tr-TR" dirty="0"/>
          </a:p>
        </p:txBody>
      </p:sp>
    </p:spTree>
    <p:extLst>
      <p:ext uri="{BB962C8B-B14F-4D97-AF65-F5344CB8AC3E}">
        <p14:creationId xmlns:p14="http://schemas.microsoft.com/office/powerpoint/2010/main" val="3150345273"/>
      </p:ext>
    </p:extLst>
  </p:cSld>
  <p:clrMapOvr>
    <a:masterClrMapping/>
  </p:clrMapOvr>
  <p:timing>
    <p:tnLst>
      <p:par>
        <p:cTn id="1" dur="indefinite" restart="never" nodeType="tmRoot"/>
      </p:par>
    </p:tnLst>
  </p:timing>
</p:sld>
</file>

<file path=ppt/theme/theme1.xml><?xml version="1.0" encoding="utf-8"?>
<a:theme xmlns:a="http://schemas.openxmlformats.org/drawingml/2006/main" name="Berlin">
  <a:themeElements>
    <a:clrScheme name="Berlin">
      <a:dk1>
        <a:sysClr val="windowText" lastClr="000000"/>
      </a:dk1>
      <a:lt1>
        <a:sysClr val="window" lastClr="FFFFFF"/>
      </a:lt1>
      <a:dk2>
        <a:srgbClr val="9D360E"/>
      </a:dk2>
      <a:lt2>
        <a:srgbClr val="E7E6E6"/>
      </a:lt2>
      <a:accent1>
        <a:srgbClr val="F09415"/>
      </a:accent1>
      <a:accent2>
        <a:srgbClr val="C1B56B"/>
      </a:accent2>
      <a:accent3>
        <a:srgbClr val="4BAF73"/>
      </a:accent3>
      <a:accent4>
        <a:srgbClr val="5AA6C0"/>
      </a:accent4>
      <a:accent5>
        <a:srgbClr val="D17DF9"/>
      </a:accent5>
      <a:accent6>
        <a:srgbClr val="FA7E5C"/>
      </a:accent6>
      <a:hlink>
        <a:srgbClr val="FFAE3E"/>
      </a:hlink>
      <a:folHlink>
        <a:srgbClr val="FCC77E"/>
      </a:folHlink>
    </a:clrScheme>
    <a:fontScheme name="Berlin">
      <a:majorFont>
        <a:latin typeface="Trebuchet MS" panose="020B0603020202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rebuchet MS" panose="020B0603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erlin">
      <a:fillStyleLst>
        <a:solidFill>
          <a:schemeClr val="phClr"/>
        </a:solidFill>
        <a:gradFill rotWithShape="1">
          <a:gsLst>
            <a:gs pos="0">
              <a:schemeClr val="phClr">
                <a:tint val="60000"/>
                <a:satMod val="100000"/>
                <a:lumMod val="110000"/>
              </a:schemeClr>
            </a:gs>
            <a:gs pos="100000">
              <a:schemeClr val="phClr">
                <a:tint val="70000"/>
                <a:satMod val="100000"/>
                <a:lumMod val="100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6000"/>
                <a:shade val="100000"/>
                <a:hueMod val="270000"/>
                <a:satMod val="200000"/>
                <a:lumMod val="128000"/>
              </a:schemeClr>
            </a:gs>
            <a:gs pos="50000">
              <a:schemeClr val="phClr">
                <a:shade val="100000"/>
                <a:hueMod val="100000"/>
                <a:satMod val="110000"/>
                <a:lumMod val="130000"/>
              </a:schemeClr>
            </a:gs>
            <a:gs pos="100000">
              <a:schemeClr val="phClr">
                <a:shade val="78000"/>
                <a:hueMod val="44000"/>
                <a:satMod val="200000"/>
                <a:lumMod val="69000"/>
              </a:schemeClr>
            </a:gs>
          </a:gsLst>
          <a:lin ang="2520000" scaled="0"/>
        </a:gradFill>
      </a:bgFillStyleLst>
    </a:fmtScheme>
  </a:themeElements>
  <a:objectDefaults/>
  <a:extraClrSchemeLst/>
  <a:extLst>
    <a:ext uri="{05A4C25C-085E-4340-85A3-A5531E510DB2}">
      <thm15:themeFamily xmlns:thm15="http://schemas.microsoft.com/office/thememl/2012/main" name="Berlin" id="{7B5DBA9E-B069-418E-9360-A61BDD0615A4}" vid="{C0CBE056-4EF4-4D92-969E-947779DA7AAA}"/>
    </a:ext>
  </a:extLst>
</a:theme>
</file>

<file path=docProps/app.xml><?xml version="1.0" encoding="utf-8"?>
<Properties xmlns="http://schemas.openxmlformats.org/officeDocument/2006/extended-properties" xmlns:vt="http://schemas.openxmlformats.org/officeDocument/2006/docPropsVTypes">
  <Template>Berlin</Template>
  <TotalTime>96</TotalTime>
  <Words>1707</Words>
  <Application>Microsoft Office PowerPoint</Application>
  <PresentationFormat>Geniş ekran</PresentationFormat>
  <Paragraphs>95</Paragraphs>
  <Slides>37</Slides>
  <Notes>0</Notes>
  <HiddenSlides>0</HiddenSlides>
  <MMClips>0</MMClips>
  <ScaleCrop>false</ScaleCrop>
  <HeadingPairs>
    <vt:vector size="6" baseType="variant">
      <vt:variant>
        <vt:lpstr>Kullanılan Yazı Tipleri</vt:lpstr>
      </vt:variant>
      <vt:variant>
        <vt:i4>2</vt:i4>
      </vt:variant>
      <vt:variant>
        <vt:lpstr>Tema</vt:lpstr>
      </vt:variant>
      <vt:variant>
        <vt:i4>1</vt:i4>
      </vt:variant>
      <vt:variant>
        <vt:lpstr>Slayt Başlıkları</vt:lpstr>
      </vt:variant>
      <vt:variant>
        <vt:i4>37</vt:i4>
      </vt:variant>
    </vt:vector>
  </HeadingPairs>
  <TitlesOfParts>
    <vt:vector size="40" baseType="lpstr">
      <vt:lpstr>Arial</vt:lpstr>
      <vt:lpstr>Trebuchet MS</vt:lpstr>
      <vt:lpstr>Berlin</vt:lpstr>
      <vt:lpstr>BAĞIMLILIK NEDİR? NASIL BAŞ EDEBİLİRİZ?</vt:lpstr>
      <vt:lpstr>BAĞIMLILIK NEDİR?</vt:lpstr>
      <vt:lpstr>BAĞIMLILIK, BİR SORUN MUDUR?</vt:lpstr>
      <vt:lpstr>BAĞIMLILIK, BİR SÜREÇ MİDİR?</vt:lpstr>
      <vt:lpstr>KİMLER BAĞIMLI OLUR?</vt:lpstr>
      <vt:lpstr>BAĞIMLILIK, tekrarlanan bir hastalık mıdır?</vt:lpstr>
      <vt:lpstr>ÖNLEME</vt:lpstr>
      <vt:lpstr>Bağımlılıklar, önlenmediği takdirde çocuklarda görülebilecek olumsuz sonuçlar:</vt:lpstr>
      <vt:lpstr>……………….BAĞIMLI OLDUĞU NASIL ANLAŞILIR?</vt:lpstr>
      <vt:lpstr>BAĞIMLILIK TÜRLERİ VE ÖZELLİKLERİ</vt:lpstr>
      <vt:lpstr>TÜTÜN BAĞIMLILIĞI</vt:lpstr>
      <vt:lpstr>PowerPoint Sunusu</vt:lpstr>
      <vt:lpstr>PowerPoint Sunusu</vt:lpstr>
      <vt:lpstr>ALKOL BAĞIMLILIĞI</vt:lpstr>
      <vt:lpstr>PowerPoint Sunusu</vt:lpstr>
      <vt:lpstr>MADDE BAĞIMLILIĞI</vt:lpstr>
      <vt:lpstr>PowerPoint Sunusu</vt:lpstr>
      <vt:lpstr>TEKNOLOJİ - İNTERNET BAĞIMLILIĞI</vt:lpstr>
      <vt:lpstr>PowerPoint Sunusu</vt:lpstr>
      <vt:lpstr>PowerPoint Sunusu</vt:lpstr>
      <vt:lpstr>PowerPoint Sunusu</vt:lpstr>
      <vt:lpstr>Oyun Bağımlılığı</vt:lpstr>
      <vt:lpstr>Oyun Bağımlılığı</vt:lpstr>
      <vt:lpstr>Kumar ve Oyun İlişkisi </vt:lpstr>
      <vt:lpstr>PowerPoint Sunusu</vt:lpstr>
      <vt:lpstr>PowerPoint Sunusu</vt:lpstr>
      <vt:lpstr>PowerPoint Sunusu</vt:lpstr>
      <vt:lpstr>KUMAR BAĞIMLILIĞI</vt:lpstr>
      <vt:lpstr>PowerPoint Sunusu</vt:lpstr>
      <vt:lpstr>PowerPoint Sunusu</vt:lpstr>
      <vt:lpstr>PowerPoint Sunusu</vt:lpstr>
      <vt:lpstr>PowerPoint Sunusu</vt:lpstr>
      <vt:lpstr>PowerPoint Sunusu</vt:lpstr>
      <vt:lpstr>PowerPoint Sunusu</vt:lpstr>
      <vt:lpstr>BAĞIMLILIK, aslında bir aile problemidir.</vt:lpstr>
      <vt:lpstr>GÜÇLÜ AİLE MODELİ</vt:lpstr>
      <vt:lpstr>SAĞLIKLI YARINLAR, SAĞLIKLI NESİL YETİŞTİRMEKLE BAŞLAR.</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BAĞIMLILIK NEDİR? NASIL BAŞ EDEBİLİRİZ?</dc:title>
  <dc:creator>Microsoft hesabı</dc:creator>
  <cp:lastModifiedBy>RAM-1</cp:lastModifiedBy>
  <cp:revision>10</cp:revision>
  <dcterms:created xsi:type="dcterms:W3CDTF">2024-11-07T16:50:03Z</dcterms:created>
  <dcterms:modified xsi:type="dcterms:W3CDTF">2025-09-12T11:21:51Z</dcterms:modified>
</cp:coreProperties>
</file>