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1" r:id="rId5"/>
    <p:sldId id="272" r:id="rId6"/>
    <p:sldId id="259" r:id="rId7"/>
    <p:sldId id="260" r:id="rId8"/>
    <p:sldId id="270" r:id="rId9"/>
    <p:sldId id="262" r:id="rId10"/>
    <p:sldId id="263" r:id="rId11"/>
    <p:sldId id="266" r:id="rId12"/>
    <p:sldId id="268" r:id="rId13"/>
    <p:sldId id="264" r:id="rId14"/>
    <p:sldId id="267" r:id="rId15"/>
    <p:sldId id="265" r:id="rId16"/>
    <p:sldId id="273" r:id="rId17"/>
    <p:sldId id="274" r:id="rId18"/>
    <p:sldId id="275"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4" d="100"/>
          <a:sy n="94" d="100"/>
        </p:scale>
        <p:origin x="245"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887BB63-10E1-44D8-849B-DDCDE70F5428}" type="datetimeFigureOut">
              <a:rPr lang="tr-TR" smtClean="0"/>
              <a:t>12.09.2025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2FD30E-6B8E-4F7B-9D04-64B0FD6D978B}"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54772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887BB63-10E1-44D8-849B-DDCDE70F5428}" type="datetimeFigureOut">
              <a:rPr lang="tr-TR" smtClean="0"/>
              <a:t>12.09.2025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2FD30E-6B8E-4F7B-9D04-64B0FD6D978B}" type="slidenum">
              <a:rPr lang="tr-TR" smtClean="0"/>
              <a:t>‹#›</a:t>
            </a:fld>
            <a:endParaRPr lang="tr-TR"/>
          </a:p>
        </p:txBody>
      </p:sp>
    </p:spTree>
    <p:extLst>
      <p:ext uri="{BB962C8B-B14F-4D97-AF65-F5344CB8AC3E}">
        <p14:creationId xmlns:p14="http://schemas.microsoft.com/office/powerpoint/2010/main" val="476117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887BB63-10E1-44D8-849B-DDCDE70F5428}" type="datetimeFigureOut">
              <a:rPr lang="tr-TR" smtClean="0"/>
              <a:t>12.09.2025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2FD30E-6B8E-4F7B-9D04-64B0FD6D978B}" type="slidenum">
              <a:rPr lang="tr-TR" smtClean="0"/>
              <a:t>‹#›</a:t>
            </a:fld>
            <a:endParaRPr lang="tr-TR"/>
          </a:p>
        </p:txBody>
      </p:sp>
    </p:spTree>
    <p:extLst>
      <p:ext uri="{BB962C8B-B14F-4D97-AF65-F5344CB8AC3E}">
        <p14:creationId xmlns:p14="http://schemas.microsoft.com/office/powerpoint/2010/main" val="2277005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887BB63-10E1-44D8-849B-DDCDE70F5428}" type="datetimeFigureOut">
              <a:rPr lang="tr-TR" smtClean="0"/>
              <a:t>12.09.2025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2FD30E-6B8E-4F7B-9D04-64B0FD6D978B}" type="slidenum">
              <a:rPr lang="tr-TR" smtClean="0"/>
              <a:t>‹#›</a:t>
            </a:fld>
            <a:endParaRPr lang="tr-TR"/>
          </a:p>
        </p:txBody>
      </p:sp>
    </p:spTree>
    <p:extLst>
      <p:ext uri="{BB962C8B-B14F-4D97-AF65-F5344CB8AC3E}">
        <p14:creationId xmlns:p14="http://schemas.microsoft.com/office/powerpoint/2010/main" val="2651794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887BB63-10E1-44D8-849B-DDCDE70F5428}" type="datetimeFigureOut">
              <a:rPr lang="tr-TR" smtClean="0"/>
              <a:t>12.09.2025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2FD30E-6B8E-4F7B-9D04-64B0FD6D978B}"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4943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887BB63-10E1-44D8-849B-DDCDE70F5428}" type="datetimeFigureOut">
              <a:rPr lang="tr-TR" smtClean="0"/>
              <a:t>12.09.2025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62FD30E-6B8E-4F7B-9D04-64B0FD6D978B}" type="slidenum">
              <a:rPr lang="tr-TR" smtClean="0"/>
              <a:t>‹#›</a:t>
            </a:fld>
            <a:endParaRPr lang="tr-TR"/>
          </a:p>
        </p:txBody>
      </p:sp>
    </p:spTree>
    <p:extLst>
      <p:ext uri="{BB962C8B-B14F-4D97-AF65-F5344CB8AC3E}">
        <p14:creationId xmlns:p14="http://schemas.microsoft.com/office/powerpoint/2010/main" val="2420312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887BB63-10E1-44D8-849B-DDCDE70F5428}" type="datetimeFigureOut">
              <a:rPr lang="tr-TR" smtClean="0"/>
              <a:t>12.09.2025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62FD30E-6B8E-4F7B-9D04-64B0FD6D978B}" type="slidenum">
              <a:rPr lang="tr-TR" smtClean="0"/>
              <a:t>‹#›</a:t>
            </a:fld>
            <a:endParaRPr lang="tr-TR"/>
          </a:p>
        </p:txBody>
      </p:sp>
    </p:spTree>
    <p:extLst>
      <p:ext uri="{BB962C8B-B14F-4D97-AF65-F5344CB8AC3E}">
        <p14:creationId xmlns:p14="http://schemas.microsoft.com/office/powerpoint/2010/main" val="2403402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887BB63-10E1-44D8-849B-DDCDE70F5428}" type="datetimeFigureOut">
              <a:rPr lang="tr-TR" smtClean="0"/>
              <a:t>12.09.2025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62FD30E-6B8E-4F7B-9D04-64B0FD6D978B}" type="slidenum">
              <a:rPr lang="tr-TR" smtClean="0"/>
              <a:t>‹#›</a:t>
            </a:fld>
            <a:endParaRPr lang="tr-TR"/>
          </a:p>
        </p:txBody>
      </p:sp>
    </p:spTree>
    <p:extLst>
      <p:ext uri="{BB962C8B-B14F-4D97-AF65-F5344CB8AC3E}">
        <p14:creationId xmlns:p14="http://schemas.microsoft.com/office/powerpoint/2010/main" val="1483532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887BB63-10E1-44D8-849B-DDCDE70F5428}" type="datetimeFigureOut">
              <a:rPr lang="tr-TR" smtClean="0"/>
              <a:t>12.09.2025</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362FD30E-6B8E-4F7B-9D04-64B0FD6D978B}" type="slidenum">
              <a:rPr lang="tr-TR" smtClean="0"/>
              <a:t>‹#›</a:t>
            </a:fld>
            <a:endParaRPr lang="tr-TR"/>
          </a:p>
        </p:txBody>
      </p:sp>
    </p:spTree>
    <p:extLst>
      <p:ext uri="{BB962C8B-B14F-4D97-AF65-F5344CB8AC3E}">
        <p14:creationId xmlns:p14="http://schemas.microsoft.com/office/powerpoint/2010/main" val="2625550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887BB63-10E1-44D8-849B-DDCDE70F5428}" type="datetimeFigureOut">
              <a:rPr lang="tr-TR" smtClean="0"/>
              <a:t>12.09.2025</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62FD30E-6B8E-4F7B-9D04-64B0FD6D978B}" type="slidenum">
              <a:rPr lang="tr-TR" smtClean="0"/>
              <a:t>‹#›</a:t>
            </a:fld>
            <a:endParaRPr lang="tr-TR"/>
          </a:p>
        </p:txBody>
      </p:sp>
    </p:spTree>
    <p:extLst>
      <p:ext uri="{BB962C8B-B14F-4D97-AF65-F5344CB8AC3E}">
        <p14:creationId xmlns:p14="http://schemas.microsoft.com/office/powerpoint/2010/main" val="904301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887BB63-10E1-44D8-849B-DDCDE70F5428}" type="datetimeFigureOut">
              <a:rPr lang="tr-TR" smtClean="0"/>
              <a:t>12.09.2025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62FD30E-6B8E-4F7B-9D04-64B0FD6D978B}" type="slidenum">
              <a:rPr lang="tr-TR" smtClean="0"/>
              <a:t>‹#›</a:t>
            </a:fld>
            <a:endParaRPr lang="tr-TR"/>
          </a:p>
        </p:txBody>
      </p:sp>
    </p:spTree>
    <p:extLst>
      <p:ext uri="{BB962C8B-B14F-4D97-AF65-F5344CB8AC3E}">
        <p14:creationId xmlns:p14="http://schemas.microsoft.com/office/powerpoint/2010/main" val="4011718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887BB63-10E1-44D8-849B-DDCDE70F5428}" type="datetimeFigureOut">
              <a:rPr lang="tr-TR" smtClean="0"/>
              <a:t>12.09.2025</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62FD30E-6B8E-4F7B-9D04-64B0FD6D978B}"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79646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sonuc.osym.gov.tr/"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97280" y="758952"/>
            <a:ext cx="10058400" cy="2564540"/>
          </a:xfrm>
        </p:spPr>
        <p:txBody>
          <a:bodyPr>
            <a:normAutofit/>
          </a:bodyPr>
          <a:lstStyle/>
          <a:p>
            <a:pPr algn="ctr"/>
            <a:r>
              <a:rPr lang="tr-TR" sz="4000" b="1" dirty="0" smtClean="0"/>
              <a:t>YKS  TERCİHİNİZİ YAPMADAN ÖNCE BİLMENİZ GEREKENLER</a:t>
            </a:r>
            <a:endParaRPr lang="tr-TR" sz="4000" b="1" dirty="0"/>
          </a:p>
        </p:txBody>
      </p:sp>
      <p:sp>
        <p:nvSpPr>
          <p:cNvPr id="3" name="Alt Başlık 2"/>
          <p:cNvSpPr>
            <a:spLocks noGrp="1"/>
          </p:cNvSpPr>
          <p:nvPr>
            <p:ph type="subTitle" idx="1"/>
          </p:nvPr>
        </p:nvSpPr>
        <p:spPr>
          <a:xfrm>
            <a:off x="1100051" y="4106008"/>
            <a:ext cx="10058400" cy="1492612"/>
          </a:xfrm>
        </p:spPr>
        <p:txBody>
          <a:bodyPr/>
          <a:lstStyle/>
          <a:p>
            <a:pPr algn="ctr"/>
            <a:r>
              <a:rPr lang="tr-TR" b="1" dirty="0" smtClean="0"/>
              <a:t>HAZIRLAYAN</a:t>
            </a:r>
            <a:r>
              <a:rPr lang="tr-TR" dirty="0" smtClean="0"/>
              <a:t>: ŞEBİNKARAHİSAR  RAM REHBERLİK HİZMETLERİ </a:t>
            </a:r>
          </a:p>
          <a:p>
            <a:pPr algn="ctr"/>
            <a:r>
              <a:rPr lang="tr-TR" dirty="0"/>
              <a:t> </a:t>
            </a:r>
            <a:r>
              <a:rPr lang="tr-TR" dirty="0" smtClean="0"/>
              <a:t>                   BÖLÜMÜ</a:t>
            </a:r>
            <a:endParaRPr lang="tr-TR" dirty="0"/>
          </a:p>
        </p:txBody>
      </p:sp>
      <p:pic>
        <p:nvPicPr>
          <p:cNvPr id="5" name="Resim 4"/>
          <p:cNvPicPr>
            <a:picLocks noChangeAspect="1"/>
          </p:cNvPicPr>
          <p:nvPr/>
        </p:nvPicPr>
        <p:blipFill>
          <a:blip r:embed="rId2"/>
          <a:stretch>
            <a:fillRect/>
          </a:stretch>
        </p:blipFill>
        <p:spPr>
          <a:xfrm>
            <a:off x="10527844" y="4667122"/>
            <a:ext cx="1493649" cy="1603387"/>
          </a:xfrm>
          <a:prstGeom prst="rect">
            <a:avLst/>
          </a:prstGeom>
        </p:spPr>
      </p:pic>
    </p:spTree>
    <p:extLst>
      <p:ext uri="{BB962C8B-B14F-4D97-AF65-F5344CB8AC3E}">
        <p14:creationId xmlns:p14="http://schemas.microsoft.com/office/powerpoint/2010/main" val="11666863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TERCİH SIRASI NASIL OLMALIDIR?</a:t>
            </a:r>
            <a:endParaRPr lang="tr-TR" b="1" dirty="0"/>
          </a:p>
        </p:txBody>
      </p:sp>
      <p:sp>
        <p:nvSpPr>
          <p:cNvPr id="3" name="İçerik Yer Tutucusu 2"/>
          <p:cNvSpPr>
            <a:spLocks noGrp="1"/>
          </p:cNvSpPr>
          <p:nvPr>
            <p:ph idx="1"/>
          </p:nvPr>
        </p:nvSpPr>
        <p:spPr/>
        <p:txBody>
          <a:bodyPr>
            <a:normAutofit fontScale="85000" lnSpcReduction="10000"/>
          </a:bodyPr>
          <a:lstStyle/>
          <a:p>
            <a:r>
              <a:rPr lang="tr-TR" dirty="0" smtClean="0"/>
              <a:t>24 Tercih hakkının tamamının kullanılmasını tavsiye ederiz, ancak sıralama hatası yapmamaya </a:t>
            </a:r>
            <a:r>
              <a:rPr lang="tr-TR" dirty="0"/>
              <a:t>dikkat etmelisin</a:t>
            </a:r>
            <a:r>
              <a:rPr lang="tr-TR" dirty="0" smtClean="0"/>
              <a:t>:</a:t>
            </a:r>
          </a:p>
          <a:p>
            <a:r>
              <a:rPr lang="tr-TR" dirty="0"/>
              <a:t>Başarı sıralamanı dikkate al, puana göre değil, sıralamaya göre tercih yap.</a:t>
            </a:r>
          </a:p>
          <a:p>
            <a:r>
              <a:rPr lang="tr-TR" b="1" dirty="0"/>
              <a:t>İsteğine </a:t>
            </a:r>
            <a:r>
              <a:rPr lang="tr-TR" dirty="0"/>
              <a:t>göre sıralama yapmalısın. Yalnızca okumak istediğin üniversiteleri ve bölümleri listeye dâhil et.</a:t>
            </a:r>
          </a:p>
          <a:p>
            <a:r>
              <a:rPr lang="tr-TR" dirty="0"/>
              <a:t>Tüm tercih haklarını doldurmak zorunda olmadığını unutma. İstediğin bir bölüme yerleşerek, gelecek yıl yeniden sınava girersen OBP katkının yarıya düşeceğini unutma.</a:t>
            </a:r>
          </a:p>
          <a:p>
            <a:r>
              <a:rPr lang="tr-TR" dirty="0"/>
              <a:t>Kontenjanları karşılaştırmalısın. Sınava girdiğin sene önceki seneye oranla kontenjan artmışsa o programın başarı sıralaması düşecektir.</a:t>
            </a:r>
          </a:p>
          <a:p>
            <a:r>
              <a:rPr lang="tr-TR" dirty="0"/>
              <a:t>Kılavuzu detaylı bir biçimde oku. Özel şartları ve sıralama talep eden bölümleri iyice araştır.</a:t>
            </a:r>
          </a:p>
          <a:p>
            <a:r>
              <a:rPr lang="tr-TR" dirty="0"/>
              <a:t>Sınav belgende yazan başarı sıralamalarını ve puanları doğru şekilde analiz et.</a:t>
            </a:r>
          </a:p>
          <a:p>
            <a:r>
              <a:rPr lang="tr-TR" dirty="0"/>
              <a:t>Farklı meslekleri araştır ve mümkünse bunları uzmanlarından dinle.</a:t>
            </a:r>
          </a:p>
          <a:p>
            <a:r>
              <a:rPr lang="tr-TR" dirty="0"/>
              <a:t>Kariyer açısından geleceği olan bölümleri tercih etmeye </a:t>
            </a:r>
            <a:r>
              <a:rPr lang="tr-TR" dirty="0" smtClean="0"/>
              <a:t>çalış (kariyer.net, 2025).</a:t>
            </a:r>
            <a:endParaRPr lang="tr-TR" dirty="0"/>
          </a:p>
        </p:txBody>
      </p:sp>
      <p:pic>
        <p:nvPicPr>
          <p:cNvPr id="4" name="Resim 3"/>
          <p:cNvPicPr>
            <a:picLocks noChangeAspect="1"/>
          </p:cNvPicPr>
          <p:nvPr/>
        </p:nvPicPr>
        <p:blipFill>
          <a:blip r:embed="rId2"/>
          <a:stretch>
            <a:fillRect/>
          </a:stretch>
        </p:blipFill>
        <p:spPr>
          <a:xfrm>
            <a:off x="10698351" y="5408806"/>
            <a:ext cx="1493649" cy="920576"/>
          </a:xfrm>
          <a:prstGeom prst="rect">
            <a:avLst/>
          </a:prstGeom>
        </p:spPr>
      </p:pic>
    </p:spTree>
    <p:extLst>
      <p:ext uri="{BB962C8B-B14F-4D97-AF65-F5344CB8AC3E}">
        <p14:creationId xmlns:p14="http://schemas.microsoft.com/office/powerpoint/2010/main" val="35774255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ÖZEL ÜNİVERSİTE TERCİHİ NASIL OLMALIDIR?</a:t>
            </a:r>
            <a:endParaRPr lang="tr-TR" b="1" dirty="0"/>
          </a:p>
        </p:txBody>
      </p:sp>
      <p:sp>
        <p:nvSpPr>
          <p:cNvPr id="3" name="İçerik Yer Tutucusu 2"/>
          <p:cNvSpPr>
            <a:spLocks noGrp="1"/>
          </p:cNvSpPr>
          <p:nvPr>
            <p:ph idx="1"/>
          </p:nvPr>
        </p:nvSpPr>
        <p:spPr/>
        <p:txBody>
          <a:bodyPr>
            <a:normAutofit/>
          </a:bodyPr>
          <a:lstStyle/>
          <a:p>
            <a:r>
              <a:rPr lang="tr-TR" sz="2800" dirty="0"/>
              <a:t>Özel üniversite tercihleri, devlet üniversitelerine oranla farklı bir kanaldan </a:t>
            </a:r>
            <a:r>
              <a:rPr lang="tr-TR" sz="2800" dirty="0" smtClean="0"/>
              <a:t>yapılmıyor: </a:t>
            </a:r>
          </a:p>
          <a:p>
            <a:r>
              <a:rPr lang="tr-TR" sz="2800" dirty="0" smtClean="0"/>
              <a:t> Vakıf (özel) </a:t>
            </a:r>
            <a:r>
              <a:rPr lang="tr-TR" sz="2800" dirty="0"/>
              <a:t>üniversitesi tercihinde bulunurken de aynı kıstasların geçerli olduğunu unutmamalısın. Vakıf üniversitelerinde yer alan bölümler genellikle devlet üniversitelerine oranla daha düşük bir puana sahip olabilir. Buna karşın bu üniversitelere her yıl belirli bir ücret ödemen gerektiğini unutmamalısın. Tercih yaparken, burslu özel üniversite seçeneklerini de </a:t>
            </a:r>
            <a:r>
              <a:rPr lang="tr-TR" sz="2800" dirty="0" smtClean="0"/>
              <a:t>değerlendirebilirsin (kariyer.net, 2025).</a:t>
            </a:r>
            <a:endParaRPr lang="tr-TR" sz="2800" dirty="0"/>
          </a:p>
        </p:txBody>
      </p:sp>
      <p:pic>
        <p:nvPicPr>
          <p:cNvPr id="4" name="Resim 3"/>
          <p:cNvPicPr>
            <a:picLocks noChangeAspect="1"/>
          </p:cNvPicPr>
          <p:nvPr/>
        </p:nvPicPr>
        <p:blipFill>
          <a:blip r:embed="rId2"/>
          <a:stretch>
            <a:fillRect/>
          </a:stretch>
        </p:blipFill>
        <p:spPr>
          <a:xfrm>
            <a:off x="10698351" y="5408806"/>
            <a:ext cx="1493649" cy="920576"/>
          </a:xfrm>
          <a:prstGeom prst="rect">
            <a:avLst/>
          </a:prstGeom>
        </p:spPr>
      </p:pic>
    </p:spTree>
    <p:extLst>
      <p:ext uri="{BB962C8B-B14F-4D97-AF65-F5344CB8AC3E}">
        <p14:creationId xmlns:p14="http://schemas.microsoft.com/office/powerpoint/2010/main" val="2221603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AÇIKÖĞRETİM ÜNİVERSİTE TERCİHİ NASIL YAPILMALIDIR?</a:t>
            </a:r>
            <a:endParaRPr lang="tr-TR" b="1" dirty="0"/>
          </a:p>
        </p:txBody>
      </p:sp>
      <p:sp>
        <p:nvSpPr>
          <p:cNvPr id="3" name="İçerik Yer Tutucusu 2"/>
          <p:cNvSpPr>
            <a:spLocks noGrp="1"/>
          </p:cNvSpPr>
          <p:nvPr>
            <p:ph idx="1"/>
          </p:nvPr>
        </p:nvSpPr>
        <p:spPr/>
        <p:txBody>
          <a:bodyPr>
            <a:normAutofit/>
          </a:bodyPr>
          <a:lstStyle/>
          <a:p>
            <a:r>
              <a:rPr lang="tr-TR" sz="3200" dirty="0" smtClean="0"/>
              <a:t>Açık öğretim Fakültesine </a:t>
            </a:r>
            <a:r>
              <a:rPr lang="tr-TR" sz="3200" dirty="0"/>
              <a:t>kayıt yaptırabilmek için de sınavdan belirli bir puan almak gerekir.  Önceki yıllarda </a:t>
            </a:r>
            <a:r>
              <a:rPr lang="tr-TR" sz="3200" dirty="0" err="1"/>
              <a:t>açıköğretime</a:t>
            </a:r>
            <a:r>
              <a:rPr lang="tr-TR" sz="3200" dirty="0"/>
              <a:t> tanınan sınavsız geçiş hakkı tamamen kaldırılmıştır. </a:t>
            </a:r>
            <a:r>
              <a:rPr lang="tr-TR" sz="3200" dirty="0" smtClean="0"/>
              <a:t>Açık öğretim </a:t>
            </a:r>
            <a:r>
              <a:rPr lang="tr-TR" sz="3200" dirty="0"/>
              <a:t>fakültesinde tüm bölümler için puan türü getirilmiştir. Tercihlerse ÖSYM AİS üzerinden </a:t>
            </a:r>
            <a:r>
              <a:rPr lang="tr-TR" sz="3200" dirty="0" smtClean="0"/>
              <a:t>yapılmaktadır (kariyer.net, 2025).</a:t>
            </a:r>
            <a:endParaRPr lang="tr-TR" sz="3200" dirty="0"/>
          </a:p>
        </p:txBody>
      </p:sp>
      <p:pic>
        <p:nvPicPr>
          <p:cNvPr id="4" name="Resim 3"/>
          <p:cNvPicPr>
            <a:picLocks noChangeAspect="1"/>
          </p:cNvPicPr>
          <p:nvPr/>
        </p:nvPicPr>
        <p:blipFill>
          <a:blip r:embed="rId2"/>
          <a:stretch>
            <a:fillRect/>
          </a:stretch>
        </p:blipFill>
        <p:spPr>
          <a:xfrm>
            <a:off x="10698351" y="5408806"/>
            <a:ext cx="1493649" cy="920576"/>
          </a:xfrm>
          <a:prstGeom prst="rect">
            <a:avLst/>
          </a:prstGeom>
        </p:spPr>
      </p:pic>
    </p:spTree>
    <p:extLst>
      <p:ext uri="{BB962C8B-B14F-4D97-AF65-F5344CB8AC3E}">
        <p14:creationId xmlns:p14="http://schemas.microsoft.com/office/powerpoint/2010/main" val="4402563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smtClean="0"/>
              <a:t/>
            </a:r>
            <a:br>
              <a:rPr lang="tr-TR" dirty="0" smtClean="0"/>
            </a:br>
            <a:r>
              <a:rPr lang="tr-TR" dirty="0"/>
              <a:t/>
            </a:r>
            <a:br>
              <a:rPr lang="tr-TR" dirty="0"/>
            </a:br>
            <a:r>
              <a:rPr lang="tr-TR" dirty="0" smtClean="0"/>
              <a:t/>
            </a:r>
            <a:br>
              <a:rPr lang="tr-TR" dirty="0" smtClean="0"/>
            </a:br>
            <a:r>
              <a:rPr lang="tr-TR" dirty="0"/>
              <a:t/>
            </a:r>
            <a:br>
              <a:rPr lang="tr-TR" dirty="0"/>
            </a:br>
            <a:r>
              <a:rPr lang="tr-TR" dirty="0" smtClean="0"/>
              <a:t/>
            </a:r>
            <a:br>
              <a:rPr lang="tr-TR" dirty="0" smtClean="0"/>
            </a:br>
            <a:r>
              <a:rPr lang="tr-TR" sz="4000" b="1" dirty="0" smtClean="0"/>
              <a:t>SINAV </a:t>
            </a:r>
            <a:r>
              <a:rPr lang="tr-TR" sz="4000" b="1" dirty="0"/>
              <a:t>SONUÇLARI AÇIKLANDIKTAN SONRA NELER YAPILMALI?</a:t>
            </a:r>
            <a:br>
              <a:rPr lang="tr-TR" sz="4000" b="1" dirty="0"/>
            </a:br>
            <a:endParaRPr lang="tr-TR" sz="4000" b="1" dirty="0"/>
          </a:p>
        </p:txBody>
      </p:sp>
      <p:sp>
        <p:nvSpPr>
          <p:cNvPr id="3" name="İçerik Yer Tutucusu 2"/>
          <p:cNvSpPr>
            <a:spLocks noGrp="1"/>
          </p:cNvSpPr>
          <p:nvPr>
            <p:ph idx="1"/>
          </p:nvPr>
        </p:nvSpPr>
        <p:spPr/>
        <p:txBody>
          <a:bodyPr/>
          <a:lstStyle/>
          <a:p>
            <a:r>
              <a:rPr lang="tr-TR" sz="3200" dirty="0"/>
              <a:t>Sınav sonuçları açıklandıktan sonra, sıralamana göre tercih yapmaya hak kazandığın bölümü ve üniversiteyi tercih edebilirsin. Sıralamaya göre tercih listesi hazırlamak, genellikle puana göre hazırlamaktan daha geçerli bir yöntemdir. Her yıl boş kontenjanlar için üniversite ek yerleştirme şansın olduğunu da unutmamalısın. Üniversite yerleştirme sonuçları açıklandıktan sonra ÖSYM ek tercihler için boş kontenjanları </a:t>
            </a:r>
            <a:r>
              <a:rPr lang="tr-TR" sz="3200" dirty="0" smtClean="0"/>
              <a:t>açıklar</a:t>
            </a:r>
            <a:r>
              <a:rPr lang="tr-TR" sz="3200" dirty="0"/>
              <a:t> </a:t>
            </a:r>
            <a:r>
              <a:rPr lang="tr-TR" sz="3200" dirty="0" smtClean="0"/>
              <a:t>(kariyer.net, 2025)</a:t>
            </a:r>
          </a:p>
          <a:p>
            <a:endParaRPr lang="tr-TR" dirty="0"/>
          </a:p>
        </p:txBody>
      </p:sp>
      <p:pic>
        <p:nvPicPr>
          <p:cNvPr id="4" name="Resim 3"/>
          <p:cNvPicPr>
            <a:picLocks noChangeAspect="1"/>
          </p:cNvPicPr>
          <p:nvPr/>
        </p:nvPicPr>
        <p:blipFill>
          <a:blip r:embed="rId2"/>
          <a:stretch>
            <a:fillRect/>
          </a:stretch>
        </p:blipFill>
        <p:spPr>
          <a:xfrm>
            <a:off x="10698351" y="5408806"/>
            <a:ext cx="1493649" cy="920576"/>
          </a:xfrm>
          <a:prstGeom prst="rect">
            <a:avLst/>
          </a:prstGeom>
        </p:spPr>
      </p:pic>
      <p:pic>
        <p:nvPicPr>
          <p:cNvPr id="5" name="Resim 4"/>
          <p:cNvPicPr>
            <a:picLocks noChangeAspect="1"/>
          </p:cNvPicPr>
          <p:nvPr/>
        </p:nvPicPr>
        <p:blipFill>
          <a:blip r:embed="rId2"/>
          <a:stretch>
            <a:fillRect/>
          </a:stretch>
        </p:blipFill>
        <p:spPr>
          <a:xfrm>
            <a:off x="10850751" y="5561206"/>
            <a:ext cx="1493649" cy="920576"/>
          </a:xfrm>
          <a:prstGeom prst="rect">
            <a:avLst/>
          </a:prstGeom>
        </p:spPr>
      </p:pic>
    </p:spTree>
    <p:extLst>
      <p:ext uri="{BB962C8B-B14F-4D97-AF65-F5344CB8AC3E}">
        <p14:creationId xmlns:p14="http://schemas.microsoft.com/office/powerpoint/2010/main" val="26428064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YKS 2025 TERCİH SÜRECİ NE ZAMAN?</a:t>
            </a:r>
            <a:endParaRPr lang="tr-TR" b="1" dirty="0"/>
          </a:p>
        </p:txBody>
      </p:sp>
      <p:sp>
        <p:nvSpPr>
          <p:cNvPr id="3" name="İçerik Yer Tutucusu 2"/>
          <p:cNvSpPr>
            <a:spLocks noGrp="1"/>
          </p:cNvSpPr>
          <p:nvPr>
            <p:ph idx="1"/>
          </p:nvPr>
        </p:nvSpPr>
        <p:spPr/>
        <p:txBody>
          <a:bodyPr>
            <a:normAutofit/>
          </a:bodyPr>
          <a:lstStyle/>
          <a:p>
            <a:pPr algn="just"/>
            <a:r>
              <a:rPr lang="tr-TR" sz="2800" dirty="0">
                <a:solidFill>
                  <a:srgbClr val="1F1F1F"/>
                </a:solidFill>
                <a:latin typeface="Google Sans"/>
              </a:rPr>
              <a:t>2025 yılı YKS tercih işlemleri 1 Ağustos'ta başladı. ÖSYM'nin takvimine göre, adaylar tercihlerini </a:t>
            </a:r>
            <a:r>
              <a:rPr lang="tr-TR" sz="2800" dirty="0">
                <a:solidFill>
                  <a:srgbClr val="040C28"/>
                </a:solidFill>
                <a:latin typeface="Google Sans"/>
              </a:rPr>
              <a:t>13 Ağustos 2025 Çarşamba günü saat 23.59'a kadar</a:t>
            </a:r>
            <a:r>
              <a:rPr lang="tr-TR" sz="2800" dirty="0">
                <a:solidFill>
                  <a:srgbClr val="1F1F1F"/>
                </a:solidFill>
                <a:latin typeface="Google Sans"/>
              </a:rPr>
              <a:t> tamamlamak zorunda. Bu tarihten sonra sistem kapatılacak ve tercih yapan adaylar tercihlerini artık </a:t>
            </a:r>
            <a:r>
              <a:rPr lang="tr-TR" sz="2800" dirty="0" smtClean="0">
                <a:solidFill>
                  <a:srgbClr val="1F1F1F"/>
                </a:solidFill>
                <a:latin typeface="Google Sans"/>
              </a:rPr>
              <a:t>güncelleyemeyecek (Google, 2025).</a:t>
            </a:r>
            <a:endParaRPr lang="tr-TR" sz="2800" dirty="0"/>
          </a:p>
        </p:txBody>
      </p:sp>
      <p:pic>
        <p:nvPicPr>
          <p:cNvPr id="4" name="Resim 3"/>
          <p:cNvPicPr>
            <a:picLocks noChangeAspect="1"/>
          </p:cNvPicPr>
          <p:nvPr/>
        </p:nvPicPr>
        <p:blipFill>
          <a:blip r:embed="rId2"/>
          <a:stretch>
            <a:fillRect/>
          </a:stretch>
        </p:blipFill>
        <p:spPr>
          <a:xfrm>
            <a:off x="10598183" y="5316258"/>
            <a:ext cx="1493649" cy="920576"/>
          </a:xfrm>
          <a:prstGeom prst="rect">
            <a:avLst/>
          </a:prstGeom>
        </p:spPr>
      </p:pic>
    </p:spTree>
    <p:extLst>
      <p:ext uri="{BB962C8B-B14F-4D97-AF65-F5344CB8AC3E}">
        <p14:creationId xmlns:p14="http://schemas.microsoft.com/office/powerpoint/2010/main" val="28211260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smtClean="0"/>
              <a:t>YKS TERCİHLERİ DOĞRULTUSUNDA YERLEŞTİRME SONUÇLARI NE ZAMAN AÇIKLANIR?</a:t>
            </a:r>
            <a:endParaRPr lang="tr-TR" sz="3600" b="1" dirty="0"/>
          </a:p>
        </p:txBody>
      </p:sp>
      <p:sp>
        <p:nvSpPr>
          <p:cNvPr id="3" name="İçerik Yer Tutucusu 2"/>
          <p:cNvSpPr>
            <a:spLocks noGrp="1"/>
          </p:cNvSpPr>
          <p:nvPr>
            <p:ph idx="1"/>
          </p:nvPr>
        </p:nvSpPr>
        <p:spPr/>
        <p:txBody>
          <a:bodyPr>
            <a:normAutofit/>
          </a:bodyPr>
          <a:lstStyle/>
          <a:p>
            <a:r>
              <a:rPr lang="tr-TR" sz="3200" dirty="0" smtClean="0"/>
              <a:t>Ağustos Ayının son haftasında açıklanması beklenmektedir.</a:t>
            </a:r>
          </a:p>
          <a:p>
            <a:r>
              <a:rPr lang="tr-TR" sz="3200" dirty="0"/>
              <a:t>Bu </a:t>
            </a:r>
            <a:r>
              <a:rPr lang="tr-TR" sz="3200" dirty="0" smtClean="0"/>
              <a:t>sene (2025) </a:t>
            </a:r>
            <a:r>
              <a:rPr lang="tr-TR" sz="3200" dirty="0"/>
              <a:t>YKS tercihleri tamamlandıktan sonra </a:t>
            </a:r>
            <a:r>
              <a:rPr lang="tr-TR" sz="3200" b="1" dirty="0"/>
              <a:t>üniversite kayıtları </a:t>
            </a:r>
            <a:r>
              <a:rPr lang="tr-TR" sz="3200" dirty="0"/>
              <a:t>1-5 Eylül tarihleri arasında </a:t>
            </a:r>
            <a:r>
              <a:rPr lang="tr-TR" sz="3200" dirty="0" smtClean="0"/>
              <a:t>gerçekleşecek (hurriyet.com.tr).</a:t>
            </a:r>
            <a:endParaRPr lang="tr-TR" sz="3200" dirty="0"/>
          </a:p>
          <a:p>
            <a:endParaRPr lang="tr-TR" sz="3200" dirty="0"/>
          </a:p>
        </p:txBody>
      </p:sp>
      <p:pic>
        <p:nvPicPr>
          <p:cNvPr id="4" name="Resim 3"/>
          <p:cNvPicPr>
            <a:picLocks noChangeAspect="1"/>
          </p:cNvPicPr>
          <p:nvPr/>
        </p:nvPicPr>
        <p:blipFill>
          <a:blip r:embed="rId2"/>
          <a:stretch>
            <a:fillRect/>
          </a:stretch>
        </p:blipFill>
        <p:spPr>
          <a:xfrm>
            <a:off x="10598183" y="5316258"/>
            <a:ext cx="1493649" cy="920576"/>
          </a:xfrm>
          <a:prstGeom prst="rect">
            <a:avLst/>
          </a:prstGeom>
        </p:spPr>
      </p:pic>
    </p:spTree>
    <p:extLst>
      <p:ext uri="{BB962C8B-B14F-4D97-AF65-F5344CB8AC3E}">
        <p14:creationId xmlns:p14="http://schemas.microsoft.com/office/powerpoint/2010/main" val="16916321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ÜNİVERSİTE TERCİH SONUÇLARI NASIL ÖĞRENİLİR?</a:t>
            </a:r>
          </a:p>
        </p:txBody>
      </p:sp>
      <p:sp>
        <p:nvSpPr>
          <p:cNvPr id="3" name="İçerik Yer Tutucusu 2"/>
          <p:cNvSpPr>
            <a:spLocks noGrp="1"/>
          </p:cNvSpPr>
          <p:nvPr>
            <p:ph idx="1"/>
          </p:nvPr>
        </p:nvSpPr>
        <p:spPr/>
        <p:txBody>
          <a:bodyPr/>
          <a:lstStyle/>
          <a:p>
            <a:r>
              <a:rPr lang="tr-TR" dirty="0">
                <a:solidFill>
                  <a:srgbClr val="000000"/>
                </a:solidFill>
                <a:latin typeface="Metropolis Regular"/>
              </a:rPr>
              <a:t>Kılavuza göre; merkezî yerleştirme, adayların yerleştirme puanlarına, tercihlerine ve yükseköğretim programlarının kontenjan ve koşullarına göre bilgisayar ortamında yapılacak. Tüm kontenjan türleri için yerleştirmede öncelik sırası, devlet üniversitelerinde genel kontenjan, okul birincisi, depremzede adaylar, 34 yaşını tamamlamış kadınlar; Vakıf yükseköğretim kurumlarında genel kontenjan, şehit eş ve çocukları, gazi eş ve çocukları ile gazi olan adaylar kontenjanı, depremzede adaylar kontenjanı şeklinde olacak. Yerleştirme sonuçları, ÖSYM’nin sonuçların yer aldığı internet sitesi ve mobil uygulaması aracılığıyla adaylara duyurulacak. Sonuç belgesi basılmayacak ve adayların adreslerine </a:t>
            </a:r>
            <a:r>
              <a:rPr lang="tr-TR" dirty="0" smtClean="0">
                <a:solidFill>
                  <a:srgbClr val="000000"/>
                </a:solidFill>
                <a:latin typeface="Metropolis Regular"/>
              </a:rPr>
              <a:t>gönderilmeyecek (hürriyet.com.tr,2025).</a:t>
            </a:r>
          </a:p>
          <a:p>
            <a:r>
              <a:rPr lang="tr-TR" dirty="0"/>
              <a:t>Yerleştirme sonuçları yalnızca dijital ortamda açıklanacak. Adayların sonuçları takip edebileceği resmi adres:</a:t>
            </a:r>
          </a:p>
          <a:p>
            <a:r>
              <a:rPr lang="tr-TR" dirty="0" smtClean="0"/>
              <a:t> </a:t>
            </a:r>
            <a:r>
              <a:rPr lang="tr-TR" dirty="0">
                <a:hlinkClick r:id="rId2"/>
              </a:rPr>
              <a:t>https://</a:t>
            </a:r>
            <a:r>
              <a:rPr lang="tr-TR" dirty="0" smtClean="0">
                <a:hlinkClick r:id="rId2"/>
              </a:rPr>
              <a:t>sonuc.osym.gov.tr</a:t>
            </a:r>
            <a:r>
              <a:rPr lang="tr-TR" dirty="0" smtClean="0"/>
              <a:t> (asigazetesi.com, 2025)</a:t>
            </a:r>
            <a:endParaRPr lang="tr-TR" dirty="0"/>
          </a:p>
        </p:txBody>
      </p:sp>
      <p:pic>
        <p:nvPicPr>
          <p:cNvPr id="4" name="Resim 3"/>
          <p:cNvPicPr>
            <a:picLocks noChangeAspect="1"/>
          </p:cNvPicPr>
          <p:nvPr/>
        </p:nvPicPr>
        <p:blipFill>
          <a:blip r:embed="rId3"/>
          <a:stretch>
            <a:fillRect/>
          </a:stretch>
        </p:blipFill>
        <p:spPr>
          <a:xfrm>
            <a:off x="10598183" y="5316258"/>
            <a:ext cx="1493649" cy="920576"/>
          </a:xfrm>
          <a:prstGeom prst="rect">
            <a:avLst/>
          </a:prstGeom>
        </p:spPr>
      </p:pic>
    </p:spTree>
    <p:extLst>
      <p:ext uri="{BB962C8B-B14F-4D97-AF65-F5344CB8AC3E}">
        <p14:creationId xmlns:p14="http://schemas.microsoft.com/office/powerpoint/2010/main" val="32940319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BOŞ KONTENJANLARA EK YERLEŞTİRME</a:t>
            </a:r>
          </a:p>
        </p:txBody>
      </p:sp>
      <p:sp>
        <p:nvSpPr>
          <p:cNvPr id="3" name="İçerik Yer Tutucusu 2"/>
          <p:cNvSpPr>
            <a:spLocks noGrp="1"/>
          </p:cNvSpPr>
          <p:nvPr>
            <p:ph idx="1"/>
          </p:nvPr>
        </p:nvSpPr>
        <p:spPr/>
        <p:txBody>
          <a:bodyPr>
            <a:normAutofit lnSpcReduction="10000"/>
          </a:bodyPr>
          <a:lstStyle/>
          <a:p>
            <a:r>
              <a:rPr lang="tr-TR" dirty="0"/>
              <a:t>Yükseköğretim programlarına kayıt işlemleri tamamlandıktan sonra boş kalan kontenjanlar üniversiteler tarafından YÖK’e bildirilecek. Bu kontenjanlara ÖSYM tarafından merkezî olarak ek yerleştirme yapılacak.</a:t>
            </a:r>
          </a:p>
          <a:p>
            <a:endParaRPr lang="tr-TR" dirty="0"/>
          </a:p>
          <a:p>
            <a:r>
              <a:rPr lang="tr-TR" b="1" dirty="0"/>
              <a:t>Merkezî yerleştirmede bir yükseköğretim programına yerleştirilen adaylar, ek yerleştirme için başvuramayacak. </a:t>
            </a:r>
            <a:endParaRPr lang="tr-TR" b="1" dirty="0" smtClean="0"/>
          </a:p>
          <a:p>
            <a:r>
              <a:rPr lang="tr-TR" dirty="0" smtClean="0"/>
              <a:t>Ek </a:t>
            </a:r>
            <a:r>
              <a:rPr lang="tr-TR" dirty="0"/>
              <a:t>yerleştirme tercih ücreti 130 TL olarak belirlendi. Kılavuza göre yerleştirme işlemi için yatırılan tercih ücreti iade edilmiyor </a:t>
            </a:r>
            <a:r>
              <a:rPr lang="tr-TR" dirty="0" smtClean="0"/>
              <a:t>(</a:t>
            </a:r>
            <a:r>
              <a:rPr lang="tr-TR" dirty="0"/>
              <a:t>hürriyet.com.tr,2025</a:t>
            </a:r>
            <a:r>
              <a:rPr lang="tr-TR" dirty="0" smtClean="0"/>
              <a:t>).</a:t>
            </a:r>
          </a:p>
          <a:p>
            <a:r>
              <a:rPr lang="tr-TR" dirty="0">
                <a:solidFill>
                  <a:srgbClr val="212529"/>
                </a:solidFill>
                <a:latin typeface="Gibson"/>
              </a:rPr>
              <a:t>Şehit ve gazi yakınlarından ücret </a:t>
            </a:r>
            <a:r>
              <a:rPr lang="tr-TR" dirty="0" smtClean="0">
                <a:solidFill>
                  <a:srgbClr val="212529"/>
                </a:solidFill>
                <a:latin typeface="Gibson"/>
              </a:rPr>
              <a:t>alınmayacak (asigazetesi.com,2025).</a:t>
            </a:r>
            <a:endParaRPr lang="tr-TR" dirty="0" smtClean="0"/>
          </a:p>
          <a:p>
            <a:endParaRPr lang="tr-TR" dirty="0"/>
          </a:p>
          <a:p>
            <a:r>
              <a:rPr lang="tr-TR" dirty="0">
                <a:solidFill>
                  <a:srgbClr val="645E5E"/>
                </a:solidFill>
                <a:latin typeface="Gibson"/>
              </a:rPr>
              <a:t> </a:t>
            </a:r>
            <a:endParaRPr lang="tr-TR" dirty="0"/>
          </a:p>
        </p:txBody>
      </p:sp>
      <p:pic>
        <p:nvPicPr>
          <p:cNvPr id="4" name="Resim 3"/>
          <p:cNvPicPr>
            <a:picLocks noChangeAspect="1"/>
          </p:cNvPicPr>
          <p:nvPr/>
        </p:nvPicPr>
        <p:blipFill>
          <a:blip r:embed="rId2"/>
          <a:stretch>
            <a:fillRect/>
          </a:stretch>
        </p:blipFill>
        <p:spPr>
          <a:xfrm>
            <a:off x="10598183" y="5316258"/>
            <a:ext cx="1493649" cy="920576"/>
          </a:xfrm>
          <a:prstGeom prst="rect">
            <a:avLst/>
          </a:prstGeom>
        </p:spPr>
      </p:pic>
    </p:spTree>
    <p:extLst>
      <p:ext uri="{BB962C8B-B14F-4D97-AF65-F5344CB8AC3E}">
        <p14:creationId xmlns:p14="http://schemas.microsoft.com/office/powerpoint/2010/main" val="23091248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endParaRPr lang="tr-TR" sz="5400" dirty="0"/>
          </a:p>
        </p:txBody>
      </p:sp>
      <p:sp>
        <p:nvSpPr>
          <p:cNvPr id="4" name="Dikdörtgen 3"/>
          <p:cNvSpPr/>
          <p:nvPr/>
        </p:nvSpPr>
        <p:spPr>
          <a:xfrm>
            <a:off x="1097280" y="2967335"/>
            <a:ext cx="9813973" cy="1754326"/>
          </a:xfrm>
          <a:prstGeom prst="rect">
            <a:avLst/>
          </a:prstGeom>
          <a:noFill/>
        </p:spPr>
        <p:txBody>
          <a:bodyPr wrap="square" lIns="91440" tIns="45720" rIns="91440" bIns="45720">
            <a:spAutoFit/>
          </a:bodyPr>
          <a:lstStyle/>
          <a:p>
            <a:pPr algn="ctr"/>
            <a:r>
              <a:rPr lang="tr-TR" sz="5400" b="1" dirty="0" smtClean="0">
                <a:ln w="22225">
                  <a:solidFill>
                    <a:schemeClr val="accent2"/>
                  </a:solidFill>
                  <a:prstDash val="solid"/>
                </a:ln>
                <a:solidFill>
                  <a:schemeClr val="accent2">
                    <a:lumMod val="40000"/>
                    <a:lumOff val="60000"/>
                  </a:schemeClr>
                </a:solidFill>
              </a:rPr>
              <a:t>TAKİP ETTİĞİNİZ İÇİN TEŞEKKÜR EDERİZ.</a:t>
            </a:r>
            <a:endParaRPr lang="tr-TR" sz="54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29369827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b="1" dirty="0" smtClean="0"/>
              <a:t>ÜNİVERSİTE SINAVINA HAZIRLANMAK KADAR TERCİH SÜRECİ DE İYİ YÖNETİLMELİDİR.</a:t>
            </a:r>
            <a:endParaRPr lang="tr-TR" b="1" dirty="0"/>
          </a:p>
        </p:txBody>
      </p:sp>
      <p:sp>
        <p:nvSpPr>
          <p:cNvPr id="3" name="İçerik Yer Tutucusu 2"/>
          <p:cNvSpPr>
            <a:spLocks noGrp="1"/>
          </p:cNvSpPr>
          <p:nvPr>
            <p:ph idx="1"/>
          </p:nvPr>
        </p:nvSpPr>
        <p:spPr/>
        <p:txBody>
          <a:bodyPr/>
          <a:lstStyle/>
          <a:p>
            <a:r>
              <a:rPr lang="tr-TR" dirty="0" smtClean="0"/>
              <a:t>Lise mezunu olan birçok gencin hayalidir üniversitede okuyabilmek. Teknolojinin hayatımıza girmesinden bu yana, insan ilişkilerinden yaşam koşullarımıza kadar pek çok şey değişti. Bu nedenle teknolojiyi biz anne-babalardan kolay ve daha çok kullanan gençlerimize; üniversite adaylarımıza geleceklerinin inşasına temel oluşturan ‘Üniversite Tercih’ </a:t>
            </a:r>
            <a:r>
              <a:rPr lang="tr-TR" dirty="0" err="1" smtClean="0"/>
              <a:t>lerini</a:t>
            </a:r>
            <a:r>
              <a:rPr lang="tr-TR" dirty="0" smtClean="0"/>
              <a:t> yapmadan önce bazı hususlar hakkında bilgi vermek istedik. Öncelikle;</a:t>
            </a:r>
          </a:p>
          <a:p>
            <a:r>
              <a:rPr lang="tr-TR" dirty="0" smtClean="0"/>
              <a:t>Üniversite adaylarımız, </a:t>
            </a:r>
          </a:p>
          <a:p>
            <a:r>
              <a:rPr lang="tr-TR" dirty="0" smtClean="0"/>
              <a:t>1)YKS sonucunu iyi okumalı; Puanına ve Yerleştirme Esas Türkiye Sırasına dikkat etmeli. </a:t>
            </a:r>
          </a:p>
          <a:p>
            <a:r>
              <a:rPr lang="tr-TR" dirty="0" smtClean="0"/>
              <a:t>2) İlgi ve Yetenek alanlarına göre Yükseköğrenim Programlarını tanımalı.</a:t>
            </a:r>
          </a:p>
          <a:p>
            <a:r>
              <a:rPr lang="tr-TR" dirty="0"/>
              <a:t>3</a:t>
            </a:r>
            <a:r>
              <a:rPr lang="tr-TR" dirty="0" smtClean="0"/>
              <a:t>) Ailesinin </a:t>
            </a:r>
            <a:r>
              <a:rPr lang="tr-TR" dirty="0" err="1" smtClean="0"/>
              <a:t>sosyo</a:t>
            </a:r>
            <a:r>
              <a:rPr lang="tr-TR" dirty="0" smtClean="0"/>
              <a:t>-ekonomik imkanlarını göz önünde bulundurmalı.</a:t>
            </a:r>
          </a:p>
          <a:p>
            <a:r>
              <a:rPr lang="tr-TR" dirty="0" smtClean="0"/>
              <a:t>4) Üniversite eğitimi yoluyla edineceği mesleğin içeriğini; eğitimi ve sonrasında kazanacağı sosyal statü ve iş imkanlarını da etüt etmeli.</a:t>
            </a:r>
            <a:endParaRPr lang="tr-TR" dirty="0"/>
          </a:p>
        </p:txBody>
      </p:sp>
      <p:pic>
        <p:nvPicPr>
          <p:cNvPr id="4" name="Resim 3"/>
          <p:cNvPicPr>
            <a:picLocks noChangeAspect="1"/>
          </p:cNvPicPr>
          <p:nvPr/>
        </p:nvPicPr>
        <p:blipFill>
          <a:blip r:embed="rId2"/>
          <a:stretch>
            <a:fillRect/>
          </a:stretch>
        </p:blipFill>
        <p:spPr>
          <a:xfrm>
            <a:off x="10558325" y="5486399"/>
            <a:ext cx="1633675" cy="840407"/>
          </a:xfrm>
          <a:prstGeom prst="rect">
            <a:avLst/>
          </a:prstGeom>
        </p:spPr>
      </p:pic>
    </p:spTree>
    <p:extLst>
      <p:ext uri="{BB962C8B-B14F-4D97-AF65-F5344CB8AC3E}">
        <p14:creationId xmlns:p14="http://schemas.microsoft.com/office/powerpoint/2010/main" val="16924778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097280" y="1213338"/>
            <a:ext cx="10058400" cy="4655756"/>
          </a:xfrm>
        </p:spPr>
        <p:txBody>
          <a:bodyPr/>
          <a:lstStyle/>
          <a:p>
            <a:r>
              <a:rPr lang="tr-TR" dirty="0" smtClean="0"/>
              <a:t>4) Edineceği meslek hakkında bilgi sahibi olmalı; o mesleğin şartlarını taşıyıp taşımadığını gözden geçirmeli,</a:t>
            </a:r>
          </a:p>
          <a:p>
            <a:r>
              <a:rPr lang="tr-TR" dirty="0" smtClean="0"/>
              <a:t>5) Arkadaş çevresi ve/veya sevdikleri insanların yönlendirmesi nedeniyle tercih yapmamalı,</a:t>
            </a:r>
          </a:p>
          <a:p>
            <a:r>
              <a:rPr lang="tr-TR" dirty="0" smtClean="0"/>
              <a:t>6) Yapılan tercih, genç bireyin kişisel gelişimi ile alacağı kararlarına yön verir. Kariyer planlaması yapması için fırsatlar yaratabilir.</a:t>
            </a:r>
          </a:p>
          <a:p>
            <a:r>
              <a:rPr lang="tr-TR" dirty="0" smtClean="0"/>
              <a:t>7) Seçeceği üniversitenin konumu, imkanları, barınma olanakları, güvenliği, maliyeti, öğretim elemanı/kadrosu, sosyal imkanlar gibi durumlar da araştırmalıdır.</a:t>
            </a:r>
          </a:p>
          <a:p>
            <a:r>
              <a:rPr lang="tr-TR" dirty="0" smtClean="0"/>
              <a:t>8) Mezuniyet sonrası edineceği unvan ile ekonomik kazancı için uygun iş imkanlarını bilmelidir.</a:t>
            </a:r>
          </a:p>
          <a:p>
            <a:r>
              <a:rPr lang="tr-TR" dirty="0" smtClean="0"/>
              <a:t>9) Tercihlerini yaparken hislerle değil; ilgi, istek ve ihtiyaçlar dikkate alınmalıdır.</a:t>
            </a:r>
          </a:p>
          <a:p>
            <a:r>
              <a:rPr lang="tr-TR" dirty="0" smtClean="0"/>
              <a:t>10) Tercih  edeceği alandan mezunların iş imkanlarını; çalışma koşullarını bilmelidir.</a:t>
            </a:r>
            <a:endParaRPr lang="tr-TR" dirty="0"/>
          </a:p>
        </p:txBody>
      </p:sp>
      <p:pic>
        <p:nvPicPr>
          <p:cNvPr id="4" name="Resim 3"/>
          <p:cNvPicPr>
            <a:picLocks noChangeAspect="1"/>
          </p:cNvPicPr>
          <p:nvPr/>
        </p:nvPicPr>
        <p:blipFill>
          <a:blip r:embed="rId2"/>
          <a:stretch>
            <a:fillRect/>
          </a:stretch>
        </p:blipFill>
        <p:spPr>
          <a:xfrm>
            <a:off x="10698351" y="5380892"/>
            <a:ext cx="1493649" cy="923193"/>
          </a:xfrm>
          <a:prstGeom prst="rect">
            <a:avLst/>
          </a:prstGeom>
        </p:spPr>
      </p:pic>
    </p:spTree>
    <p:extLst>
      <p:ext uri="{BB962C8B-B14F-4D97-AF65-F5344CB8AC3E}">
        <p14:creationId xmlns:p14="http://schemas.microsoft.com/office/powerpoint/2010/main" val="28156926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YKS TERCİHLERİNDE DİKKAT EDİLMESİ GEREKEN TEKNİK KONULAR</a:t>
            </a:r>
            <a:endParaRPr lang="tr-TR" b="1" dirty="0"/>
          </a:p>
        </p:txBody>
      </p:sp>
      <p:sp>
        <p:nvSpPr>
          <p:cNvPr id="3" name="İçerik Yer Tutucusu 2"/>
          <p:cNvSpPr>
            <a:spLocks noGrp="1"/>
          </p:cNvSpPr>
          <p:nvPr>
            <p:ph idx="1"/>
          </p:nvPr>
        </p:nvSpPr>
        <p:spPr/>
        <p:txBody>
          <a:bodyPr/>
          <a:lstStyle/>
          <a:p>
            <a:r>
              <a:rPr lang="tr-TR" dirty="0">
                <a:solidFill>
                  <a:srgbClr val="222222"/>
                </a:solidFill>
                <a:latin typeface="Gotham-Book"/>
              </a:rPr>
              <a:t>İlk iki veya üç sırayı kendi başarı sıranızın üzerinde kalan programlarla doldurabilirsiniz. Orta sıralara geldiğinizde yerleşme ihtimalinizin en yüksek olduğu, başarı sıranıza yakın olan programları yazın. Sıralama isteklerinizle doğru orantılı olsun. Okumak istemediğiniz, yerleşseniz bile gitmeyi düşünmediğiniz programlara asla tercih listenizde yer vermeyin. Zira </a:t>
            </a:r>
            <a:r>
              <a:rPr lang="tr-TR" dirty="0" smtClean="0">
                <a:solidFill>
                  <a:srgbClr val="222222"/>
                </a:solidFill>
                <a:latin typeface="Gotham-Book"/>
              </a:rPr>
              <a:t>bu durum, </a:t>
            </a:r>
            <a:r>
              <a:rPr lang="tr-TR" dirty="0">
                <a:solidFill>
                  <a:srgbClr val="222222"/>
                </a:solidFill>
                <a:latin typeface="Gotham-Book"/>
              </a:rPr>
              <a:t>gelecek yıl sınav puanınıza eklenen ortaöğretim başarı puanınızın katkısını yarı yarıya düşürecektir. </a:t>
            </a:r>
            <a:r>
              <a:rPr lang="tr-TR" i="1" dirty="0" smtClean="0">
                <a:solidFill>
                  <a:srgbClr val="222222"/>
                </a:solidFill>
                <a:latin typeface="Gotham-Book"/>
              </a:rPr>
              <a:t>Unutmayın; </a:t>
            </a:r>
            <a:r>
              <a:rPr lang="tr-TR" i="1" dirty="0">
                <a:solidFill>
                  <a:srgbClr val="222222"/>
                </a:solidFill>
                <a:latin typeface="Gotham-Book"/>
              </a:rPr>
              <a:t>eğer herhangi bir programa yerleştiyseniz ek yerleştirmelerde başvuru hakkınız olmayacaktır.</a:t>
            </a:r>
            <a:r>
              <a:rPr lang="tr-TR" dirty="0">
                <a:solidFill>
                  <a:srgbClr val="222222"/>
                </a:solidFill>
                <a:latin typeface="Gotham-Book"/>
              </a:rPr>
              <a:t> Özel koşulları gözden kaçırmadan hareket edin ve herhangi bir başarı sırası görünmeyen, yeni açılan bölümleri de istek sıralamanıza göre listenize </a:t>
            </a:r>
            <a:r>
              <a:rPr lang="tr-TR" dirty="0" smtClean="0">
                <a:solidFill>
                  <a:srgbClr val="222222"/>
                </a:solidFill>
                <a:latin typeface="Gotham-Book"/>
              </a:rPr>
              <a:t>alın (guneybasak.com.tr, 2025).</a:t>
            </a:r>
            <a:endParaRPr lang="tr-TR" dirty="0"/>
          </a:p>
        </p:txBody>
      </p:sp>
      <p:pic>
        <p:nvPicPr>
          <p:cNvPr id="4" name="Resim 3"/>
          <p:cNvPicPr>
            <a:picLocks noChangeAspect="1"/>
          </p:cNvPicPr>
          <p:nvPr/>
        </p:nvPicPr>
        <p:blipFill>
          <a:blip r:embed="rId2"/>
          <a:stretch>
            <a:fillRect/>
          </a:stretch>
        </p:blipFill>
        <p:spPr>
          <a:xfrm>
            <a:off x="10698351" y="5380892"/>
            <a:ext cx="1493649" cy="923193"/>
          </a:xfrm>
          <a:prstGeom prst="rect">
            <a:avLst/>
          </a:prstGeom>
        </p:spPr>
      </p:pic>
    </p:spTree>
    <p:extLst>
      <p:ext uri="{BB962C8B-B14F-4D97-AF65-F5344CB8AC3E}">
        <p14:creationId xmlns:p14="http://schemas.microsoft.com/office/powerpoint/2010/main" val="6124658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YKS’DE DOĞRU TERCİH NASIL YAPILMALI?</a:t>
            </a:r>
            <a:endParaRPr lang="tr-TR" b="1" dirty="0"/>
          </a:p>
        </p:txBody>
      </p:sp>
      <p:sp>
        <p:nvSpPr>
          <p:cNvPr id="3" name="İçerik Yer Tutucusu 2"/>
          <p:cNvSpPr>
            <a:spLocks noGrp="1"/>
          </p:cNvSpPr>
          <p:nvPr>
            <p:ph idx="1"/>
          </p:nvPr>
        </p:nvSpPr>
        <p:spPr>
          <a:xfrm>
            <a:off x="1097280" y="1845734"/>
            <a:ext cx="10058400" cy="4379220"/>
          </a:xfrm>
        </p:spPr>
        <p:txBody>
          <a:bodyPr>
            <a:normAutofit lnSpcReduction="10000"/>
          </a:bodyPr>
          <a:lstStyle/>
          <a:p>
            <a:r>
              <a:rPr lang="tr-TR" dirty="0" smtClean="0"/>
              <a:t>1) KENDİNİZİ TANIYIN.</a:t>
            </a:r>
          </a:p>
          <a:p>
            <a:r>
              <a:rPr lang="tr-TR" dirty="0" smtClean="0"/>
              <a:t>2) PUANDAN ZİYADE BAŞARI SIRANIZI DİKKATE ALIN.</a:t>
            </a:r>
          </a:p>
          <a:p>
            <a:r>
              <a:rPr lang="tr-TR" dirty="0" smtClean="0"/>
              <a:t>3) İSTEKLERİNİZİ  GÖZ ÖNÜNDE BULUNDURUN.</a:t>
            </a:r>
          </a:p>
          <a:p>
            <a:r>
              <a:rPr lang="tr-TR" dirty="0" smtClean="0"/>
              <a:t>4) İSTEMEDİĞİNİZ PROGRAMI, SIRF TAVSİYE EDİLDİĞİ İÇİN YAZMAYIN!</a:t>
            </a:r>
          </a:p>
          <a:p>
            <a:r>
              <a:rPr lang="tr-TR" dirty="0" smtClean="0"/>
              <a:t>5) KONTENJAN KARŞILAŞTIRMASINI YAPIN.</a:t>
            </a:r>
          </a:p>
          <a:p>
            <a:r>
              <a:rPr lang="tr-TR" dirty="0" smtClean="0"/>
              <a:t>6) KLAVUZDA YAYINLANAN ÖZEL KOŞULLARA DİKKAT EDİN.</a:t>
            </a:r>
          </a:p>
          <a:p>
            <a:r>
              <a:rPr lang="tr-TR" dirty="0" smtClean="0"/>
              <a:t>7) YENİ AÇILAN PROGRAMLARI İNCELEYİN.</a:t>
            </a:r>
          </a:p>
          <a:p>
            <a:r>
              <a:rPr lang="tr-TR" dirty="0" smtClean="0"/>
              <a:t>8) İSMİ DEĞİŞİN BÖLÜMLERE DİKKAT EDİN.</a:t>
            </a:r>
          </a:p>
          <a:p>
            <a:r>
              <a:rPr lang="tr-TR" dirty="0" smtClean="0"/>
              <a:t>9) KONTENJANI DOLMAYAN BÖLÜMLERE DİKKAT EDİN.</a:t>
            </a:r>
          </a:p>
          <a:p>
            <a:r>
              <a:rPr lang="tr-TR" dirty="0" smtClean="0"/>
              <a:t>10) TERCİHLERİNİZİ BİR REHBER ÖĞRETMENİN GÖRÜŞLERİNİ ALARAK YAPIN (guneybasak.com.tr, 2025)</a:t>
            </a:r>
            <a:endParaRPr lang="tr-TR" dirty="0"/>
          </a:p>
        </p:txBody>
      </p:sp>
      <p:pic>
        <p:nvPicPr>
          <p:cNvPr id="5" name="Resim 4"/>
          <p:cNvPicPr>
            <a:picLocks noChangeAspect="1"/>
          </p:cNvPicPr>
          <p:nvPr/>
        </p:nvPicPr>
        <p:blipFill>
          <a:blip r:embed="rId2"/>
          <a:stretch>
            <a:fillRect/>
          </a:stretch>
        </p:blipFill>
        <p:spPr>
          <a:xfrm>
            <a:off x="10698351" y="4440115"/>
            <a:ext cx="1493649" cy="923193"/>
          </a:xfrm>
          <a:prstGeom prst="rect">
            <a:avLst/>
          </a:prstGeom>
        </p:spPr>
      </p:pic>
    </p:spTree>
    <p:extLst>
      <p:ext uri="{BB962C8B-B14F-4D97-AF65-F5344CB8AC3E}">
        <p14:creationId xmlns:p14="http://schemas.microsoft.com/office/powerpoint/2010/main" val="3817016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ÜNİVERSİTE TERCİHİNİ YAPARKEN ŞU SORULARI SORMALISIN!</a:t>
            </a:r>
            <a:endParaRPr lang="tr-TR" b="1" dirty="0"/>
          </a:p>
        </p:txBody>
      </p:sp>
      <p:sp>
        <p:nvSpPr>
          <p:cNvPr id="3" name="İçerik Yer Tutucusu 2"/>
          <p:cNvSpPr>
            <a:spLocks noGrp="1"/>
          </p:cNvSpPr>
          <p:nvPr>
            <p:ph idx="1"/>
          </p:nvPr>
        </p:nvSpPr>
        <p:spPr/>
        <p:txBody>
          <a:bodyPr/>
          <a:lstStyle/>
          <a:p>
            <a:r>
              <a:rPr lang="tr-TR" dirty="0"/>
              <a:t>Bu üniversite ve bölüm akademik olarak tatmin edici mi?</a:t>
            </a:r>
          </a:p>
          <a:p>
            <a:r>
              <a:rPr lang="tr-TR" dirty="0"/>
              <a:t>Üniversitenin </a:t>
            </a:r>
            <a:r>
              <a:rPr lang="tr-TR" dirty="0" err="1"/>
              <a:t>lokasyonu</a:t>
            </a:r>
            <a:r>
              <a:rPr lang="tr-TR" dirty="0"/>
              <a:t> nasıl?</a:t>
            </a:r>
          </a:p>
          <a:p>
            <a:r>
              <a:rPr lang="tr-TR" dirty="0"/>
              <a:t>Kampüs yaşamı nasıl? Burası istediğim gibi bir kampüs mü?</a:t>
            </a:r>
          </a:p>
          <a:p>
            <a:r>
              <a:rPr lang="tr-TR" dirty="0"/>
              <a:t>Bu üniversiteye gidersem nerede yaşarım?</a:t>
            </a:r>
          </a:p>
          <a:p>
            <a:r>
              <a:rPr lang="tr-TR" dirty="0"/>
              <a:t>Üniversitenin bulunduğu şehirde maliyetleri karşılayabilir miyim?</a:t>
            </a:r>
          </a:p>
          <a:p>
            <a:r>
              <a:rPr lang="tr-TR" dirty="0"/>
              <a:t>Üniversitenin sosyal olanakları neler?</a:t>
            </a:r>
          </a:p>
          <a:p>
            <a:r>
              <a:rPr lang="tr-TR" dirty="0"/>
              <a:t>Şehrin ulaşım imkânları, konut giderleri, sosyal yaşantısı nasıl?</a:t>
            </a:r>
          </a:p>
          <a:p>
            <a:r>
              <a:rPr lang="tr-TR" dirty="0"/>
              <a:t>Bu üniversite ve bölümün kariyer olanakları neler</a:t>
            </a:r>
            <a:r>
              <a:rPr lang="tr-TR" dirty="0" smtClean="0"/>
              <a:t>? (kariyer.net,2025)</a:t>
            </a:r>
            <a:endParaRPr lang="tr-TR" dirty="0"/>
          </a:p>
        </p:txBody>
      </p:sp>
      <p:pic>
        <p:nvPicPr>
          <p:cNvPr id="4" name="Resim 3"/>
          <p:cNvPicPr>
            <a:picLocks noChangeAspect="1"/>
          </p:cNvPicPr>
          <p:nvPr/>
        </p:nvPicPr>
        <p:blipFill>
          <a:blip r:embed="rId2"/>
          <a:stretch>
            <a:fillRect/>
          </a:stretch>
        </p:blipFill>
        <p:spPr>
          <a:xfrm>
            <a:off x="10563014" y="5408806"/>
            <a:ext cx="1493649" cy="920576"/>
          </a:xfrm>
          <a:prstGeom prst="rect">
            <a:avLst/>
          </a:prstGeom>
        </p:spPr>
      </p:pic>
    </p:spTree>
    <p:extLst>
      <p:ext uri="{BB962C8B-B14F-4D97-AF65-F5344CB8AC3E}">
        <p14:creationId xmlns:p14="http://schemas.microsoft.com/office/powerpoint/2010/main" val="17170551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2400" dirty="0" smtClean="0"/>
              <a:t>Bu sorulara verilen  yanıt, hiç kuşkusuz üniversite adayının daha spesifik ve daha isabetli tercih yapmasını sağlayacaktır. Aday, puanının yetmediği bir yükseköğrenim programını tercih etmek için ısrarcı olmamalı; puanı ve ‘Yerleştirmeye esas Türkiye sıralamasına uygun yükseköğrenim programları tercih etmelidir.</a:t>
            </a:r>
            <a:endParaRPr lang="tr-TR" sz="2400" dirty="0"/>
          </a:p>
          <a:p>
            <a:r>
              <a:rPr lang="tr-TR" sz="2400" dirty="0" smtClean="0"/>
              <a:t>TERCİH NASIL YAPILMALI?, NEREDEN YAPILMALI?, TERCİH SIRASI NASIL OLMALI?, ÖZEL ÜNİVERSİTE TERCİHİ İLE AÇIKÖĞRETİM ÜNİVERSİTESİ TERCİHİ NASIL OLMALIDIR?, SINAV SONUÇLARI AÇIKLANDIKTAN SONRA NELER YAPILMALI?</a:t>
            </a:r>
          </a:p>
          <a:p>
            <a:r>
              <a:rPr lang="tr-TR" sz="2400" dirty="0" smtClean="0"/>
              <a:t>Bu konu başlıklarına dikkat etmeyi unutmayın!</a:t>
            </a:r>
          </a:p>
          <a:p>
            <a:pPr marL="0" indent="0">
              <a:buNone/>
            </a:pPr>
            <a:endParaRPr lang="tr-TR" dirty="0"/>
          </a:p>
        </p:txBody>
      </p:sp>
      <p:pic>
        <p:nvPicPr>
          <p:cNvPr id="4" name="Resim 3"/>
          <p:cNvPicPr>
            <a:picLocks noChangeAspect="1"/>
          </p:cNvPicPr>
          <p:nvPr/>
        </p:nvPicPr>
        <p:blipFill>
          <a:blip r:embed="rId2"/>
          <a:stretch>
            <a:fillRect/>
          </a:stretch>
        </p:blipFill>
        <p:spPr>
          <a:xfrm>
            <a:off x="10698351" y="5408806"/>
            <a:ext cx="1493649" cy="920576"/>
          </a:xfrm>
          <a:prstGeom prst="rect">
            <a:avLst/>
          </a:prstGeom>
        </p:spPr>
      </p:pic>
    </p:spTree>
    <p:extLst>
      <p:ext uri="{BB962C8B-B14F-4D97-AF65-F5344CB8AC3E}">
        <p14:creationId xmlns:p14="http://schemas.microsoft.com/office/powerpoint/2010/main" val="29510528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TERCİH NASIL YAPILMALI?</a:t>
            </a:r>
            <a:endParaRPr lang="tr-TR" b="1" dirty="0"/>
          </a:p>
        </p:txBody>
      </p:sp>
      <p:sp>
        <p:nvSpPr>
          <p:cNvPr id="3" name="İçerik Yer Tutucusu 2"/>
          <p:cNvSpPr>
            <a:spLocks noGrp="1"/>
          </p:cNvSpPr>
          <p:nvPr>
            <p:ph idx="1"/>
          </p:nvPr>
        </p:nvSpPr>
        <p:spPr/>
        <p:txBody>
          <a:bodyPr>
            <a:normAutofit/>
          </a:bodyPr>
          <a:lstStyle/>
          <a:p>
            <a:r>
              <a:rPr lang="tr-TR" sz="2400" dirty="0"/>
              <a:t>Tercih yaparken, </a:t>
            </a:r>
            <a:r>
              <a:rPr lang="tr-TR" sz="2400" dirty="0" smtClean="0"/>
              <a:t>nasıl </a:t>
            </a:r>
            <a:r>
              <a:rPr lang="tr-TR" sz="2400" dirty="0"/>
              <a:t>bir üniversite istediğini </a:t>
            </a:r>
            <a:r>
              <a:rPr lang="tr-TR" sz="2400" dirty="0" smtClean="0"/>
              <a:t>belirlemekte fayda vardır. </a:t>
            </a:r>
            <a:r>
              <a:rPr lang="tr-TR" sz="2400" dirty="0"/>
              <a:t>Puanın yettiği için istemediğin bir bölümü seçmek, genellikle daha büyük sorunlara yol açar</a:t>
            </a:r>
            <a:r>
              <a:rPr lang="tr-TR" sz="2400" dirty="0" smtClean="0"/>
              <a:t>. İstemeden, sevmeden ve mutlu olmadan bir meslek sahibi olmak, bireyin ruhsal sağlığını olumsuz etkiler. Bu nedenle; adaylar, kendini tanıması kadar tercih edeceği üniversiteyi de tanımalı ya da üniversite hakkında bilgi sahibi olmalıdır.</a:t>
            </a:r>
          </a:p>
          <a:p>
            <a:r>
              <a:rPr lang="tr-TR" sz="2400" dirty="0" smtClean="0"/>
              <a:t>ÖSYM, sınavda </a:t>
            </a:r>
            <a:r>
              <a:rPr lang="tr-TR" sz="2400" dirty="0"/>
              <a:t>başarılı olmuş her aday için 24 tercih hakkı tanır. Bu dönemde ÖSYM’nin web sitesinde üniversite tercih kılavuzu yayınlanır. Bu kılavuz her sene bazı değişiklikler içerebilir. Bu sebeple kılavuzu incelemen büyük önem </a:t>
            </a:r>
            <a:r>
              <a:rPr lang="tr-TR" sz="2400" dirty="0" smtClean="0"/>
              <a:t>taşır (kariyer.net, 2025).</a:t>
            </a:r>
            <a:endParaRPr lang="tr-TR" sz="2400" dirty="0"/>
          </a:p>
        </p:txBody>
      </p:sp>
      <p:pic>
        <p:nvPicPr>
          <p:cNvPr id="4" name="Resim 3"/>
          <p:cNvPicPr>
            <a:picLocks noChangeAspect="1"/>
          </p:cNvPicPr>
          <p:nvPr/>
        </p:nvPicPr>
        <p:blipFill>
          <a:blip r:embed="rId2"/>
          <a:stretch>
            <a:fillRect/>
          </a:stretch>
        </p:blipFill>
        <p:spPr>
          <a:xfrm>
            <a:off x="10698351" y="5408806"/>
            <a:ext cx="1493649" cy="920576"/>
          </a:xfrm>
          <a:prstGeom prst="rect">
            <a:avLst/>
          </a:prstGeom>
        </p:spPr>
      </p:pic>
    </p:spTree>
    <p:extLst>
      <p:ext uri="{BB962C8B-B14F-4D97-AF65-F5344CB8AC3E}">
        <p14:creationId xmlns:p14="http://schemas.microsoft.com/office/powerpoint/2010/main" val="15525329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TERCİHLER NEREDEN YAPILMALIDIR?</a:t>
            </a:r>
            <a:endParaRPr lang="tr-TR" b="1" dirty="0"/>
          </a:p>
        </p:txBody>
      </p:sp>
      <p:sp>
        <p:nvSpPr>
          <p:cNvPr id="3" name="İçerik Yer Tutucusu 2"/>
          <p:cNvSpPr>
            <a:spLocks noGrp="1"/>
          </p:cNvSpPr>
          <p:nvPr>
            <p:ph idx="1"/>
          </p:nvPr>
        </p:nvSpPr>
        <p:spPr/>
        <p:txBody>
          <a:bodyPr/>
          <a:lstStyle/>
          <a:p>
            <a:r>
              <a:rPr lang="tr-TR" sz="3200" dirty="0"/>
              <a:t>Üniversite seçiminde bulunacak olan öğrenciler, T.C. kimlik numarası ve aday şifresi ile birlikte ÖSYM Aday İşlemleri Sistemi’ne (AİS) giriş yaparak tercihlerde bulunur. Bu tercihlere son hali verildikten sonra ÖSYM’ye </a:t>
            </a:r>
            <a:r>
              <a:rPr lang="tr-TR" sz="3200" dirty="0" smtClean="0"/>
              <a:t>gönderilir</a:t>
            </a:r>
            <a:r>
              <a:rPr lang="tr-TR" sz="3200" dirty="0"/>
              <a:t> </a:t>
            </a:r>
            <a:r>
              <a:rPr lang="tr-TR" sz="3200" dirty="0" smtClean="0"/>
              <a:t>(kariyer.net, 2025)</a:t>
            </a:r>
          </a:p>
          <a:p>
            <a:r>
              <a:rPr lang="tr-TR" sz="2400" dirty="0" smtClean="0"/>
              <a:t>ÖSYM’nin </a:t>
            </a:r>
            <a:r>
              <a:rPr lang="tr-TR" sz="2400" dirty="0">
                <a:solidFill>
                  <a:srgbClr val="000000"/>
                </a:solidFill>
                <a:latin typeface="Metropolis Regular"/>
              </a:rPr>
              <a:t>https://ais.osym.gov.tr adresinden T.C. kimlik numarası ve aday şifresiyle veya ÖSYM Aday İşlemleri Mobil </a:t>
            </a:r>
            <a:r>
              <a:rPr lang="tr-TR" sz="2400" dirty="0" err="1">
                <a:solidFill>
                  <a:srgbClr val="000000"/>
                </a:solidFill>
                <a:latin typeface="Metropolis Regular"/>
              </a:rPr>
              <a:t>Uygulaması’ndan</a:t>
            </a:r>
            <a:r>
              <a:rPr lang="tr-TR" sz="2400" dirty="0">
                <a:solidFill>
                  <a:srgbClr val="000000"/>
                </a:solidFill>
                <a:latin typeface="Metropolis Regular"/>
              </a:rPr>
              <a:t> bireysel olarak </a:t>
            </a:r>
            <a:r>
              <a:rPr lang="tr-TR" sz="2400" dirty="0" smtClean="0">
                <a:solidFill>
                  <a:srgbClr val="000000"/>
                </a:solidFill>
                <a:latin typeface="Metropolis Regular"/>
              </a:rPr>
              <a:t>yapabilecek.</a:t>
            </a:r>
            <a:endParaRPr lang="tr-TR" sz="2400" dirty="0" smtClean="0"/>
          </a:p>
          <a:p>
            <a:endParaRPr lang="tr-TR" sz="3200" dirty="0"/>
          </a:p>
          <a:p>
            <a:endParaRPr lang="tr-TR" dirty="0"/>
          </a:p>
          <a:p>
            <a:endParaRPr lang="tr-TR" dirty="0"/>
          </a:p>
        </p:txBody>
      </p:sp>
      <p:pic>
        <p:nvPicPr>
          <p:cNvPr id="4" name="Resim 3"/>
          <p:cNvPicPr>
            <a:picLocks noChangeAspect="1"/>
          </p:cNvPicPr>
          <p:nvPr/>
        </p:nvPicPr>
        <p:blipFill>
          <a:blip r:embed="rId2"/>
          <a:stretch>
            <a:fillRect/>
          </a:stretch>
        </p:blipFill>
        <p:spPr>
          <a:xfrm>
            <a:off x="10698351" y="5408806"/>
            <a:ext cx="1493649" cy="920576"/>
          </a:xfrm>
          <a:prstGeom prst="rect">
            <a:avLst/>
          </a:prstGeom>
        </p:spPr>
      </p:pic>
    </p:spTree>
    <p:extLst>
      <p:ext uri="{BB962C8B-B14F-4D97-AF65-F5344CB8AC3E}">
        <p14:creationId xmlns:p14="http://schemas.microsoft.com/office/powerpoint/2010/main" val="3386765016"/>
      </p:ext>
    </p:extLst>
  </p:cSld>
  <p:clrMapOvr>
    <a:masterClrMapping/>
  </p:clrMapOvr>
  <p:timing>
    <p:tnLst>
      <p:par>
        <p:cTn id="1" dur="indefinite" restart="never" nodeType="tmRoot"/>
      </p:par>
    </p:tnLst>
  </p:timing>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166</TotalTime>
  <Words>1428</Words>
  <Application>Microsoft Office PowerPoint</Application>
  <PresentationFormat>Geniş ekran</PresentationFormat>
  <Paragraphs>84</Paragraphs>
  <Slides>18</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18</vt:i4>
      </vt:variant>
    </vt:vector>
  </HeadingPairs>
  <TitlesOfParts>
    <vt:vector size="25" baseType="lpstr">
      <vt:lpstr>Calibri</vt:lpstr>
      <vt:lpstr>Calibri Light</vt:lpstr>
      <vt:lpstr>Gibson</vt:lpstr>
      <vt:lpstr>Google Sans</vt:lpstr>
      <vt:lpstr>Gotham-Book</vt:lpstr>
      <vt:lpstr>Metropolis Regular</vt:lpstr>
      <vt:lpstr>Geçmişe bakış</vt:lpstr>
      <vt:lpstr>YKS  TERCİHİNİZİ YAPMADAN ÖNCE BİLMENİZ GEREKENLER</vt:lpstr>
      <vt:lpstr>ÜNİVERSİTE SINAVINA HAZIRLANMAK KADAR TERCİH SÜRECİ DE İYİ YÖNETİLMELİDİR.</vt:lpstr>
      <vt:lpstr>PowerPoint Sunusu</vt:lpstr>
      <vt:lpstr>YKS TERCİHLERİNDE DİKKAT EDİLMESİ GEREKEN TEKNİK KONULAR</vt:lpstr>
      <vt:lpstr>YKS’DE DOĞRU TERCİH NASIL YAPILMALI?</vt:lpstr>
      <vt:lpstr>ÜNİVERSİTE TERCİHİNİ YAPARKEN ŞU SORULARI SORMALISIN!</vt:lpstr>
      <vt:lpstr>PowerPoint Sunusu</vt:lpstr>
      <vt:lpstr>TERCİH NASIL YAPILMALI?</vt:lpstr>
      <vt:lpstr>TERCİHLER NEREDEN YAPILMALIDIR?</vt:lpstr>
      <vt:lpstr>TERCİH SIRASI NASIL OLMALIDIR?</vt:lpstr>
      <vt:lpstr>ÖZEL ÜNİVERSİTE TERCİHİ NASIL OLMALIDIR?</vt:lpstr>
      <vt:lpstr>AÇIKÖĞRETİM ÜNİVERSİTE TERCİHİ NASIL YAPILMALIDIR?</vt:lpstr>
      <vt:lpstr>     SINAV SONUÇLARI AÇIKLANDIKTAN SONRA NELER YAPILMALI? </vt:lpstr>
      <vt:lpstr>YKS 2025 TERCİH SÜRECİ NE ZAMAN?</vt:lpstr>
      <vt:lpstr>YKS TERCİHLERİ DOĞRULTUSUNDA YERLEŞTİRME SONUÇLARI NE ZAMAN AÇIKLANIR?</vt:lpstr>
      <vt:lpstr>ÜNİVERSİTE TERCİH SONUÇLARI NASIL ÖĞRENİLİR?</vt:lpstr>
      <vt:lpstr>BOŞ KONTENJANLARA EK YERLEŞTİRME</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YKS TERCİHİNİZİ YAPMADAN ÖNCE BİLMENİZ GEREKENLER</dc:title>
  <dc:creator>Pc3</dc:creator>
  <cp:lastModifiedBy>RAM-1</cp:lastModifiedBy>
  <cp:revision>19</cp:revision>
  <dcterms:created xsi:type="dcterms:W3CDTF">2025-08-06T09:35:08Z</dcterms:created>
  <dcterms:modified xsi:type="dcterms:W3CDTF">2025-09-12T11:20:58Z</dcterms:modified>
</cp:coreProperties>
</file>